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134805982" r:id="rId5"/>
    <p:sldId id="2134806017" r:id="rId6"/>
    <p:sldId id="339" r:id="rId7"/>
    <p:sldId id="2147483622" r:id="rId8"/>
    <p:sldId id="2134806033" r:id="rId9"/>
    <p:sldId id="2147483623" r:id="rId10"/>
    <p:sldId id="263" r:id="rId11"/>
    <p:sldId id="2134806042" r:id="rId12"/>
    <p:sldId id="2134806050" r:id="rId13"/>
    <p:sldId id="265" r:id="rId14"/>
    <p:sldId id="2147483625" r:id="rId15"/>
    <p:sldId id="2134806019" r:id="rId16"/>
    <p:sldId id="2134806024" r:id="rId17"/>
    <p:sldId id="2134806036" r:id="rId18"/>
    <p:sldId id="2134806043" r:id="rId19"/>
    <p:sldId id="2134806046" r:id="rId20"/>
    <p:sldId id="2134806047" r:id="rId21"/>
    <p:sldId id="2134806048" r:id="rId22"/>
    <p:sldId id="2134806044" r:id="rId23"/>
    <p:sldId id="2147483626" r:id="rId24"/>
    <p:sldId id="340" r:id="rId25"/>
    <p:sldId id="21348060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215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AF8F7-54ED-4CB3-955A-B9DB4298AD37}" v="47" dt="2026-05-12T07:57:41.965"/>
    <p1510:client id="{E2D82A6F-EB7D-4C2A-9F02-EC45485976E0}" v="1458" dt="2026-05-11T19:44:57.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1F030-8484-4DA8-B7E9-EAF64EBD5A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9BE828-DE10-4979-A389-DCDB8A6B7631}">
      <dgm:prSet custT="1"/>
      <dgm:spPr/>
      <dgm:t>
        <a:bodyPr/>
        <a:lstStyle/>
        <a:p>
          <a:r>
            <a:rPr lang="en-GB" sz="1800" dirty="0"/>
            <a:t>RMCPP Trustees Limited (Corporate Trustee Entity) </a:t>
          </a:r>
          <a:endParaRPr lang="en-US" sz="1800" dirty="0"/>
        </a:p>
      </dgm:t>
    </dgm:pt>
    <dgm:pt modelId="{C4628535-FC1A-47F1-9CEC-D8802FA9D947}" type="parTrans" cxnId="{4C299378-CCAB-4948-A0AF-791B1E7C9691}">
      <dgm:prSet/>
      <dgm:spPr/>
      <dgm:t>
        <a:bodyPr/>
        <a:lstStyle/>
        <a:p>
          <a:endParaRPr lang="en-US"/>
        </a:p>
      </dgm:t>
    </dgm:pt>
    <dgm:pt modelId="{FE477C27-1A0D-4502-A571-6D29D62274E3}" type="sibTrans" cxnId="{4C299378-CCAB-4948-A0AF-791B1E7C9691}">
      <dgm:prSet/>
      <dgm:spPr/>
      <dgm:t>
        <a:bodyPr/>
        <a:lstStyle/>
        <a:p>
          <a:endParaRPr lang="en-US"/>
        </a:p>
      </dgm:t>
    </dgm:pt>
    <dgm:pt modelId="{7C37955D-016D-4E64-B552-BEB235447159}">
      <dgm:prSet custT="1"/>
      <dgm:spPr/>
      <dgm:t>
        <a:bodyPr/>
        <a:lstStyle/>
        <a:p>
          <a:r>
            <a:rPr lang="en-GB" sz="1800" dirty="0"/>
            <a:t>Commonly used term in communications – The Trustee of the Collective Plan </a:t>
          </a:r>
          <a:endParaRPr lang="en-US" sz="1800" dirty="0"/>
        </a:p>
      </dgm:t>
    </dgm:pt>
    <dgm:pt modelId="{4F9C6D8E-D1F4-4677-A147-1508AC098BDE}" type="parTrans" cxnId="{5D01ADCA-494C-4060-8AA3-40F0B5D31043}">
      <dgm:prSet/>
      <dgm:spPr/>
      <dgm:t>
        <a:bodyPr/>
        <a:lstStyle/>
        <a:p>
          <a:endParaRPr lang="en-US"/>
        </a:p>
      </dgm:t>
    </dgm:pt>
    <dgm:pt modelId="{0C0C2DED-385D-4DB1-BE66-96E5FC8E3E9B}" type="sibTrans" cxnId="{5D01ADCA-494C-4060-8AA3-40F0B5D31043}">
      <dgm:prSet/>
      <dgm:spPr/>
      <dgm:t>
        <a:bodyPr/>
        <a:lstStyle/>
        <a:p>
          <a:endParaRPr lang="en-US"/>
        </a:p>
      </dgm:t>
    </dgm:pt>
    <dgm:pt modelId="{1B3A57E8-308C-4245-9E14-875D61C23436}">
      <dgm:prSet custT="1"/>
      <dgm:spPr/>
      <dgm:t>
        <a:bodyPr/>
        <a:lstStyle/>
        <a:p>
          <a:r>
            <a:rPr lang="en-GB" sz="1800"/>
            <a:t>9 Trustee Directors</a:t>
          </a:r>
          <a:endParaRPr lang="en-US" sz="1800"/>
        </a:p>
      </dgm:t>
    </dgm:pt>
    <dgm:pt modelId="{1A5E59F6-B361-42DD-82B2-E8B83CC69555}" type="parTrans" cxnId="{E2042697-4CBB-46B0-B3CC-996DB9D24A47}">
      <dgm:prSet/>
      <dgm:spPr/>
      <dgm:t>
        <a:bodyPr/>
        <a:lstStyle/>
        <a:p>
          <a:endParaRPr lang="en-US"/>
        </a:p>
      </dgm:t>
    </dgm:pt>
    <dgm:pt modelId="{FF06A0B5-00F5-4F54-B602-67EDC73B0201}" type="sibTrans" cxnId="{E2042697-4CBB-46B0-B3CC-996DB9D24A47}">
      <dgm:prSet/>
      <dgm:spPr/>
      <dgm:t>
        <a:bodyPr/>
        <a:lstStyle/>
        <a:p>
          <a:endParaRPr lang="en-US"/>
        </a:p>
      </dgm:t>
    </dgm:pt>
    <dgm:pt modelId="{5257EB47-5122-4054-A3B4-FCE0A2B24A30}">
      <dgm:prSet custT="1"/>
      <dgm:spPr/>
      <dgm:t>
        <a:bodyPr/>
        <a:lstStyle/>
        <a:p>
          <a:pPr>
            <a:lnSpc>
              <a:spcPct val="109000"/>
            </a:lnSpc>
          </a:pPr>
          <a:r>
            <a:rPr lang="en-GB" sz="1800"/>
            <a:t>Chair – chosen by the Company (in consultation with the Unions)</a:t>
          </a:r>
          <a:endParaRPr lang="en-US" sz="1800"/>
        </a:p>
      </dgm:t>
    </dgm:pt>
    <dgm:pt modelId="{51D49965-7945-43A7-AE0A-83C5D6CDD8CF}" type="parTrans" cxnId="{9B8EC456-F03A-4F3C-A4F0-E8DC6973B15C}">
      <dgm:prSet/>
      <dgm:spPr/>
      <dgm:t>
        <a:bodyPr/>
        <a:lstStyle/>
        <a:p>
          <a:endParaRPr lang="en-US"/>
        </a:p>
      </dgm:t>
    </dgm:pt>
    <dgm:pt modelId="{475CD975-9864-46E6-A703-022ED981BFC1}" type="sibTrans" cxnId="{9B8EC456-F03A-4F3C-A4F0-E8DC6973B15C}">
      <dgm:prSet/>
      <dgm:spPr/>
      <dgm:t>
        <a:bodyPr/>
        <a:lstStyle/>
        <a:p>
          <a:endParaRPr lang="en-US"/>
        </a:p>
      </dgm:t>
    </dgm:pt>
    <dgm:pt modelId="{12F089E2-CEFB-4F34-87B2-C1D4C6BF571C}">
      <dgm:prSet custT="1"/>
      <dgm:spPr/>
      <dgm:t>
        <a:bodyPr/>
        <a:lstStyle/>
        <a:p>
          <a:pPr>
            <a:lnSpc>
              <a:spcPct val="109000"/>
            </a:lnSpc>
          </a:pPr>
          <a:r>
            <a:rPr lang="en-GB" sz="1800" dirty="0"/>
            <a:t>4 Member Nominated Directors</a:t>
          </a:r>
          <a:endParaRPr lang="en-US" sz="1800" dirty="0"/>
        </a:p>
      </dgm:t>
    </dgm:pt>
    <dgm:pt modelId="{5CEC0497-E282-44E7-AF75-EA852D478D57}" type="parTrans" cxnId="{7D9F24F4-1E30-4FA7-B3C9-3614B369B14C}">
      <dgm:prSet/>
      <dgm:spPr/>
      <dgm:t>
        <a:bodyPr/>
        <a:lstStyle/>
        <a:p>
          <a:endParaRPr lang="en-US"/>
        </a:p>
      </dgm:t>
    </dgm:pt>
    <dgm:pt modelId="{CEBA758C-9B40-49A1-978C-B04AAE3621FC}" type="sibTrans" cxnId="{7D9F24F4-1E30-4FA7-B3C9-3614B369B14C}">
      <dgm:prSet/>
      <dgm:spPr/>
      <dgm:t>
        <a:bodyPr/>
        <a:lstStyle/>
        <a:p>
          <a:endParaRPr lang="en-US"/>
        </a:p>
      </dgm:t>
    </dgm:pt>
    <dgm:pt modelId="{BA9484D0-78C0-4D3B-A0CF-EE111A5DE56D}">
      <dgm:prSet custT="1"/>
      <dgm:spPr/>
      <dgm:t>
        <a:bodyPr/>
        <a:lstStyle/>
        <a:p>
          <a:pPr>
            <a:lnSpc>
              <a:spcPct val="109000"/>
            </a:lnSpc>
          </a:pPr>
          <a:r>
            <a:rPr lang="en-GB" sz="1800"/>
            <a:t>4 Employer Nominated Directors</a:t>
          </a:r>
          <a:endParaRPr lang="en-US" sz="1800"/>
        </a:p>
      </dgm:t>
    </dgm:pt>
    <dgm:pt modelId="{EEF32BCB-3960-4E03-BCEB-15D9C22D4303}" type="parTrans" cxnId="{8D16DE6A-DC5E-4232-9BEA-AD296212E029}">
      <dgm:prSet/>
      <dgm:spPr/>
      <dgm:t>
        <a:bodyPr/>
        <a:lstStyle/>
        <a:p>
          <a:endParaRPr lang="en-US"/>
        </a:p>
      </dgm:t>
    </dgm:pt>
    <dgm:pt modelId="{29713CF2-A489-4C77-8D30-D4282D1CEEDD}" type="sibTrans" cxnId="{8D16DE6A-DC5E-4232-9BEA-AD296212E029}">
      <dgm:prSet/>
      <dgm:spPr/>
      <dgm:t>
        <a:bodyPr/>
        <a:lstStyle/>
        <a:p>
          <a:endParaRPr lang="en-US"/>
        </a:p>
      </dgm:t>
    </dgm:pt>
    <dgm:pt modelId="{C8AA68A4-8104-4348-9D46-7392625301F1}">
      <dgm:prSet custT="1"/>
      <dgm:spPr/>
      <dgm:t>
        <a:bodyPr/>
        <a:lstStyle/>
        <a:p>
          <a:pPr>
            <a:lnSpc>
              <a:spcPct val="109000"/>
            </a:lnSpc>
          </a:pPr>
          <a:r>
            <a:rPr lang="en-GB" sz="1800"/>
            <a:t>Currently the Chair is from an independent trustee company and so are 2 of the employer nominated directors </a:t>
          </a:r>
          <a:endParaRPr lang="en-US" sz="1800"/>
        </a:p>
      </dgm:t>
    </dgm:pt>
    <dgm:pt modelId="{3F363121-9E63-4CBC-8F4F-419581D463B0}" type="parTrans" cxnId="{65BD56E6-17BF-4D21-B39E-91A14CA026E9}">
      <dgm:prSet/>
      <dgm:spPr/>
      <dgm:t>
        <a:bodyPr/>
        <a:lstStyle/>
        <a:p>
          <a:endParaRPr lang="en-US"/>
        </a:p>
      </dgm:t>
    </dgm:pt>
    <dgm:pt modelId="{3AB9255D-654B-4D6F-AB4A-BB3E4C67B46F}" type="sibTrans" cxnId="{65BD56E6-17BF-4D21-B39E-91A14CA026E9}">
      <dgm:prSet/>
      <dgm:spPr/>
      <dgm:t>
        <a:bodyPr/>
        <a:lstStyle/>
        <a:p>
          <a:endParaRPr lang="en-US"/>
        </a:p>
      </dgm:t>
    </dgm:pt>
    <dgm:pt modelId="{911C3A33-27F6-4D55-B037-F7A99AB2AD07}">
      <dgm:prSet custT="1"/>
      <dgm:spPr/>
      <dgm:t>
        <a:bodyPr/>
        <a:lstStyle/>
        <a:p>
          <a:pPr>
            <a:lnSpc>
              <a:spcPct val="109000"/>
            </a:lnSpc>
          </a:pPr>
          <a:r>
            <a:rPr lang="en-GB" sz="1800"/>
            <a:t>The Trustee role is not full time - day to day oversight and running of the Collective Plan is supported by an Executive team. </a:t>
          </a:r>
          <a:endParaRPr lang="en-US" sz="1800"/>
        </a:p>
      </dgm:t>
    </dgm:pt>
    <dgm:pt modelId="{CA7158EE-3E8F-4AB2-BC14-BD0E839E41A3}" type="parTrans" cxnId="{8FB9BCCB-1514-4682-9737-3C32CFAC6C25}">
      <dgm:prSet/>
      <dgm:spPr/>
      <dgm:t>
        <a:bodyPr/>
        <a:lstStyle/>
        <a:p>
          <a:endParaRPr lang="en-US"/>
        </a:p>
      </dgm:t>
    </dgm:pt>
    <dgm:pt modelId="{083EEE56-332A-431B-9139-AECE7C85958E}" type="sibTrans" cxnId="{8FB9BCCB-1514-4682-9737-3C32CFAC6C25}">
      <dgm:prSet/>
      <dgm:spPr/>
      <dgm:t>
        <a:bodyPr/>
        <a:lstStyle/>
        <a:p>
          <a:endParaRPr lang="en-US"/>
        </a:p>
      </dgm:t>
    </dgm:pt>
    <dgm:pt modelId="{0645EB5B-BE50-45FA-9C2A-71C215CDD018}" type="pres">
      <dgm:prSet presAssocID="{5411F030-8484-4DA8-B7E9-EAF64EBD5A4D}" presName="linear" presStyleCnt="0">
        <dgm:presLayoutVars>
          <dgm:animLvl val="lvl"/>
          <dgm:resizeHandles val="exact"/>
        </dgm:presLayoutVars>
      </dgm:prSet>
      <dgm:spPr/>
    </dgm:pt>
    <dgm:pt modelId="{8810011B-5F05-4786-9BAF-B24314CE7CD1}" type="pres">
      <dgm:prSet presAssocID="{5E9BE828-DE10-4979-A389-DCDB8A6B7631}" presName="parentText" presStyleLbl="node1" presStyleIdx="0" presStyleCnt="3">
        <dgm:presLayoutVars>
          <dgm:chMax val="0"/>
          <dgm:bulletEnabled val="1"/>
        </dgm:presLayoutVars>
      </dgm:prSet>
      <dgm:spPr/>
    </dgm:pt>
    <dgm:pt modelId="{CC6996F8-77FA-4381-9087-0B0ECE7E5C4C}" type="pres">
      <dgm:prSet presAssocID="{FE477C27-1A0D-4502-A571-6D29D62274E3}" presName="spacer" presStyleCnt="0"/>
      <dgm:spPr/>
    </dgm:pt>
    <dgm:pt modelId="{111B7BDF-02FE-4B39-A950-8BF612126737}" type="pres">
      <dgm:prSet presAssocID="{7C37955D-016D-4E64-B552-BEB235447159}" presName="parentText" presStyleLbl="node1" presStyleIdx="1" presStyleCnt="3">
        <dgm:presLayoutVars>
          <dgm:chMax val="0"/>
          <dgm:bulletEnabled val="1"/>
        </dgm:presLayoutVars>
      </dgm:prSet>
      <dgm:spPr/>
    </dgm:pt>
    <dgm:pt modelId="{74529C1B-2E7E-4E49-A308-65A5C45B2592}" type="pres">
      <dgm:prSet presAssocID="{0C0C2DED-385D-4DB1-BE66-96E5FC8E3E9B}" presName="spacer" presStyleCnt="0"/>
      <dgm:spPr/>
    </dgm:pt>
    <dgm:pt modelId="{D016FC32-0F24-4026-9801-55B8EE3DC986}" type="pres">
      <dgm:prSet presAssocID="{1B3A57E8-308C-4245-9E14-875D61C23436}" presName="parentText" presStyleLbl="node1" presStyleIdx="2" presStyleCnt="3">
        <dgm:presLayoutVars>
          <dgm:chMax val="0"/>
          <dgm:bulletEnabled val="1"/>
        </dgm:presLayoutVars>
      </dgm:prSet>
      <dgm:spPr/>
    </dgm:pt>
    <dgm:pt modelId="{38558172-378B-43A4-A17A-ED501EBF5323}" type="pres">
      <dgm:prSet presAssocID="{1B3A57E8-308C-4245-9E14-875D61C23436}" presName="childText" presStyleLbl="revTx" presStyleIdx="0" presStyleCnt="1">
        <dgm:presLayoutVars>
          <dgm:bulletEnabled val="1"/>
        </dgm:presLayoutVars>
      </dgm:prSet>
      <dgm:spPr/>
    </dgm:pt>
  </dgm:ptLst>
  <dgm:cxnLst>
    <dgm:cxn modelId="{0AD3AB03-0D80-4A93-90FB-7F93CF35A4C4}" type="presOf" srcId="{5E9BE828-DE10-4979-A389-DCDB8A6B7631}" destId="{8810011B-5F05-4786-9BAF-B24314CE7CD1}" srcOrd="0" destOrd="0" presId="urn:microsoft.com/office/officeart/2005/8/layout/vList2"/>
    <dgm:cxn modelId="{76159007-F49A-4898-8502-B53423CD7FE8}" type="presOf" srcId="{911C3A33-27F6-4D55-B037-F7A99AB2AD07}" destId="{38558172-378B-43A4-A17A-ED501EBF5323}" srcOrd="0" destOrd="4" presId="urn:microsoft.com/office/officeart/2005/8/layout/vList2"/>
    <dgm:cxn modelId="{A48F3314-588F-4303-B494-A5392F60E7B6}" type="presOf" srcId="{12F089E2-CEFB-4F34-87B2-C1D4C6BF571C}" destId="{38558172-378B-43A4-A17A-ED501EBF5323}" srcOrd="0" destOrd="1" presId="urn:microsoft.com/office/officeart/2005/8/layout/vList2"/>
    <dgm:cxn modelId="{BD927035-7F07-4DCE-B008-DD816F342568}" type="presOf" srcId="{C8AA68A4-8104-4348-9D46-7392625301F1}" destId="{38558172-378B-43A4-A17A-ED501EBF5323}" srcOrd="0" destOrd="3" presId="urn:microsoft.com/office/officeart/2005/8/layout/vList2"/>
    <dgm:cxn modelId="{8D16DE6A-DC5E-4232-9BEA-AD296212E029}" srcId="{1B3A57E8-308C-4245-9E14-875D61C23436}" destId="{BA9484D0-78C0-4D3B-A0CF-EE111A5DE56D}" srcOrd="2" destOrd="0" parTransId="{EEF32BCB-3960-4E03-BCEB-15D9C22D4303}" sibTransId="{29713CF2-A489-4C77-8D30-D4282D1CEEDD}"/>
    <dgm:cxn modelId="{9B8EC456-F03A-4F3C-A4F0-E8DC6973B15C}" srcId="{1B3A57E8-308C-4245-9E14-875D61C23436}" destId="{5257EB47-5122-4054-A3B4-FCE0A2B24A30}" srcOrd="0" destOrd="0" parTransId="{51D49965-7945-43A7-AE0A-83C5D6CDD8CF}" sibTransId="{475CD975-9864-46E6-A703-022ED981BFC1}"/>
    <dgm:cxn modelId="{4C299378-CCAB-4948-A0AF-791B1E7C9691}" srcId="{5411F030-8484-4DA8-B7E9-EAF64EBD5A4D}" destId="{5E9BE828-DE10-4979-A389-DCDB8A6B7631}" srcOrd="0" destOrd="0" parTransId="{C4628535-FC1A-47F1-9CEC-D8802FA9D947}" sibTransId="{FE477C27-1A0D-4502-A571-6D29D62274E3}"/>
    <dgm:cxn modelId="{7D218A7A-55D2-4D2B-B183-292CF4D885A2}" type="presOf" srcId="{5257EB47-5122-4054-A3B4-FCE0A2B24A30}" destId="{38558172-378B-43A4-A17A-ED501EBF5323}" srcOrd="0" destOrd="0" presId="urn:microsoft.com/office/officeart/2005/8/layout/vList2"/>
    <dgm:cxn modelId="{E2042697-4CBB-46B0-B3CC-996DB9D24A47}" srcId="{5411F030-8484-4DA8-B7E9-EAF64EBD5A4D}" destId="{1B3A57E8-308C-4245-9E14-875D61C23436}" srcOrd="2" destOrd="0" parTransId="{1A5E59F6-B361-42DD-82B2-E8B83CC69555}" sibTransId="{FF06A0B5-00F5-4F54-B602-67EDC73B0201}"/>
    <dgm:cxn modelId="{11BF96AC-A8B3-4ED0-89D0-440E2F23DA6D}" type="presOf" srcId="{1B3A57E8-308C-4245-9E14-875D61C23436}" destId="{D016FC32-0F24-4026-9801-55B8EE3DC986}" srcOrd="0" destOrd="0" presId="urn:microsoft.com/office/officeart/2005/8/layout/vList2"/>
    <dgm:cxn modelId="{B8228DBE-0464-4FE3-84FB-DB508DFEE6D4}" type="presOf" srcId="{BA9484D0-78C0-4D3B-A0CF-EE111A5DE56D}" destId="{38558172-378B-43A4-A17A-ED501EBF5323}" srcOrd="0" destOrd="2" presId="urn:microsoft.com/office/officeart/2005/8/layout/vList2"/>
    <dgm:cxn modelId="{A8110CC2-019F-4D60-8127-539AD71A1FA6}" type="presOf" srcId="{5411F030-8484-4DA8-B7E9-EAF64EBD5A4D}" destId="{0645EB5B-BE50-45FA-9C2A-71C215CDD018}" srcOrd="0" destOrd="0" presId="urn:microsoft.com/office/officeart/2005/8/layout/vList2"/>
    <dgm:cxn modelId="{5D01ADCA-494C-4060-8AA3-40F0B5D31043}" srcId="{5411F030-8484-4DA8-B7E9-EAF64EBD5A4D}" destId="{7C37955D-016D-4E64-B552-BEB235447159}" srcOrd="1" destOrd="0" parTransId="{4F9C6D8E-D1F4-4677-A147-1508AC098BDE}" sibTransId="{0C0C2DED-385D-4DB1-BE66-96E5FC8E3E9B}"/>
    <dgm:cxn modelId="{8FB9BCCB-1514-4682-9737-3C32CFAC6C25}" srcId="{1B3A57E8-308C-4245-9E14-875D61C23436}" destId="{911C3A33-27F6-4D55-B037-F7A99AB2AD07}" srcOrd="4" destOrd="0" parTransId="{CA7158EE-3E8F-4AB2-BC14-BD0E839E41A3}" sibTransId="{083EEE56-332A-431B-9139-AECE7C85958E}"/>
    <dgm:cxn modelId="{65BD56E6-17BF-4D21-B39E-91A14CA026E9}" srcId="{1B3A57E8-308C-4245-9E14-875D61C23436}" destId="{C8AA68A4-8104-4348-9D46-7392625301F1}" srcOrd="3" destOrd="0" parTransId="{3F363121-9E63-4CBC-8F4F-419581D463B0}" sibTransId="{3AB9255D-654B-4D6F-AB4A-BB3E4C67B46F}"/>
    <dgm:cxn modelId="{E6BFD3EB-3D3C-4B31-AA3A-3F83F22EF8EE}" type="presOf" srcId="{7C37955D-016D-4E64-B552-BEB235447159}" destId="{111B7BDF-02FE-4B39-A950-8BF612126737}" srcOrd="0" destOrd="0" presId="urn:microsoft.com/office/officeart/2005/8/layout/vList2"/>
    <dgm:cxn modelId="{7D9F24F4-1E30-4FA7-B3C9-3614B369B14C}" srcId="{1B3A57E8-308C-4245-9E14-875D61C23436}" destId="{12F089E2-CEFB-4F34-87B2-C1D4C6BF571C}" srcOrd="1" destOrd="0" parTransId="{5CEC0497-E282-44E7-AF75-EA852D478D57}" sibTransId="{CEBA758C-9B40-49A1-978C-B04AAE3621FC}"/>
    <dgm:cxn modelId="{0B2994B2-D159-442C-BAD2-2C55BC0A315C}" type="presParOf" srcId="{0645EB5B-BE50-45FA-9C2A-71C215CDD018}" destId="{8810011B-5F05-4786-9BAF-B24314CE7CD1}" srcOrd="0" destOrd="0" presId="urn:microsoft.com/office/officeart/2005/8/layout/vList2"/>
    <dgm:cxn modelId="{AFC951E4-E112-4FB2-83E8-9A8F74EB173F}" type="presParOf" srcId="{0645EB5B-BE50-45FA-9C2A-71C215CDD018}" destId="{CC6996F8-77FA-4381-9087-0B0ECE7E5C4C}" srcOrd="1" destOrd="0" presId="urn:microsoft.com/office/officeart/2005/8/layout/vList2"/>
    <dgm:cxn modelId="{EED5933D-C172-4121-8121-4E99F673785A}" type="presParOf" srcId="{0645EB5B-BE50-45FA-9C2A-71C215CDD018}" destId="{111B7BDF-02FE-4B39-A950-8BF612126737}" srcOrd="2" destOrd="0" presId="urn:microsoft.com/office/officeart/2005/8/layout/vList2"/>
    <dgm:cxn modelId="{877AD9AF-8F6E-4E1C-B302-64753029762B}" type="presParOf" srcId="{0645EB5B-BE50-45FA-9C2A-71C215CDD018}" destId="{74529C1B-2E7E-4E49-A308-65A5C45B2592}" srcOrd="3" destOrd="0" presId="urn:microsoft.com/office/officeart/2005/8/layout/vList2"/>
    <dgm:cxn modelId="{66135B05-004F-4717-969C-F2B827CF02D9}" type="presParOf" srcId="{0645EB5B-BE50-45FA-9C2A-71C215CDD018}" destId="{D016FC32-0F24-4026-9801-55B8EE3DC986}" srcOrd="4" destOrd="0" presId="urn:microsoft.com/office/officeart/2005/8/layout/vList2"/>
    <dgm:cxn modelId="{E2797F70-4AD6-4D51-90F7-37EACE4B1E29}" type="presParOf" srcId="{0645EB5B-BE50-45FA-9C2A-71C215CDD018}" destId="{38558172-378B-43A4-A17A-ED501EBF532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11F030-8484-4DA8-B7E9-EAF64EBD5A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9BE828-DE10-4979-A389-DCDB8A6B7631}">
      <dgm:prSet custT="1"/>
      <dgm:spPr/>
      <dgm:t>
        <a:bodyPr/>
        <a:lstStyle/>
        <a:p>
          <a:r>
            <a:rPr lang="en-GB" sz="1800"/>
            <a:t>Providing Executive and Finance Function to the Trustee</a:t>
          </a:r>
          <a:endParaRPr lang="en-US" sz="1800"/>
        </a:p>
      </dgm:t>
    </dgm:pt>
    <dgm:pt modelId="{C4628535-FC1A-47F1-9CEC-D8802FA9D947}" type="parTrans" cxnId="{4C299378-CCAB-4948-A0AF-791B1E7C9691}">
      <dgm:prSet/>
      <dgm:spPr/>
      <dgm:t>
        <a:bodyPr/>
        <a:lstStyle/>
        <a:p>
          <a:endParaRPr lang="en-US"/>
        </a:p>
      </dgm:t>
    </dgm:pt>
    <dgm:pt modelId="{FE477C27-1A0D-4502-A571-6D29D62274E3}" type="sibTrans" cxnId="{4C299378-CCAB-4948-A0AF-791B1E7C9691}">
      <dgm:prSet/>
      <dgm:spPr/>
      <dgm:t>
        <a:bodyPr/>
        <a:lstStyle/>
        <a:p>
          <a:endParaRPr lang="en-US"/>
        </a:p>
      </dgm:t>
    </dgm:pt>
    <dgm:pt modelId="{7C37955D-016D-4E64-B552-BEB235447159}">
      <dgm:prSet custT="1"/>
      <dgm:spPr/>
      <dgm:t>
        <a:bodyPr/>
        <a:lstStyle/>
        <a:p>
          <a:r>
            <a:rPr lang="en-GB" sz="1800"/>
            <a:t>Full time seconded to the Trustee to run the Collective Plan</a:t>
          </a:r>
          <a:endParaRPr lang="en-US" sz="1800"/>
        </a:p>
      </dgm:t>
    </dgm:pt>
    <dgm:pt modelId="{4F9C6D8E-D1F4-4677-A147-1508AC098BDE}" type="parTrans" cxnId="{5D01ADCA-494C-4060-8AA3-40F0B5D31043}">
      <dgm:prSet/>
      <dgm:spPr/>
      <dgm:t>
        <a:bodyPr/>
        <a:lstStyle/>
        <a:p>
          <a:endParaRPr lang="en-US"/>
        </a:p>
      </dgm:t>
    </dgm:pt>
    <dgm:pt modelId="{0C0C2DED-385D-4DB1-BE66-96E5FC8E3E9B}" type="sibTrans" cxnId="{5D01ADCA-494C-4060-8AA3-40F0B5D31043}">
      <dgm:prSet/>
      <dgm:spPr/>
      <dgm:t>
        <a:bodyPr/>
        <a:lstStyle/>
        <a:p>
          <a:endParaRPr lang="en-US"/>
        </a:p>
      </dgm:t>
    </dgm:pt>
    <dgm:pt modelId="{1B3A57E8-308C-4245-9E14-875D61C23436}">
      <dgm:prSet custT="1"/>
      <dgm:spPr/>
      <dgm:t>
        <a:bodyPr/>
        <a:lstStyle/>
        <a:p>
          <a:r>
            <a:rPr lang="en-GB" sz="1800"/>
            <a:t>Independent from Royal Mail</a:t>
          </a:r>
          <a:endParaRPr lang="en-US" sz="1800"/>
        </a:p>
      </dgm:t>
    </dgm:pt>
    <dgm:pt modelId="{1A5E59F6-B361-42DD-82B2-E8B83CC69555}" type="parTrans" cxnId="{E2042697-4CBB-46B0-B3CC-996DB9D24A47}">
      <dgm:prSet/>
      <dgm:spPr/>
      <dgm:t>
        <a:bodyPr/>
        <a:lstStyle/>
        <a:p>
          <a:endParaRPr lang="en-US"/>
        </a:p>
      </dgm:t>
    </dgm:pt>
    <dgm:pt modelId="{FF06A0B5-00F5-4F54-B602-67EDC73B0201}" type="sibTrans" cxnId="{E2042697-4CBB-46B0-B3CC-996DB9D24A47}">
      <dgm:prSet/>
      <dgm:spPr/>
      <dgm:t>
        <a:bodyPr/>
        <a:lstStyle/>
        <a:p>
          <a:endParaRPr lang="en-US"/>
        </a:p>
      </dgm:t>
    </dgm:pt>
    <dgm:pt modelId="{5257EB47-5122-4054-A3B4-FCE0A2B24A30}">
      <dgm:prSet custT="1"/>
      <dgm:spPr/>
      <dgm:t>
        <a:bodyPr/>
        <a:lstStyle/>
        <a:p>
          <a:pPr>
            <a:lnSpc>
              <a:spcPct val="109000"/>
            </a:lnSpc>
          </a:pPr>
          <a:endParaRPr lang="en-US" sz="1800"/>
        </a:p>
      </dgm:t>
    </dgm:pt>
    <dgm:pt modelId="{51D49965-7945-43A7-AE0A-83C5D6CDD8CF}" type="parTrans" cxnId="{9B8EC456-F03A-4F3C-A4F0-E8DC6973B15C}">
      <dgm:prSet/>
      <dgm:spPr/>
      <dgm:t>
        <a:bodyPr/>
        <a:lstStyle/>
        <a:p>
          <a:endParaRPr lang="en-US"/>
        </a:p>
      </dgm:t>
    </dgm:pt>
    <dgm:pt modelId="{475CD975-9864-46E6-A703-022ED981BFC1}" type="sibTrans" cxnId="{9B8EC456-F03A-4F3C-A4F0-E8DC6973B15C}">
      <dgm:prSet/>
      <dgm:spPr/>
      <dgm:t>
        <a:bodyPr/>
        <a:lstStyle/>
        <a:p>
          <a:endParaRPr lang="en-US"/>
        </a:p>
      </dgm:t>
    </dgm:pt>
    <dgm:pt modelId="{0645EB5B-BE50-45FA-9C2A-71C215CDD018}" type="pres">
      <dgm:prSet presAssocID="{5411F030-8484-4DA8-B7E9-EAF64EBD5A4D}" presName="linear" presStyleCnt="0">
        <dgm:presLayoutVars>
          <dgm:animLvl val="lvl"/>
          <dgm:resizeHandles val="exact"/>
        </dgm:presLayoutVars>
      </dgm:prSet>
      <dgm:spPr/>
    </dgm:pt>
    <dgm:pt modelId="{8810011B-5F05-4786-9BAF-B24314CE7CD1}" type="pres">
      <dgm:prSet presAssocID="{5E9BE828-DE10-4979-A389-DCDB8A6B7631}" presName="parentText" presStyleLbl="node1" presStyleIdx="0" presStyleCnt="3">
        <dgm:presLayoutVars>
          <dgm:chMax val="0"/>
          <dgm:bulletEnabled val="1"/>
        </dgm:presLayoutVars>
      </dgm:prSet>
      <dgm:spPr/>
    </dgm:pt>
    <dgm:pt modelId="{CC6996F8-77FA-4381-9087-0B0ECE7E5C4C}" type="pres">
      <dgm:prSet presAssocID="{FE477C27-1A0D-4502-A571-6D29D62274E3}" presName="spacer" presStyleCnt="0"/>
      <dgm:spPr/>
    </dgm:pt>
    <dgm:pt modelId="{111B7BDF-02FE-4B39-A950-8BF612126737}" type="pres">
      <dgm:prSet presAssocID="{7C37955D-016D-4E64-B552-BEB235447159}" presName="parentText" presStyleLbl="node1" presStyleIdx="1" presStyleCnt="3">
        <dgm:presLayoutVars>
          <dgm:chMax val="0"/>
          <dgm:bulletEnabled val="1"/>
        </dgm:presLayoutVars>
      </dgm:prSet>
      <dgm:spPr/>
    </dgm:pt>
    <dgm:pt modelId="{74529C1B-2E7E-4E49-A308-65A5C45B2592}" type="pres">
      <dgm:prSet presAssocID="{0C0C2DED-385D-4DB1-BE66-96E5FC8E3E9B}" presName="spacer" presStyleCnt="0"/>
      <dgm:spPr/>
    </dgm:pt>
    <dgm:pt modelId="{D016FC32-0F24-4026-9801-55B8EE3DC986}" type="pres">
      <dgm:prSet presAssocID="{1B3A57E8-308C-4245-9E14-875D61C23436}" presName="parentText" presStyleLbl="node1" presStyleIdx="2" presStyleCnt="3">
        <dgm:presLayoutVars>
          <dgm:chMax val="0"/>
          <dgm:bulletEnabled val="1"/>
        </dgm:presLayoutVars>
      </dgm:prSet>
      <dgm:spPr/>
    </dgm:pt>
    <dgm:pt modelId="{38558172-378B-43A4-A17A-ED501EBF5323}" type="pres">
      <dgm:prSet presAssocID="{1B3A57E8-308C-4245-9E14-875D61C23436}" presName="childText" presStyleLbl="revTx" presStyleIdx="0" presStyleCnt="1">
        <dgm:presLayoutVars>
          <dgm:bulletEnabled val="1"/>
        </dgm:presLayoutVars>
      </dgm:prSet>
      <dgm:spPr/>
    </dgm:pt>
  </dgm:ptLst>
  <dgm:cxnLst>
    <dgm:cxn modelId="{0AD3AB03-0D80-4A93-90FB-7F93CF35A4C4}" type="presOf" srcId="{5E9BE828-DE10-4979-A389-DCDB8A6B7631}" destId="{8810011B-5F05-4786-9BAF-B24314CE7CD1}" srcOrd="0" destOrd="0" presId="urn:microsoft.com/office/officeart/2005/8/layout/vList2"/>
    <dgm:cxn modelId="{9B8EC456-F03A-4F3C-A4F0-E8DC6973B15C}" srcId="{1B3A57E8-308C-4245-9E14-875D61C23436}" destId="{5257EB47-5122-4054-A3B4-FCE0A2B24A30}" srcOrd="0" destOrd="0" parTransId="{51D49965-7945-43A7-AE0A-83C5D6CDD8CF}" sibTransId="{475CD975-9864-46E6-A703-022ED981BFC1}"/>
    <dgm:cxn modelId="{4C299378-CCAB-4948-A0AF-791B1E7C9691}" srcId="{5411F030-8484-4DA8-B7E9-EAF64EBD5A4D}" destId="{5E9BE828-DE10-4979-A389-DCDB8A6B7631}" srcOrd="0" destOrd="0" parTransId="{C4628535-FC1A-47F1-9CEC-D8802FA9D947}" sibTransId="{FE477C27-1A0D-4502-A571-6D29D62274E3}"/>
    <dgm:cxn modelId="{7D218A7A-55D2-4D2B-B183-292CF4D885A2}" type="presOf" srcId="{5257EB47-5122-4054-A3B4-FCE0A2B24A30}" destId="{38558172-378B-43A4-A17A-ED501EBF5323}" srcOrd="0" destOrd="0" presId="urn:microsoft.com/office/officeart/2005/8/layout/vList2"/>
    <dgm:cxn modelId="{E2042697-4CBB-46B0-B3CC-996DB9D24A47}" srcId="{5411F030-8484-4DA8-B7E9-EAF64EBD5A4D}" destId="{1B3A57E8-308C-4245-9E14-875D61C23436}" srcOrd="2" destOrd="0" parTransId="{1A5E59F6-B361-42DD-82B2-E8B83CC69555}" sibTransId="{FF06A0B5-00F5-4F54-B602-67EDC73B0201}"/>
    <dgm:cxn modelId="{11BF96AC-A8B3-4ED0-89D0-440E2F23DA6D}" type="presOf" srcId="{1B3A57E8-308C-4245-9E14-875D61C23436}" destId="{D016FC32-0F24-4026-9801-55B8EE3DC986}" srcOrd="0" destOrd="0" presId="urn:microsoft.com/office/officeart/2005/8/layout/vList2"/>
    <dgm:cxn modelId="{A8110CC2-019F-4D60-8127-539AD71A1FA6}" type="presOf" srcId="{5411F030-8484-4DA8-B7E9-EAF64EBD5A4D}" destId="{0645EB5B-BE50-45FA-9C2A-71C215CDD018}" srcOrd="0" destOrd="0" presId="urn:microsoft.com/office/officeart/2005/8/layout/vList2"/>
    <dgm:cxn modelId="{5D01ADCA-494C-4060-8AA3-40F0B5D31043}" srcId="{5411F030-8484-4DA8-B7E9-EAF64EBD5A4D}" destId="{7C37955D-016D-4E64-B552-BEB235447159}" srcOrd="1" destOrd="0" parTransId="{4F9C6D8E-D1F4-4677-A147-1508AC098BDE}" sibTransId="{0C0C2DED-385D-4DB1-BE66-96E5FC8E3E9B}"/>
    <dgm:cxn modelId="{E6BFD3EB-3D3C-4B31-AA3A-3F83F22EF8EE}" type="presOf" srcId="{7C37955D-016D-4E64-B552-BEB235447159}" destId="{111B7BDF-02FE-4B39-A950-8BF612126737}" srcOrd="0" destOrd="0" presId="urn:microsoft.com/office/officeart/2005/8/layout/vList2"/>
    <dgm:cxn modelId="{0B2994B2-D159-442C-BAD2-2C55BC0A315C}" type="presParOf" srcId="{0645EB5B-BE50-45FA-9C2A-71C215CDD018}" destId="{8810011B-5F05-4786-9BAF-B24314CE7CD1}" srcOrd="0" destOrd="0" presId="urn:microsoft.com/office/officeart/2005/8/layout/vList2"/>
    <dgm:cxn modelId="{AFC951E4-E112-4FB2-83E8-9A8F74EB173F}" type="presParOf" srcId="{0645EB5B-BE50-45FA-9C2A-71C215CDD018}" destId="{CC6996F8-77FA-4381-9087-0B0ECE7E5C4C}" srcOrd="1" destOrd="0" presId="urn:microsoft.com/office/officeart/2005/8/layout/vList2"/>
    <dgm:cxn modelId="{EED5933D-C172-4121-8121-4E99F673785A}" type="presParOf" srcId="{0645EB5B-BE50-45FA-9C2A-71C215CDD018}" destId="{111B7BDF-02FE-4B39-A950-8BF612126737}" srcOrd="2" destOrd="0" presId="urn:microsoft.com/office/officeart/2005/8/layout/vList2"/>
    <dgm:cxn modelId="{877AD9AF-8F6E-4E1C-B302-64753029762B}" type="presParOf" srcId="{0645EB5B-BE50-45FA-9C2A-71C215CDD018}" destId="{74529C1B-2E7E-4E49-A308-65A5C45B2592}" srcOrd="3" destOrd="0" presId="urn:microsoft.com/office/officeart/2005/8/layout/vList2"/>
    <dgm:cxn modelId="{66135B05-004F-4717-969C-F2B827CF02D9}" type="presParOf" srcId="{0645EB5B-BE50-45FA-9C2A-71C215CDD018}" destId="{D016FC32-0F24-4026-9801-55B8EE3DC986}" srcOrd="4" destOrd="0" presId="urn:microsoft.com/office/officeart/2005/8/layout/vList2"/>
    <dgm:cxn modelId="{E2797F70-4AD6-4D51-90F7-37EACE4B1E29}" type="presParOf" srcId="{0645EB5B-BE50-45FA-9C2A-71C215CDD018}" destId="{38558172-378B-43A4-A17A-ED501EBF532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08E200-2EE1-45C1-965A-772EAE80D6B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8D99D8C-4696-4F1F-874D-96F8B4CF50E8}">
      <dgm:prSet/>
      <dgm:spPr/>
      <dgm:t>
        <a:bodyPr/>
        <a:lstStyle/>
        <a:p>
          <a:r>
            <a:rPr lang="en-GB"/>
            <a:t>Supporting ongoing authorisation</a:t>
          </a:r>
          <a:endParaRPr lang="en-US"/>
        </a:p>
      </dgm:t>
    </dgm:pt>
    <dgm:pt modelId="{48B99D4E-C906-4598-AC9E-A985C786997E}" type="parTrans" cxnId="{BDB190F7-8955-4FF2-8836-633738FC57B7}">
      <dgm:prSet/>
      <dgm:spPr/>
      <dgm:t>
        <a:bodyPr/>
        <a:lstStyle/>
        <a:p>
          <a:endParaRPr lang="en-US"/>
        </a:p>
      </dgm:t>
    </dgm:pt>
    <dgm:pt modelId="{09C1DF91-E7F7-4FD1-9C81-87E27EFB08CA}" type="sibTrans" cxnId="{BDB190F7-8955-4FF2-8836-633738FC57B7}">
      <dgm:prSet/>
      <dgm:spPr/>
      <dgm:t>
        <a:bodyPr/>
        <a:lstStyle/>
        <a:p>
          <a:endParaRPr lang="en-US"/>
        </a:p>
      </dgm:t>
    </dgm:pt>
    <dgm:pt modelId="{9256E160-A307-4360-BCBE-49D2C9A847D4}">
      <dgm:prSet/>
      <dgm:spPr/>
      <dgm:t>
        <a:bodyPr/>
        <a:lstStyle/>
        <a:p>
          <a:r>
            <a:rPr lang="en-GB"/>
            <a:t>Creation and maintenance of all governing documentation</a:t>
          </a:r>
          <a:endParaRPr lang="en-US"/>
        </a:p>
      </dgm:t>
    </dgm:pt>
    <dgm:pt modelId="{52589231-6A80-4489-83D1-37A545B15CAC}" type="parTrans" cxnId="{55AB2EE6-A848-43CB-9A1E-FA50B6273171}">
      <dgm:prSet/>
      <dgm:spPr/>
      <dgm:t>
        <a:bodyPr/>
        <a:lstStyle/>
        <a:p>
          <a:endParaRPr lang="en-US"/>
        </a:p>
      </dgm:t>
    </dgm:pt>
    <dgm:pt modelId="{E5729AC5-03D0-42A9-9A32-43D2C91C5C6A}" type="sibTrans" cxnId="{55AB2EE6-A848-43CB-9A1E-FA50B6273171}">
      <dgm:prSet/>
      <dgm:spPr/>
      <dgm:t>
        <a:bodyPr/>
        <a:lstStyle/>
        <a:p>
          <a:endParaRPr lang="en-US"/>
        </a:p>
      </dgm:t>
    </dgm:pt>
    <dgm:pt modelId="{2AF420D6-F3C8-4A35-947C-C5FB4B4BA588}">
      <dgm:prSet/>
      <dgm:spPr/>
      <dgm:t>
        <a:bodyPr/>
        <a:lstStyle/>
        <a:p>
          <a:r>
            <a:rPr lang="en-GB"/>
            <a:t>Risk oversight and management</a:t>
          </a:r>
          <a:endParaRPr lang="en-US"/>
        </a:p>
      </dgm:t>
    </dgm:pt>
    <dgm:pt modelId="{D156FBF2-3315-4BDF-8DD3-76C6E0CE5846}" type="parTrans" cxnId="{97DAF866-2AA6-46DD-BF8E-289203CA9D40}">
      <dgm:prSet/>
      <dgm:spPr/>
      <dgm:t>
        <a:bodyPr/>
        <a:lstStyle/>
        <a:p>
          <a:endParaRPr lang="en-US"/>
        </a:p>
      </dgm:t>
    </dgm:pt>
    <dgm:pt modelId="{C07936D0-5A98-4BCB-B4BE-B6A35C1DFFB0}" type="sibTrans" cxnId="{97DAF866-2AA6-46DD-BF8E-289203CA9D40}">
      <dgm:prSet/>
      <dgm:spPr/>
      <dgm:t>
        <a:bodyPr/>
        <a:lstStyle/>
        <a:p>
          <a:endParaRPr lang="en-US"/>
        </a:p>
      </dgm:t>
    </dgm:pt>
    <dgm:pt modelId="{A19E2268-13C6-450C-BA87-C42D3ADE0A85}">
      <dgm:prSet/>
      <dgm:spPr/>
      <dgm:t>
        <a:bodyPr/>
        <a:lstStyle/>
        <a:p>
          <a:r>
            <a:rPr lang="en-GB"/>
            <a:t>Member communications</a:t>
          </a:r>
          <a:endParaRPr lang="en-US"/>
        </a:p>
      </dgm:t>
    </dgm:pt>
    <dgm:pt modelId="{03EED7B5-F1CC-4FB7-BBB1-2A9426842288}" type="parTrans" cxnId="{8F48DA7C-B0F0-4FED-AAA0-4B32761874E9}">
      <dgm:prSet/>
      <dgm:spPr/>
      <dgm:t>
        <a:bodyPr/>
        <a:lstStyle/>
        <a:p>
          <a:endParaRPr lang="en-US"/>
        </a:p>
      </dgm:t>
    </dgm:pt>
    <dgm:pt modelId="{01CD0CE0-0D1A-40AE-B5C3-EF31AB348006}" type="sibTrans" cxnId="{8F48DA7C-B0F0-4FED-AAA0-4B32761874E9}">
      <dgm:prSet/>
      <dgm:spPr/>
      <dgm:t>
        <a:bodyPr/>
        <a:lstStyle/>
        <a:p>
          <a:endParaRPr lang="en-US"/>
        </a:p>
      </dgm:t>
    </dgm:pt>
    <dgm:pt modelId="{5F5B7F58-4281-40CA-8743-B3A097C4B4C0}">
      <dgm:prSet/>
      <dgm:spPr/>
      <dgm:t>
        <a:bodyPr/>
        <a:lstStyle/>
        <a:p>
          <a:r>
            <a:rPr lang="en-GB"/>
            <a:t>Ballot processes </a:t>
          </a:r>
          <a:endParaRPr lang="en-US"/>
        </a:p>
      </dgm:t>
    </dgm:pt>
    <dgm:pt modelId="{A0BA6BD5-0A1D-437B-A59B-AE4C1291CA6A}" type="parTrans" cxnId="{7FFB119A-62DE-4C90-95A8-29C5479D8D5C}">
      <dgm:prSet/>
      <dgm:spPr/>
      <dgm:t>
        <a:bodyPr/>
        <a:lstStyle/>
        <a:p>
          <a:endParaRPr lang="en-US"/>
        </a:p>
      </dgm:t>
    </dgm:pt>
    <dgm:pt modelId="{91FCF3FF-6D85-4D7D-AB01-5720AD710786}" type="sibTrans" cxnId="{7FFB119A-62DE-4C90-95A8-29C5479D8D5C}">
      <dgm:prSet/>
      <dgm:spPr/>
      <dgm:t>
        <a:bodyPr/>
        <a:lstStyle/>
        <a:p>
          <a:endParaRPr lang="en-US"/>
        </a:p>
      </dgm:t>
    </dgm:pt>
    <dgm:pt modelId="{E222820D-05A4-4C48-88D3-2B9005AA5F4C}">
      <dgm:prSet/>
      <dgm:spPr/>
      <dgm:t>
        <a:bodyPr/>
        <a:lstStyle/>
        <a:p>
          <a:r>
            <a:rPr lang="en-GB"/>
            <a:t>Delegated powers – IDRP cases, payments etc. </a:t>
          </a:r>
          <a:endParaRPr lang="en-US"/>
        </a:p>
      </dgm:t>
    </dgm:pt>
    <dgm:pt modelId="{51D79ECE-40BB-4BF4-9F5A-3FD1BAF83E65}" type="parTrans" cxnId="{BA085F80-7C63-4AC2-9B90-8415F2F72B04}">
      <dgm:prSet/>
      <dgm:spPr/>
      <dgm:t>
        <a:bodyPr/>
        <a:lstStyle/>
        <a:p>
          <a:endParaRPr lang="en-US"/>
        </a:p>
      </dgm:t>
    </dgm:pt>
    <dgm:pt modelId="{9F4B69D9-A908-4CEC-966F-0092C8BAFE0A}" type="sibTrans" cxnId="{BA085F80-7C63-4AC2-9B90-8415F2F72B04}">
      <dgm:prSet/>
      <dgm:spPr/>
      <dgm:t>
        <a:bodyPr/>
        <a:lstStyle/>
        <a:p>
          <a:endParaRPr lang="en-US"/>
        </a:p>
      </dgm:t>
    </dgm:pt>
    <dgm:pt modelId="{0827B9A9-9DF6-45B3-BC7C-9CE6EC85FAF1}">
      <dgm:prSet/>
      <dgm:spPr/>
      <dgm:t>
        <a:bodyPr/>
        <a:lstStyle/>
        <a:p>
          <a:r>
            <a:rPr lang="en-GB"/>
            <a:t>Monitoring pensions developments</a:t>
          </a:r>
          <a:endParaRPr lang="en-US"/>
        </a:p>
      </dgm:t>
    </dgm:pt>
    <dgm:pt modelId="{CBF5DB97-1A5B-43D6-A23D-6476AD531C3A}" type="parTrans" cxnId="{CAD69530-50BF-4ECB-A95C-E627C4EA3A5D}">
      <dgm:prSet/>
      <dgm:spPr/>
      <dgm:t>
        <a:bodyPr/>
        <a:lstStyle/>
        <a:p>
          <a:endParaRPr lang="en-US"/>
        </a:p>
      </dgm:t>
    </dgm:pt>
    <dgm:pt modelId="{C9E539DF-D016-45CC-B761-61E32B1D1E09}" type="sibTrans" cxnId="{CAD69530-50BF-4ECB-A95C-E627C4EA3A5D}">
      <dgm:prSet/>
      <dgm:spPr/>
      <dgm:t>
        <a:bodyPr/>
        <a:lstStyle/>
        <a:p>
          <a:endParaRPr lang="en-US"/>
        </a:p>
      </dgm:t>
    </dgm:pt>
    <dgm:pt modelId="{85FB4C5A-A4A8-4CD3-B64C-2C6620096BE5}">
      <dgm:prSet/>
      <dgm:spPr/>
      <dgm:t>
        <a:bodyPr/>
        <a:lstStyle/>
        <a:p>
          <a:r>
            <a:rPr lang="en-GB"/>
            <a:t>Tender exercises</a:t>
          </a:r>
          <a:endParaRPr lang="en-US"/>
        </a:p>
      </dgm:t>
    </dgm:pt>
    <dgm:pt modelId="{C1C9C399-D97D-43D3-8016-5E7B3DEA68D6}" type="parTrans" cxnId="{0655BEB3-B248-4603-A276-E6198DD7748C}">
      <dgm:prSet/>
      <dgm:spPr/>
      <dgm:t>
        <a:bodyPr/>
        <a:lstStyle/>
        <a:p>
          <a:endParaRPr lang="en-US"/>
        </a:p>
      </dgm:t>
    </dgm:pt>
    <dgm:pt modelId="{9C1C5B21-90B8-4DA7-976A-8E6DF0AD0996}" type="sibTrans" cxnId="{0655BEB3-B248-4603-A276-E6198DD7748C}">
      <dgm:prSet/>
      <dgm:spPr/>
      <dgm:t>
        <a:bodyPr/>
        <a:lstStyle/>
        <a:p>
          <a:endParaRPr lang="en-US"/>
        </a:p>
      </dgm:t>
    </dgm:pt>
    <dgm:pt modelId="{A309C1CD-90FF-4CD4-9E86-D6B36C07E9F3}">
      <dgm:prSet/>
      <dgm:spPr/>
      <dgm:t>
        <a:bodyPr/>
        <a:lstStyle/>
        <a:p>
          <a:r>
            <a:rPr lang="en-GB"/>
            <a:t>Contractual negotiations</a:t>
          </a:r>
          <a:endParaRPr lang="en-US"/>
        </a:p>
      </dgm:t>
    </dgm:pt>
    <dgm:pt modelId="{60DFE514-AA27-4BCD-B9A9-F713533B5E57}" type="parTrans" cxnId="{2ECFAAD9-CFE2-49E9-BBE9-2A31388AC308}">
      <dgm:prSet/>
      <dgm:spPr/>
      <dgm:t>
        <a:bodyPr/>
        <a:lstStyle/>
        <a:p>
          <a:endParaRPr lang="en-US"/>
        </a:p>
      </dgm:t>
    </dgm:pt>
    <dgm:pt modelId="{D45A0DD7-792C-4BD8-B882-BEDBC51E3E0B}" type="sibTrans" cxnId="{2ECFAAD9-CFE2-49E9-BBE9-2A31388AC308}">
      <dgm:prSet/>
      <dgm:spPr/>
      <dgm:t>
        <a:bodyPr/>
        <a:lstStyle/>
        <a:p>
          <a:endParaRPr lang="en-US"/>
        </a:p>
      </dgm:t>
    </dgm:pt>
    <dgm:pt modelId="{3FFB2C7C-3FB8-4C2E-BD16-B1ABDFCE69FB}">
      <dgm:prSet/>
      <dgm:spPr/>
      <dgm:t>
        <a:bodyPr/>
        <a:lstStyle/>
        <a:p>
          <a:r>
            <a:rPr lang="en-GB"/>
            <a:t>Trustee training</a:t>
          </a:r>
          <a:endParaRPr lang="en-US"/>
        </a:p>
      </dgm:t>
    </dgm:pt>
    <dgm:pt modelId="{022D3378-1934-491E-BBCB-647F18FBAA36}" type="parTrans" cxnId="{92921F4B-9160-496C-B37B-EC12C2268806}">
      <dgm:prSet/>
      <dgm:spPr/>
      <dgm:t>
        <a:bodyPr/>
        <a:lstStyle/>
        <a:p>
          <a:endParaRPr lang="en-US"/>
        </a:p>
      </dgm:t>
    </dgm:pt>
    <dgm:pt modelId="{AB8F19CB-6838-4AE1-9577-944B9B65F07D}" type="sibTrans" cxnId="{92921F4B-9160-496C-B37B-EC12C2268806}">
      <dgm:prSet/>
      <dgm:spPr/>
      <dgm:t>
        <a:bodyPr/>
        <a:lstStyle/>
        <a:p>
          <a:endParaRPr lang="en-US"/>
        </a:p>
      </dgm:t>
    </dgm:pt>
    <dgm:pt modelId="{34789D97-685C-49B8-A8FF-3C2469B89B23}">
      <dgm:prSet/>
      <dgm:spPr/>
      <dgm:t>
        <a:bodyPr/>
        <a:lstStyle/>
        <a:p>
          <a:r>
            <a:rPr lang="en-GB"/>
            <a:t>Researching and writing papers for the Trustee</a:t>
          </a:r>
          <a:endParaRPr lang="en-US"/>
        </a:p>
      </dgm:t>
    </dgm:pt>
    <dgm:pt modelId="{B1154F20-C74E-4C37-89D5-BEDB926DD6E7}" type="parTrans" cxnId="{F88D45AF-4AFC-4015-9CFC-46398575E517}">
      <dgm:prSet/>
      <dgm:spPr/>
      <dgm:t>
        <a:bodyPr/>
        <a:lstStyle/>
        <a:p>
          <a:endParaRPr lang="en-US"/>
        </a:p>
      </dgm:t>
    </dgm:pt>
    <dgm:pt modelId="{160C6BB6-0AEC-4BCB-8154-35BB377B7B97}" type="sibTrans" cxnId="{F88D45AF-4AFC-4015-9CFC-46398575E517}">
      <dgm:prSet/>
      <dgm:spPr/>
      <dgm:t>
        <a:bodyPr/>
        <a:lstStyle/>
        <a:p>
          <a:endParaRPr lang="en-US"/>
        </a:p>
      </dgm:t>
    </dgm:pt>
    <dgm:pt modelId="{605D6A6B-EAD7-4DAF-A2B5-525B73818055}">
      <dgm:prSet/>
      <dgm:spPr/>
      <dgm:t>
        <a:bodyPr/>
        <a:lstStyle/>
        <a:p>
          <a:r>
            <a:rPr lang="en-GB"/>
            <a:t>Oversight of adviser work</a:t>
          </a:r>
          <a:endParaRPr lang="en-US"/>
        </a:p>
      </dgm:t>
    </dgm:pt>
    <dgm:pt modelId="{0FE27FD2-5AC3-4240-9CB2-9C6BCE7DB560}" type="parTrans" cxnId="{0E010AC4-25B3-4839-A1C4-16360EC962C2}">
      <dgm:prSet/>
      <dgm:spPr/>
      <dgm:t>
        <a:bodyPr/>
        <a:lstStyle/>
        <a:p>
          <a:endParaRPr lang="en-US"/>
        </a:p>
      </dgm:t>
    </dgm:pt>
    <dgm:pt modelId="{C83AAA8E-5CBF-45C7-A169-99302FE6324A}" type="sibTrans" cxnId="{0E010AC4-25B3-4839-A1C4-16360EC962C2}">
      <dgm:prSet/>
      <dgm:spPr/>
      <dgm:t>
        <a:bodyPr/>
        <a:lstStyle/>
        <a:p>
          <a:endParaRPr lang="en-US"/>
        </a:p>
      </dgm:t>
    </dgm:pt>
    <dgm:pt modelId="{01580284-A9BC-47F8-A2B1-2908996D06A5}">
      <dgm:prSet/>
      <dgm:spPr/>
      <dgm:t>
        <a:bodyPr/>
        <a:lstStyle/>
        <a:p>
          <a:r>
            <a:rPr lang="en-GB"/>
            <a:t>Annual report and accounts preparation</a:t>
          </a:r>
          <a:endParaRPr lang="en-US"/>
        </a:p>
      </dgm:t>
    </dgm:pt>
    <dgm:pt modelId="{9D9402B4-388E-4F18-A1AF-757FC3A24AFE}" type="parTrans" cxnId="{53A96E49-274E-44BA-ADA6-68B7AFCE3B06}">
      <dgm:prSet/>
      <dgm:spPr/>
      <dgm:t>
        <a:bodyPr/>
        <a:lstStyle/>
        <a:p>
          <a:endParaRPr lang="en-US"/>
        </a:p>
      </dgm:t>
    </dgm:pt>
    <dgm:pt modelId="{5E2D6050-B561-481C-98AE-A12D20A6E2A2}" type="sibTrans" cxnId="{53A96E49-274E-44BA-ADA6-68B7AFCE3B06}">
      <dgm:prSet/>
      <dgm:spPr/>
      <dgm:t>
        <a:bodyPr/>
        <a:lstStyle/>
        <a:p>
          <a:endParaRPr lang="en-US"/>
        </a:p>
      </dgm:t>
    </dgm:pt>
    <dgm:pt modelId="{ED9C5E2C-EBC6-425F-A98A-ACE76692AC32}">
      <dgm:prSet/>
      <dgm:spPr/>
      <dgm:t>
        <a:bodyPr/>
        <a:lstStyle/>
        <a:p>
          <a:r>
            <a:rPr lang="en-GB"/>
            <a:t>Managing annual trustee budget</a:t>
          </a:r>
          <a:endParaRPr lang="en-US"/>
        </a:p>
      </dgm:t>
    </dgm:pt>
    <dgm:pt modelId="{51BC10B8-B52D-4E54-92E4-725C8D85AA4E}" type="parTrans" cxnId="{95C27592-BA99-4858-848C-A9F148100DA3}">
      <dgm:prSet/>
      <dgm:spPr/>
      <dgm:t>
        <a:bodyPr/>
        <a:lstStyle/>
        <a:p>
          <a:endParaRPr lang="en-US"/>
        </a:p>
      </dgm:t>
    </dgm:pt>
    <dgm:pt modelId="{1656C21C-1F57-4187-AC11-90BB2AE6711D}" type="sibTrans" cxnId="{95C27592-BA99-4858-848C-A9F148100DA3}">
      <dgm:prSet/>
      <dgm:spPr/>
      <dgm:t>
        <a:bodyPr/>
        <a:lstStyle/>
        <a:p>
          <a:endParaRPr lang="en-US"/>
        </a:p>
      </dgm:t>
    </dgm:pt>
    <dgm:pt modelId="{3EFE3423-9557-49A2-94AF-1D0E9F698201}">
      <dgm:prSet/>
      <dgm:spPr/>
      <dgm:t>
        <a:bodyPr/>
        <a:lstStyle/>
        <a:p>
          <a:r>
            <a:rPr lang="en-GB"/>
            <a:t>Overseeing the Custodian and Fiduciary Manager</a:t>
          </a:r>
          <a:endParaRPr lang="en-US"/>
        </a:p>
      </dgm:t>
    </dgm:pt>
    <dgm:pt modelId="{2358100C-19BE-4059-962A-E0C39E4B789D}" type="parTrans" cxnId="{C3BB36A5-ACF7-4EA5-B8EA-94DF0422A68E}">
      <dgm:prSet/>
      <dgm:spPr/>
      <dgm:t>
        <a:bodyPr/>
        <a:lstStyle/>
        <a:p>
          <a:endParaRPr lang="en-US"/>
        </a:p>
      </dgm:t>
    </dgm:pt>
    <dgm:pt modelId="{77A4E361-A62C-4A0F-9FC7-1DA2EFD7A9DC}" type="sibTrans" cxnId="{C3BB36A5-ACF7-4EA5-B8EA-94DF0422A68E}">
      <dgm:prSet/>
      <dgm:spPr/>
      <dgm:t>
        <a:bodyPr/>
        <a:lstStyle/>
        <a:p>
          <a:endParaRPr lang="en-US"/>
        </a:p>
      </dgm:t>
    </dgm:pt>
    <dgm:pt modelId="{69A37B57-6656-411E-9A0B-53EE30CC70B5}">
      <dgm:prSet/>
      <dgm:spPr/>
      <dgm:t>
        <a:bodyPr/>
        <a:lstStyle/>
        <a:p>
          <a:r>
            <a:rPr lang="en-GB"/>
            <a:t>Monitoring contributions</a:t>
          </a:r>
          <a:endParaRPr lang="en-US"/>
        </a:p>
      </dgm:t>
    </dgm:pt>
    <dgm:pt modelId="{10A46849-3552-4964-BE2D-4FC6341C5486}" type="parTrans" cxnId="{8A566AFF-54E6-4DEF-B6F2-9ECCDDEA1F55}">
      <dgm:prSet/>
      <dgm:spPr/>
      <dgm:t>
        <a:bodyPr/>
        <a:lstStyle/>
        <a:p>
          <a:endParaRPr lang="en-US"/>
        </a:p>
      </dgm:t>
    </dgm:pt>
    <dgm:pt modelId="{94C8800D-78D0-4DB6-9EA2-B0BADB98B835}" type="sibTrans" cxnId="{8A566AFF-54E6-4DEF-B6F2-9ECCDDEA1F55}">
      <dgm:prSet/>
      <dgm:spPr/>
      <dgm:t>
        <a:bodyPr/>
        <a:lstStyle/>
        <a:p>
          <a:endParaRPr lang="en-US"/>
        </a:p>
      </dgm:t>
    </dgm:pt>
    <dgm:pt modelId="{09299B7F-9761-4A5F-B74E-0106B4708A73}" type="pres">
      <dgm:prSet presAssocID="{4208E200-2EE1-45C1-965A-772EAE80D6BB}" presName="diagram" presStyleCnt="0">
        <dgm:presLayoutVars>
          <dgm:dir/>
          <dgm:resizeHandles val="exact"/>
        </dgm:presLayoutVars>
      </dgm:prSet>
      <dgm:spPr/>
    </dgm:pt>
    <dgm:pt modelId="{A2943D84-C17B-4899-8E29-F171952178E2}" type="pres">
      <dgm:prSet presAssocID="{78D99D8C-4696-4F1F-874D-96F8B4CF50E8}" presName="node" presStyleLbl="node1" presStyleIdx="0" presStyleCnt="16">
        <dgm:presLayoutVars>
          <dgm:bulletEnabled val="1"/>
        </dgm:presLayoutVars>
      </dgm:prSet>
      <dgm:spPr/>
    </dgm:pt>
    <dgm:pt modelId="{E033AAEE-641A-49BB-9C80-DC4A8CC3A6A8}" type="pres">
      <dgm:prSet presAssocID="{09C1DF91-E7F7-4FD1-9C81-87E27EFB08CA}" presName="sibTrans" presStyleCnt="0"/>
      <dgm:spPr/>
    </dgm:pt>
    <dgm:pt modelId="{AC91F711-491A-4954-AE06-B2658D1EABDB}" type="pres">
      <dgm:prSet presAssocID="{9256E160-A307-4360-BCBE-49D2C9A847D4}" presName="node" presStyleLbl="node1" presStyleIdx="1" presStyleCnt="16">
        <dgm:presLayoutVars>
          <dgm:bulletEnabled val="1"/>
        </dgm:presLayoutVars>
      </dgm:prSet>
      <dgm:spPr/>
    </dgm:pt>
    <dgm:pt modelId="{30E9A1BC-6B06-4781-926F-D8B51D0E098B}" type="pres">
      <dgm:prSet presAssocID="{E5729AC5-03D0-42A9-9A32-43D2C91C5C6A}" presName="sibTrans" presStyleCnt="0"/>
      <dgm:spPr/>
    </dgm:pt>
    <dgm:pt modelId="{806314C2-F651-4858-B913-2906F816A6B8}" type="pres">
      <dgm:prSet presAssocID="{2AF420D6-F3C8-4A35-947C-C5FB4B4BA588}" presName="node" presStyleLbl="node1" presStyleIdx="2" presStyleCnt="16">
        <dgm:presLayoutVars>
          <dgm:bulletEnabled val="1"/>
        </dgm:presLayoutVars>
      </dgm:prSet>
      <dgm:spPr/>
    </dgm:pt>
    <dgm:pt modelId="{BB54D00B-F4E3-46B0-9151-72B2A4FC8909}" type="pres">
      <dgm:prSet presAssocID="{C07936D0-5A98-4BCB-B4BE-B6A35C1DFFB0}" presName="sibTrans" presStyleCnt="0"/>
      <dgm:spPr/>
    </dgm:pt>
    <dgm:pt modelId="{FB4F1AB1-9F50-4F25-A3C4-73C057E6FC0C}" type="pres">
      <dgm:prSet presAssocID="{A19E2268-13C6-450C-BA87-C42D3ADE0A85}" presName="node" presStyleLbl="node1" presStyleIdx="3" presStyleCnt="16">
        <dgm:presLayoutVars>
          <dgm:bulletEnabled val="1"/>
        </dgm:presLayoutVars>
      </dgm:prSet>
      <dgm:spPr/>
    </dgm:pt>
    <dgm:pt modelId="{FF5B8AC3-C47D-427C-B0A5-A476A00776BE}" type="pres">
      <dgm:prSet presAssocID="{01CD0CE0-0D1A-40AE-B5C3-EF31AB348006}" presName="sibTrans" presStyleCnt="0"/>
      <dgm:spPr/>
    </dgm:pt>
    <dgm:pt modelId="{5589FAC7-F642-48A0-93C2-0A0B7B7F80BF}" type="pres">
      <dgm:prSet presAssocID="{5F5B7F58-4281-40CA-8743-B3A097C4B4C0}" presName="node" presStyleLbl="node1" presStyleIdx="4" presStyleCnt="16">
        <dgm:presLayoutVars>
          <dgm:bulletEnabled val="1"/>
        </dgm:presLayoutVars>
      </dgm:prSet>
      <dgm:spPr/>
    </dgm:pt>
    <dgm:pt modelId="{2B4E65D3-0071-4F3C-8ECA-9EA044EA960C}" type="pres">
      <dgm:prSet presAssocID="{91FCF3FF-6D85-4D7D-AB01-5720AD710786}" presName="sibTrans" presStyleCnt="0"/>
      <dgm:spPr/>
    </dgm:pt>
    <dgm:pt modelId="{E0BF1363-8E35-42D6-95AA-F75BAC64A73C}" type="pres">
      <dgm:prSet presAssocID="{E222820D-05A4-4C48-88D3-2B9005AA5F4C}" presName="node" presStyleLbl="node1" presStyleIdx="5" presStyleCnt="16">
        <dgm:presLayoutVars>
          <dgm:bulletEnabled val="1"/>
        </dgm:presLayoutVars>
      </dgm:prSet>
      <dgm:spPr/>
    </dgm:pt>
    <dgm:pt modelId="{E7C97F83-4BBC-46C6-AC04-19F51BBDCEE8}" type="pres">
      <dgm:prSet presAssocID="{9F4B69D9-A908-4CEC-966F-0092C8BAFE0A}" presName="sibTrans" presStyleCnt="0"/>
      <dgm:spPr/>
    </dgm:pt>
    <dgm:pt modelId="{9D59654B-2089-4655-ADCF-20C04AE35069}" type="pres">
      <dgm:prSet presAssocID="{0827B9A9-9DF6-45B3-BC7C-9CE6EC85FAF1}" presName="node" presStyleLbl="node1" presStyleIdx="6" presStyleCnt="16">
        <dgm:presLayoutVars>
          <dgm:bulletEnabled val="1"/>
        </dgm:presLayoutVars>
      </dgm:prSet>
      <dgm:spPr/>
    </dgm:pt>
    <dgm:pt modelId="{9EEF48F9-72BE-41BB-B9F0-213B078E89B5}" type="pres">
      <dgm:prSet presAssocID="{C9E539DF-D016-45CC-B761-61E32B1D1E09}" presName="sibTrans" presStyleCnt="0"/>
      <dgm:spPr/>
    </dgm:pt>
    <dgm:pt modelId="{3E05FF2D-EF34-4E67-BA5E-835C76E75F7F}" type="pres">
      <dgm:prSet presAssocID="{85FB4C5A-A4A8-4CD3-B64C-2C6620096BE5}" presName="node" presStyleLbl="node1" presStyleIdx="7" presStyleCnt="16">
        <dgm:presLayoutVars>
          <dgm:bulletEnabled val="1"/>
        </dgm:presLayoutVars>
      </dgm:prSet>
      <dgm:spPr/>
    </dgm:pt>
    <dgm:pt modelId="{D954EB48-6768-49B0-9E09-5B49FAF1B389}" type="pres">
      <dgm:prSet presAssocID="{9C1C5B21-90B8-4DA7-976A-8E6DF0AD0996}" presName="sibTrans" presStyleCnt="0"/>
      <dgm:spPr/>
    </dgm:pt>
    <dgm:pt modelId="{8EB1DB36-0F07-4F2E-80C8-87E022753DAE}" type="pres">
      <dgm:prSet presAssocID="{A309C1CD-90FF-4CD4-9E86-D6B36C07E9F3}" presName="node" presStyleLbl="node1" presStyleIdx="8" presStyleCnt="16">
        <dgm:presLayoutVars>
          <dgm:bulletEnabled val="1"/>
        </dgm:presLayoutVars>
      </dgm:prSet>
      <dgm:spPr/>
    </dgm:pt>
    <dgm:pt modelId="{26FFC95E-DD54-4686-9CDB-C96228F669C6}" type="pres">
      <dgm:prSet presAssocID="{D45A0DD7-792C-4BD8-B882-BEDBC51E3E0B}" presName="sibTrans" presStyleCnt="0"/>
      <dgm:spPr/>
    </dgm:pt>
    <dgm:pt modelId="{D196A6E2-F325-4413-9D6F-2CE80D61D21E}" type="pres">
      <dgm:prSet presAssocID="{3FFB2C7C-3FB8-4C2E-BD16-B1ABDFCE69FB}" presName="node" presStyleLbl="node1" presStyleIdx="9" presStyleCnt="16">
        <dgm:presLayoutVars>
          <dgm:bulletEnabled val="1"/>
        </dgm:presLayoutVars>
      </dgm:prSet>
      <dgm:spPr/>
    </dgm:pt>
    <dgm:pt modelId="{9F7425B7-51CE-4F99-9525-FA9113C7DB51}" type="pres">
      <dgm:prSet presAssocID="{AB8F19CB-6838-4AE1-9577-944B9B65F07D}" presName="sibTrans" presStyleCnt="0"/>
      <dgm:spPr/>
    </dgm:pt>
    <dgm:pt modelId="{0C3BF134-5C6E-457D-A8BA-5FD83403AA17}" type="pres">
      <dgm:prSet presAssocID="{34789D97-685C-49B8-A8FF-3C2469B89B23}" presName="node" presStyleLbl="node1" presStyleIdx="10" presStyleCnt="16">
        <dgm:presLayoutVars>
          <dgm:bulletEnabled val="1"/>
        </dgm:presLayoutVars>
      </dgm:prSet>
      <dgm:spPr/>
    </dgm:pt>
    <dgm:pt modelId="{F04AAB3C-328B-4269-8C39-23A4CD0E8B7A}" type="pres">
      <dgm:prSet presAssocID="{160C6BB6-0AEC-4BCB-8154-35BB377B7B97}" presName="sibTrans" presStyleCnt="0"/>
      <dgm:spPr/>
    </dgm:pt>
    <dgm:pt modelId="{971D869A-687B-43C6-ABA5-DC198C1A604C}" type="pres">
      <dgm:prSet presAssocID="{605D6A6B-EAD7-4DAF-A2B5-525B73818055}" presName="node" presStyleLbl="node1" presStyleIdx="11" presStyleCnt="16">
        <dgm:presLayoutVars>
          <dgm:bulletEnabled val="1"/>
        </dgm:presLayoutVars>
      </dgm:prSet>
      <dgm:spPr/>
    </dgm:pt>
    <dgm:pt modelId="{6D1FBC44-0924-438F-BA36-DFF13AD7065B}" type="pres">
      <dgm:prSet presAssocID="{C83AAA8E-5CBF-45C7-A169-99302FE6324A}" presName="sibTrans" presStyleCnt="0"/>
      <dgm:spPr/>
    </dgm:pt>
    <dgm:pt modelId="{2823384A-3EC4-4E69-8BE3-8E617B33E75F}" type="pres">
      <dgm:prSet presAssocID="{01580284-A9BC-47F8-A2B1-2908996D06A5}" presName="node" presStyleLbl="node1" presStyleIdx="12" presStyleCnt="16">
        <dgm:presLayoutVars>
          <dgm:bulletEnabled val="1"/>
        </dgm:presLayoutVars>
      </dgm:prSet>
      <dgm:spPr/>
    </dgm:pt>
    <dgm:pt modelId="{93DA541B-02AB-48C1-A0AF-2A2008C58834}" type="pres">
      <dgm:prSet presAssocID="{5E2D6050-B561-481C-98AE-A12D20A6E2A2}" presName="sibTrans" presStyleCnt="0"/>
      <dgm:spPr/>
    </dgm:pt>
    <dgm:pt modelId="{90D25C52-1CB2-4317-94A4-4FF96349EC1C}" type="pres">
      <dgm:prSet presAssocID="{ED9C5E2C-EBC6-425F-A98A-ACE76692AC32}" presName="node" presStyleLbl="node1" presStyleIdx="13" presStyleCnt="16">
        <dgm:presLayoutVars>
          <dgm:bulletEnabled val="1"/>
        </dgm:presLayoutVars>
      </dgm:prSet>
      <dgm:spPr/>
    </dgm:pt>
    <dgm:pt modelId="{ADB7D594-A607-48A0-8CDC-27D205EDA6C3}" type="pres">
      <dgm:prSet presAssocID="{1656C21C-1F57-4187-AC11-90BB2AE6711D}" presName="sibTrans" presStyleCnt="0"/>
      <dgm:spPr/>
    </dgm:pt>
    <dgm:pt modelId="{61839C70-ABD8-45BD-8CD4-C45910259CCF}" type="pres">
      <dgm:prSet presAssocID="{3EFE3423-9557-49A2-94AF-1D0E9F698201}" presName="node" presStyleLbl="node1" presStyleIdx="14" presStyleCnt="16">
        <dgm:presLayoutVars>
          <dgm:bulletEnabled val="1"/>
        </dgm:presLayoutVars>
      </dgm:prSet>
      <dgm:spPr/>
    </dgm:pt>
    <dgm:pt modelId="{74EEEC27-5F09-4970-B4FE-9759E8D1FB20}" type="pres">
      <dgm:prSet presAssocID="{77A4E361-A62C-4A0F-9FC7-1DA2EFD7A9DC}" presName="sibTrans" presStyleCnt="0"/>
      <dgm:spPr/>
    </dgm:pt>
    <dgm:pt modelId="{6D7D078B-F65C-4AAA-BDDD-5EFFC9B85CCC}" type="pres">
      <dgm:prSet presAssocID="{69A37B57-6656-411E-9A0B-53EE30CC70B5}" presName="node" presStyleLbl="node1" presStyleIdx="15" presStyleCnt="16">
        <dgm:presLayoutVars>
          <dgm:bulletEnabled val="1"/>
        </dgm:presLayoutVars>
      </dgm:prSet>
      <dgm:spPr/>
    </dgm:pt>
  </dgm:ptLst>
  <dgm:cxnLst>
    <dgm:cxn modelId="{F3648613-FABF-4CEC-AFF8-CA34DA09AB5A}" type="presOf" srcId="{605D6A6B-EAD7-4DAF-A2B5-525B73818055}" destId="{971D869A-687B-43C6-ABA5-DC198C1A604C}" srcOrd="0" destOrd="0" presId="urn:microsoft.com/office/officeart/2005/8/layout/default"/>
    <dgm:cxn modelId="{4736AC15-CEEF-44F8-931F-10E016B2B2C1}" type="presOf" srcId="{4208E200-2EE1-45C1-965A-772EAE80D6BB}" destId="{09299B7F-9761-4A5F-B74E-0106B4708A73}" srcOrd="0" destOrd="0" presId="urn:microsoft.com/office/officeart/2005/8/layout/default"/>
    <dgm:cxn modelId="{B123742B-4EC8-44DC-A1F8-3767DB0D8700}" type="presOf" srcId="{3FFB2C7C-3FB8-4C2E-BD16-B1ABDFCE69FB}" destId="{D196A6E2-F325-4413-9D6F-2CE80D61D21E}" srcOrd="0" destOrd="0" presId="urn:microsoft.com/office/officeart/2005/8/layout/default"/>
    <dgm:cxn modelId="{CAD69530-50BF-4ECB-A95C-E627C4EA3A5D}" srcId="{4208E200-2EE1-45C1-965A-772EAE80D6BB}" destId="{0827B9A9-9DF6-45B3-BC7C-9CE6EC85FAF1}" srcOrd="6" destOrd="0" parTransId="{CBF5DB97-1A5B-43D6-A23D-6476AD531C3A}" sibTransId="{C9E539DF-D016-45CC-B761-61E32B1D1E09}"/>
    <dgm:cxn modelId="{A8BA183B-B722-4DBB-A598-D3503E5ED985}" type="presOf" srcId="{9256E160-A307-4360-BCBE-49D2C9A847D4}" destId="{AC91F711-491A-4954-AE06-B2658D1EABDB}" srcOrd="0" destOrd="0" presId="urn:microsoft.com/office/officeart/2005/8/layout/default"/>
    <dgm:cxn modelId="{B2C31942-330B-4675-ADF4-3831E1ED3C9A}" type="presOf" srcId="{34789D97-685C-49B8-A8FF-3C2469B89B23}" destId="{0C3BF134-5C6E-457D-A8BA-5FD83403AA17}" srcOrd="0" destOrd="0" presId="urn:microsoft.com/office/officeart/2005/8/layout/default"/>
    <dgm:cxn modelId="{97DAF866-2AA6-46DD-BF8E-289203CA9D40}" srcId="{4208E200-2EE1-45C1-965A-772EAE80D6BB}" destId="{2AF420D6-F3C8-4A35-947C-C5FB4B4BA588}" srcOrd="2" destOrd="0" parTransId="{D156FBF2-3315-4BDF-8DD3-76C6E0CE5846}" sibTransId="{C07936D0-5A98-4BCB-B4BE-B6A35C1DFFB0}"/>
    <dgm:cxn modelId="{53A96E49-274E-44BA-ADA6-68B7AFCE3B06}" srcId="{4208E200-2EE1-45C1-965A-772EAE80D6BB}" destId="{01580284-A9BC-47F8-A2B1-2908996D06A5}" srcOrd="12" destOrd="0" parTransId="{9D9402B4-388E-4F18-A1AF-757FC3A24AFE}" sibTransId="{5E2D6050-B561-481C-98AE-A12D20A6E2A2}"/>
    <dgm:cxn modelId="{D1F5BD69-99BA-47E8-9BC9-9812AA9F8BF5}" type="presOf" srcId="{69A37B57-6656-411E-9A0B-53EE30CC70B5}" destId="{6D7D078B-F65C-4AAA-BDDD-5EFFC9B85CCC}" srcOrd="0" destOrd="0" presId="urn:microsoft.com/office/officeart/2005/8/layout/default"/>
    <dgm:cxn modelId="{92921F4B-9160-496C-B37B-EC12C2268806}" srcId="{4208E200-2EE1-45C1-965A-772EAE80D6BB}" destId="{3FFB2C7C-3FB8-4C2E-BD16-B1ABDFCE69FB}" srcOrd="9" destOrd="0" parTransId="{022D3378-1934-491E-BBCB-647F18FBAA36}" sibTransId="{AB8F19CB-6838-4AE1-9577-944B9B65F07D}"/>
    <dgm:cxn modelId="{23095C76-A5A1-4590-8F67-3F0623669B79}" type="presOf" srcId="{0827B9A9-9DF6-45B3-BC7C-9CE6EC85FAF1}" destId="{9D59654B-2089-4655-ADCF-20C04AE35069}" srcOrd="0" destOrd="0" presId="urn:microsoft.com/office/officeart/2005/8/layout/default"/>
    <dgm:cxn modelId="{DAA6F958-6E1E-4BCC-AE15-E5C7084CEF46}" type="presOf" srcId="{3EFE3423-9557-49A2-94AF-1D0E9F698201}" destId="{61839C70-ABD8-45BD-8CD4-C45910259CCF}" srcOrd="0" destOrd="0" presId="urn:microsoft.com/office/officeart/2005/8/layout/default"/>
    <dgm:cxn modelId="{96AB057B-B742-4DE5-9F9F-90F254965DE5}" type="presOf" srcId="{01580284-A9BC-47F8-A2B1-2908996D06A5}" destId="{2823384A-3EC4-4E69-8BE3-8E617B33E75F}" srcOrd="0" destOrd="0" presId="urn:microsoft.com/office/officeart/2005/8/layout/default"/>
    <dgm:cxn modelId="{8F48DA7C-B0F0-4FED-AAA0-4B32761874E9}" srcId="{4208E200-2EE1-45C1-965A-772EAE80D6BB}" destId="{A19E2268-13C6-450C-BA87-C42D3ADE0A85}" srcOrd="3" destOrd="0" parTransId="{03EED7B5-F1CC-4FB7-BBB1-2A9426842288}" sibTransId="{01CD0CE0-0D1A-40AE-B5C3-EF31AB348006}"/>
    <dgm:cxn modelId="{BA085F80-7C63-4AC2-9B90-8415F2F72B04}" srcId="{4208E200-2EE1-45C1-965A-772EAE80D6BB}" destId="{E222820D-05A4-4C48-88D3-2B9005AA5F4C}" srcOrd="5" destOrd="0" parTransId="{51D79ECE-40BB-4BF4-9F5A-3FD1BAF83E65}" sibTransId="{9F4B69D9-A908-4CEC-966F-0092C8BAFE0A}"/>
    <dgm:cxn modelId="{F7A25580-0011-4355-A557-09CBB6D67C5B}" type="presOf" srcId="{E222820D-05A4-4C48-88D3-2B9005AA5F4C}" destId="{E0BF1363-8E35-42D6-95AA-F75BAC64A73C}" srcOrd="0" destOrd="0" presId="urn:microsoft.com/office/officeart/2005/8/layout/default"/>
    <dgm:cxn modelId="{95C27592-BA99-4858-848C-A9F148100DA3}" srcId="{4208E200-2EE1-45C1-965A-772EAE80D6BB}" destId="{ED9C5E2C-EBC6-425F-A98A-ACE76692AC32}" srcOrd="13" destOrd="0" parTransId="{51BC10B8-B52D-4E54-92E4-725C8D85AA4E}" sibTransId="{1656C21C-1F57-4187-AC11-90BB2AE6711D}"/>
    <dgm:cxn modelId="{F30ECB92-42C2-45BD-AA17-D02031CADB6F}" type="presOf" srcId="{2AF420D6-F3C8-4A35-947C-C5FB4B4BA588}" destId="{806314C2-F651-4858-B913-2906F816A6B8}" srcOrd="0" destOrd="0" presId="urn:microsoft.com/office/officeart/2005/8/layout/default"/>
    <dgm:cxn modelId="{7FFB119A-62DE-4C90-95A8-29C5479D8D5C}" srcId="{4208E200-2EE1-45C1-965A-772EAE80D6BB}" destId="{5F5B7F58-4281-40CA-8743-B3A097C4B4C0}" srcOrd="4" destOrd="0" parTransId="{A0BA6BD5-0A1D-437B-A59B-AE4C1291CA6A}" sibTransId="{91FCF3FF-6D85-4D7D-AB01-5720AD710786}"/>
    <dgm:cxn modelId="{1C786FA3-B3F5-45B0-A92F-A5642342CE84}" type="presOf" srcId="{85FB4C5A-A4A8-4CD3-B64C-2C6620096BE5}" destId="{3E05FF2D-EF34-4E67-BA5E-835C76E75F7F}" srcOrd="0" destOrd="0" presId="urn:microsoft.com/office/officeart/2005/8/layout/default"/>
    <dgm:cxn modelId="{C3BB36A5-ACF7-4EA5-B8EA-94DF0422A68E}" srcId="{4208E200-2EE1-45C1-965A-772EAE80D6BB}" destId="{3EFE3423-9557-49A2-94AF-1D0E9F698201}" srcOrd="14" destOrd="0" parTransId="{2358100C-19BE-4059-962A-E0C39E4B789D}" sibTransId="{77A4E361-A62C-4A0F-9FC7-1DA2EFD7A9DC}"/>
    <dgm:cxn modelId="{092381AD-4D07-45F7-8930-12FC84762479}" type="presOf" srcId="{5F5B7F58-4281-40CA-8743-B3A097C4B4C0}" destId="{5589FAC7-F642-48A0-93C2-0A0B7B7F80BF}" srcOrd="0" destOrd="0" presId="urn:microsoft.com/office/officeart/2005/8/layout/default"/>
    <dgm:cxn modelId="{F88D45AF-4AFC-4015-9CFC-46398575E517}" srcId="{4208E200-2EE1-45C1-965A-772EAE80D6BB}" destId="{34789D97-685C-49B8-A8FF-3C2469B89B23}" srcOrd="10" destOrd="0" parTransId="{B1154F20-C74E-4C37-89D5-BEDB926DD6E7}" sibTransId="{160C6BB6-0AEC-4BCB-8154-35BB377B7B97}"/>
    <dgm:cxn modelId="{0655BEB3-B248-4603-A276-E6198DD7748C}" srcId="{4208E200-2EE1-45C1-965A-772EAE80D6BB}" destId="{85FB4C5A-A4A8-4CD3-B64C-2C6620096BE5}" srcOrd="7" destOrd="0" parTransId="{C1C9C399-D97D-43D3-8016-5E7B3DEA68D6}" sibTransId="{9C1C5B21-90B8-4DA7-976A-8E6DF0AD0996}"/>
    <dgm:cxn modelId="{94F843B5-ED59-49AB-94B3-B8B697D4D701}" type="presOf" srcId="{A19E2268-13C6-450C-BA87-C42D3ADE0A85}" destId="{FB4F1AB1-9F50-4F25-A3C4-73C057E6FC0C}" srcOrd="0" destOrd="0" presId="urn:microsoft.com/office/officeart/2005/8/layout/default"/>
    <dgm:cxn modelId="{0E010AC4-25B3-4839-A1C4-16360EC962C2}" srcId="{4208E200-2EE1-45C1-965A-772EAE80D6BB}" destId="{605D6A6B-EAD7-4DAF-A2B5-525B73818055}" srcOrd="11" destOrd="0" parTransId="{0FE27FD2-5AC3-4240-9CB2-9C6BCE7DB560}" sibTransId="{C83AAA8E-5CBF-45C7-A169-99302FE6324A}"/>
    <dgm:cxn modelId="{2ECFAAD9-CFE2-49E9-BBE9-2A31388AC308}" srcId="{4208E200-2EE1-45C1-965A-772EAE80D6BB}" destId="{A309C1CD-90FF-4CD4-9E86-D6B36C07E9F3}" srcOrd="8" destOrd="0" parTransId="{60DFE514-AA27-4BCD-B9A9-F713533B5E57}" sibTransId="{D45A0DD7-792C-4BD8-B882-BEDBC51E3E0B}"/>
    <dgm:cxn modelId="{DED761DC-FCC3-4C1F-8EB8-AFFBC8B3FA86}" type="presOf" srcId="{78D99D8C-4696-4F1F-874D-96F8B4CF50E8}" destId="{A2943D84-C17B-4899-8E29-F171952178E2}" srcOrd="0" destOrd="0" presId="urn:microsoft.com/office/officeart/2005/8/layout/default"/>
    <dgm:cxn modelId="{20B1DAE0-66DF-4BE5-B703-FBE2C805B464}" type="presOf" srcId="{A309C1CD-90FF-4CD4-9E86-D6B36C07E9F3}" destId="{8EB1DB36-0F07-4F2E-80C8-87E022753DAE}" srcOrd="0" destOrd="0" presId="urn:microsoft.com/office/officeart/2005/8/layout/default"/>
    <dgm:cxn modelId="{55AB2EE6-A848-43CB-9A1E-FA50B6273171}" srcId="{4208E200-2EE1-45C1-965A-772EAE80D6BB}" destId="{9256E160-A307-4360-BCBE-49D2C9A847D4}" srcOrd="1" destOrd="0" parTransId="{52589231-6A80-4489-83D1-37A545B15CAC}" sibTransId="{E5729AC5-03D0-42A9-9A32-43D2C91C5C6A}"/>
    <dgm:cxn modelId="{914CABEF-B7D7-4015-8C82-CCFA8EA8DAF8}" type="presOf" srcId="{ED9C5E2C-EBC6-425F-A98A-ACE76692AC32}" destId="{90D25C52-1CB2-4317-94A4-4FF96349EC1C}" srcOrd="0" destOrd="0" presId="urn:microsoft.com/office/officeart/2005/8/layout/default"/>
    <dgm:cxn modelId="{BDB190F7-8955-4FF2-8836-633738FC57B7}" srcId="{4208E200-2EE1-45C1-965A-772EAE80D6BB}" destId="{78D99D8C-4696-4F1F-874D-96F8B4CF50E8}" srcOrd="0" destOrd="0" parTransId="{48B99D4E-C906-4598-AC9E-A985C786997E}" sibTransId="{09C1DF91-E7F7-4FD1-9C81-87E27EFB08CA}"/>
    <dgm:cxn modelId="{8A566AFF-54E6-4DEF-B6F2-9ECCDDEA1F55}" srcId="{4208E200-2EE1-45C1-965A-772EAE80D6BB}" destId="{69A37B57-6656-411E-9A0B-53EE30CC70B5}" srcOrd="15" destOrd="0" parTransId="{10A46849-3552-4964-BE2D-4FC6341C5486}" sibTransId="{94C8800D-78D0-4DB6-9EA2-B0BADB98B835}"/>
    <dgm:cxn modelId="{8AE9F250-B49C-476E-926A-5F418A237D9E}" type="presParOf" srcId="{09299B7F-9761-4A5F-B74E-0106B4708A73}" destId="{A2943D84-C17B-4899-8E29-F171952178E2}" srcOrd="0" destOrd="0" presId="urn:microsoft.com/office/officeart/2005/8/layout/default"/>
    <dgm:cxn modelId="{F24A73FC-0DB4-46E6-B48F-AA6EEF786EC3}" type="presParOf" srcId="{09299B7F-9761-4A5F-B74E-0106B4708A73}" destId="{E033AAEE-641A-49BB-9C80-DC4A8CC3A6A8}" srcOrd="1" destOrd="0" presId="urn:microsoft.com/office/officeart/2005/8/layout/default"/>
    <dgm:cxn modelId="{8BE27BE5-FFCC-41C3-9ECB-8AF49D88E68F}" type="presParOf" srcId="{09299B7F-9761-4A5F-B74E-0106B4708A73}" destId="{AC91F711-491A-4954-AE06-B2658D1EABDB}" srcOrd="2" destOrd="0" presId="urn:microsoft.com/office/officeart/2005/8/layout/default"/>
    <dgm:cxn modelId="{0119B1C0-0D9F-41B7-8C6F-32AE8AFA96A5}" type="presParOf" srcId="{09299B7F-9761-4A5F-B74E-0106B4708A73}" destId="{30E9A1BC-6B06-4781-926F-D8B51D0E098B}" srcOrd="3" destOrd="0" presId="urn:microsoft.com/office/officeart/2005/8/layout/default"/>
    <dgm:cxn modelId="{4A2E8331-6BE2-440C-A242-7173F57919E7}" type="presParOf" srcId="{09299B7F-9761-4A5F-B74E-0106B4708A73}" destId="{806314C2-F651-4858-B913-2906F816A6B8}" srcOrd="4" destOrd="0" presId="urn:microsoft.com/office/officeart/2005/8/layout/default"/>
    <dgm:cxn modelId="{68567126-986A-4A40-9D8F-DF2AA0A08FE5}" type="presParOf" srcId="{09299B7F-9761-4A5F-B74E-0106B4708A73}" destId="{BB54D00B-F4E3-46B0-9151-72B2A4FC8909}" srcOrd="5" destOrd="0" presId="urn:microsoft.com/office/officeart/2005/8/layout/default"/>
    <dgm:cxn modelId="{5BF21F00-C6C6-4C65-84D4-C10F66FD954C}" type="presParOf" srcId="{09299B7F-9761-4A5F-B74E-0106B4708A73}" destId="{FB4F1AB1-9F50-4F25-A3C4-73C057E6FC0C}" srcOrd="6" destOrd="0" presId="urn:microsoft.com/office/officeart/2005/8/layout/default"/>
    <dgm:cxn modelId="{46C6DDDC-08F7-4807-9AC2-D8761C664FDB}" type="presParOf" srcId="{09299B7F-9761-4A5F-B74E-0106B4708A73}" destId="{FF5B8AC3-C47D-427C-B0A5-A476A00776BE}" srcOrd="7" destOrd="0" presId="urn:microsoft.com/office/officeart/2005/8/layout/default"/>
    <dgm:cxn modelId="{585EB048-688A-49A0-B561-B57B6386CAC5}" type="presParOf" srcId="{09299B7F-9761-4A5F-B74E-0106B4708A73}" destId="{5589FAC7-F642-48A0-93C2-0A0B7B7F80BF}" srcOrd="8" destOrd="0" presId="urn:microsoft.com/office/officeart/2005/8/layout/default"/>
    <dgm:cxn modelId="{E6971A1C-B25F-42CD-BEA0-E7CAB0A8E0C3}" type="presParOf" srcId="{09299B7F-9761-4A5F-B74E-0106B4708A73}" destId="{2B4E65D3-0071-4F3C-8ECA-9EA044EA960C}" srcOrd="9" destOrd="0" presId="urn:microsoft.com/office/officeart/2005/8/layout/default"/>
    <dgm:cxn modelId="{B49B7FBE-6126-4934-AA44-6C86138E5A56}" type="presParOf" srcId="{09299B7F-9761-4A5F-B74E-0106B4708A73}" destId="{E0BF1363-8E35-42D6-95AA-F75BAC64A73C}" srcOrd="10" destOrd="0" presId="urn:microsoft.com/office/officeart/2005/8/layout/default"/>
    <dgm:cxn modelId="{43126707-0852-4864-ABCC-4F6B7CD97D30}" type="presParOf" srcId="{09299B7F-9761-4A5F-B74E-0106B4708A73}" destId="{E7C97F83-4BBC-46C6-AC04-19F51BBDCEE8}" srcOrd="11" destOrd="0" presId="urn:microsoft.com/office/officeart/2005/8/layout/default"/>
    <dgm:cxn modelId="{0E38714E-7BCF-4CE2-9CAB-AA4BA8E3FD45}" type="presParOf" srcId="{09299B7F-9761-4A5F-B74E-0106B4708A73}" destId="{9D59654B-2089-4655-ADCF-20C04AE35069}" srcOrd="12" destOrd="0" presId="urn:microsoft.com/office/officeart/2005/8/layout/default"/>
    <dgm:cxn modelId="{80040D08-59A0-44FA-9972-EAB0296B4EA1}" type="presParOf" srcId="{09299B7F-9761-4A5F-B74E-0106B4708A73}" destId="{9EEF48F9-72BE-41BB-B9F0-213B078E89B5}" srcOrd="13" destOrd="0" presId="urn:microsoft.com/office/officeart/2005/8/layout/default"/>
    <dgm:cxn modelId="{DE37762C-42B1-449A-851A-5EF56F367819}" type="presParOf" srcId="{09299B7F-9761-4A5F-B74E-0106B4708A73}" destId="{3E05FF2D-EF34-4E67-BA5E-835C76E75F7F}" srcOrd="14" destOrd="0" presId="urn:microsoft.com/office/officeart/2005/8/layout/default"/>
    <dgm:cxn modelId="{9AD9098E-7081-464E-8A87-5E0602FAAFA8}" type="presParOf" srcId="{09299B7F-9761-4A5F-B74E-0106B4708A73}" destId="{D954EB48-6768-49B0-9E09-5B49FAF1B389}" srcOrd="15" destOrd="0" presId="urn:microsoft.com/office/officeart/2005/8/layout/default"/>
    <dgm:cxn modelId="{ADE1C2E7-965C-46D6-9F1F-A687FF0B6619}" type="presParOf" srcId="{09299B7F-9761-4A5F-B74E-0106B4708A73}" destId="{8EB1DB36-0F07-4F2E-80C8-87E022753DAE}" srcOrd="16" destOrd="0" presId="urn:microsoft.com/office/officeart/2005/8/layout/default"/>
    <dgm:cxn modelId="{7A52CF5D-B9FE-4BCE-838F-E3D2D529DB0A}" type="presParOf" srcId="{09299B7F-9761-4A5F-B74E-0106B4708A73}" destId="{26FFC95E-DD54-4686-9CDB-C96228F669C6}" srcOrd="17" destOrd="0" presId="urn:microsoft.com/office/officeart/2005/8/layout/default"/>
    <dgm:cxn modelId="{6DE14EDE-C877-4B5D-975A-AC7E7B384B04}" type="presParOf" srcId="{09299B7F-9761-4A5F-B74E-0106B4708A73}" destId="{D196A6E2-F325-4413-9D6F-2CE80D61D21E}" srcOrd="18" destOrd="0" presId="urn:microsoft.com/office/officeart/2005/8/layout/default"/>
    <dgm:cxn modelId="{6DC4A044-63AB-4D23-A999-077F3AB3E358}" type="presParOf" srcId="{09299B7F-9761-4A5F-B74E-0106B4708A73}" destId="{9F7425B7-51CE-4F99-9525-FA9113C7DB51}" srcOrd="19" destOrd="0" presId="urn:microsoft.com/office/officeart/2005/8/layout/default"/>
    <dgm:cxn modelId="{2397B3F9-FE74-47D3-986C-21CFF1A75ACF}" type="presParOf" srcId="{09299B7F-9761-4A5F-B74E-0106B4708A73}" destId="{0C3BF134-5C6E-457D-A8BA-5FD83403AA17}" srcOrd="20" destOrd="0" presId="urn:microsoft.com/office/officeart/2005/8/layout/default"/>
    <dgm:cxn modelId="{AE6ACE4E-9BEF-47AF-A111-2DF06D95A072}" type="presParOf" srcId="{09299B7F-9761-4A5F-B74E-0106B4708A73}" destId="{F04AAB3C-328B-4269-8C39-23A4CD0E8B7A}" srcOrd="21" destOrd="0" presId="urn:microsoft.com/office/officeart/2005/8/layout/default"/>
    <dgm:cxn modelId="{2EAD625B-6B8C-4E57-8307-D587A85A9DCD}" type="presParOf" srcId="{09299B7F-9761-4A5F-B74E-0106B4708A73}" destId="{971D869A-687B-43C6-ABA5-DC198C1A604C}" srcOrd="22" destOrd="0" presId="urn:microsoft.com/office/officeart/2005/8/layout/default"/>
    <dgm:cxn modelId="{AAB5C41D-390A-4485-8B35-178C5CD8CCBF}" type="presParOf" srcId="{09299B7F-9761-4A5F-B74E-0106B4708A73}" destId="{6D1FBC44-0924-438F-BA36-DFF13AD7065B}" srcOrd="23" destOrd="0" presId="urn:microsoft.com/office/officeart/2005/8/layout/default"/>
    <dgm:cxn modelId="{32FE4653-BBC4-4F3A-A260-ED10BF2F60AA}" type="presParOf" srcId="{09299B7F-9761-4A5F-B74E-0106B4708A73}" destId="{2823384A-3EC4-4E69-8BE3-8E617B33E75F}" srcOrd="24" destOrd="0" presId="urn:microsoft.com/office/officeart/2005/8/layout/default"/>
    <dgm:cxn modelId="{AFAE32FA-0C50-4DDE-82E9-A595D9E99197}" type="presParOf" srcId="{09299B7F-9761-4A5F-B74E-0106B4708A73}" destId="{93DA541B-02AB-48C1-A0AF-2A2008C58834}" srcOrd="25" destOrd="0" presId="urn:microsoft.com/office/officeart/2005/8/layout/default"/>
    <dgm:cxn modelId="{D52D3D98-A876-49B1-B31A-648FA26865BE}" type="presParOf" srcId="{09299B7F-9761-4A5F-B74E-0106B4708A73}" destId="{90D25C52-1CB2-4317-94A4-4FF96349EC1C}" srcOrd="26" destOrd="0" presId="urn:microsoft.com/office/officeart/2005/8/layout/default"/>
    <dgm:cxn modelId="{A7A055EF-285B-4A5B-8F09-6BDA177D96CB}" type="presParOf" srcId="{09299B7F-9761-4A5F-B74E-0106B4708A73}" destId="{ADB7D594-A607-48A0-8CDC-27D205EDA6C3}" srcOrd="27" destOrd="0" presId="urn:microsoft.com/office/officeart/2005/8/layout/default"/>
    <dgm:cxn modelId="{EF7639D9-1E74-4503-98F5-ED00BF623AD0}" type="presParOf" srcId="{09299B7F-9761-4A5F-B74E-0106B4708A73}" destId="{61839C70-ABD8-45BD-8CD4-C45910259CCF}" srcOrd="28" destOrd="0" presId="urn:microsoft.com/office/officeart/2005/8/layout/default"/>
    <dgm:cxn modelId="{48DCC2C9-A422-4A78-9EED-BACB9D184647}" type="presParOf" srcId="{09299B7F-9761-4A5F-B74E-0106B4708A73}" destId="{74EEEC27-5F09-4970-B4FE-9759E8D1FB20}" srcOrd="29" destOrd="0" presId="urn:microsoft.com/office/officeart/2005/8/layout/default"/>
    <dgm:cxn modelId="{A4C1AEAE-0AC8-4620-AE9C-53A43022BBFA}" type="presParOf" srcId="{09299B7F-9761-4A5F-B74E-0106B4708A73}" destId="{6D7D078B-F65C-4AAA-BDDD-5EFFC9B85CCC}"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82BF57-5381-4B24-A37D-041F435FC7B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4C27E4C-AD9F-4067-B7BD-2F5529F6C5B2}">
      <dgm:prSet/>
      <dgm:spPr/>
      <dgm:t>
        <a:bodyPr/>
        <a:lstStyle/>
        <a:p>
          <a:pPr>
            <a:lnSpc>
              <a:spcPct val="100000"/>
            </a:lnSpc>
          </a:pPr>
          <a:r>
            <a:rPr lang="en-GB"/>
            <a:t>Because of the design of the Collective Plan we are often caught by DB, DC and CDC legal and regulatory requirements. </a:t>
          </a:r>
          <a:endParaRPr lang="en-US"/>
        </a:p>
      </dgm:t>
    </dgm:pt>
    <dgm:pt modelId="{AC793DFE-6465-4D2E-BD55-492D48137B72}" type="parTrans" cxnId="{6FFC1BFE-EC44-47E9-A818-8276A07EB96F}">
      <dgm:prSet/>
      <dgm:spPr/>
      <dgm:t>
        <a:bodyPr/>
        <a:lstStyle/>
        <a:p>
          <a:endParaRPr lang="en-US"/>
        </a:p>
      </dgm:t>
    </dgm:pt>
    <dgm:pt modelId="{4C33201D-64E8-4C48-8DBD-6B3B3D29A46F}" type="sibTrans" cxnId="{6FFC1BFE-EC44-47E9-A818-8276A07EB96F}">
      <dgm:prSet/>
      <dgm:spPr/>
      <dgm:t>
        <a:bodyPr/>
        <a:lstStyle/>
        <a:p>
          <a:endParaRPr lang="en-US"/>
        </a:p>
      </dgm:t>
    </dgm:pt>
    <dgm:pt modelId="{78F77D59-17D7-426B-BD38-A4D333AC6C2B}">
      <dgm:prSet/>
      <dgm:spPr/>
      <dgm:t>
        <a:bodyPr/>
        <a:lstStyle/>
        <a:p>
          <a:pPr>
            <a:lnSpc>
              <a:spcPct val="100000"/>
            </a:lnSpc>
          </a:pPr>
          <a:r>
            <a:rPr lang="en-GB"/>
            <a:t>This includes The Pensions Regulator Codes of Practice – both the General and CDC codes. </a:t>
          </a:r>
          <a:endParaRPr lang="en-US"/>
        </a:p>
      </dgm:t>
    </dgm:pt>
    <dgm:pt modelId="{6A8DEEC0-0135-44A6-8EEB-0B47D7773F47}" type="parTrans" cxnId="{E99EC276-B538-453F-856D-3BFC0402BBCC}">
      <dgm:prSet/>
      <dgm:spPr/>
      <dgm:t>
        <a:bodyPr/>
        <a:lstStyle/>
        <a:p>
          <a:endParaRPr lang="en-US"/>
        </a:p>
      </dgm:t>
    </dgm:pt>
    <dgm:pt modelId="{C48044F8-2EFF-4DDC-8101-1320F994CBE3}" type="sibTrans" cxnId="{E99EC276-B538-453F-856D-3BFC0402BBCC}">
      <dgm:prSet/>
      <dgm:spPr/>
      <dgm:t>
        <a:bodyPr/>
        <a:lstStyle/>
        <a:p>
          <a:endParaRPr lang="en-US"/>
        </a:p>
      </dgm:t>
    </dgm:pt>
    <dgm:pt modelId="{E93C09F2-8B7D-417F-AE5A-97F9D5925997}">
      <dgm:prSet/>
      <dgm:spPr/>
      <dgm:t>
        <a:bodyPr/>
        <a:lstStyle/>
        <a:p>
          <a:pPr>
            <a:lnSpc>
              <a:spcPct val="100000"/>
            </a:lnSpc>
          </a:pPr>
          <a:r>
            <a:rPr lang="en-GB"/>
            <a:t>The CDC code was the code considered by The Pensions Regulator (TPR) when assessing the authorisation application and the Trustee must continue to meet the requirements of this code in order to maintain the Collective Plan’s authorised status. </a:t>
          </a:r>
          <a:endParaRPr lang="en-US"/>
        </a:p>
      </dgm:t>
    </dgm:pt>
    <dgm:pt modelId="{A6AA2D4E-C69F-48FD-A832-98E84C9BADFA}" type="parTrans" cxnId="{6EEF9F78-ED12-44E7-9E18-C8A78253AC09}">
      <dgm:prSet/>
      <dgm:spPr/>
      <dgm:t>
        <a:bodyPr/>
        <a:lstStyle/>
        <a:p>
          <a:endParaRPr lang="en-US"/>
        </a:p>
      </dgm:t>
    </dgm:pt>
    <dgm:pt modelId="{C97BF742-79C6-4711-B892-DA98CF45EDAB}" type="sibTrans" cxnId="{6EEF9F78-ED12-44E7-9E18-C8A78253AC09}">
      <dgm:prSet/>
      <dgm:spPr/>
      <dgm:t>
        <a:bodyPr/>
        <a:lstStyle/>
        <a:p>
          <a:endParaRPr lang="en-US"/>
        </a:p>
      </dgm:t>
    </dgm:pt>
    <dgm:pt modelId="{0178823B-6144-4014-A26C-D1FA5C11D82A}" type="pres">
      <dgm:prSet presAssocID="{E182BF57-5381-4B24-A37D-041F435FC7BD}" presName="root" presStyleCnt="0">
        <dgm:presLayoutVars>
          <dgm:dir/>
          <dgm:resizeHandles val="exact"/>
        </dgm:presLayoutVars>
      </dgm:prSet>
      <dgm:spPr/>
    </dgm:pt>
    <dgm:pt modelId="{2EC78130-ADC0-4210-9220-DBAE6FE638D8}" type="pres">
      <dgm:prSet presAssocID="{E4C27E4C-AD9F-4067-B7BD-2F5529F6C5B2}" presName="compNode" presStyleCnt="0"/>
      <dgm:spPr/>
    </dgm:pt>
    <dgm:pt modelId="{BCA08CA1-A090-4FDA-B22D-EA78A5984A61}" type="pres">
      <dgm:prSet presAssocID="{E4C27E4C-AD9F-4067-B7BD-2F5529F6C5B2}" presName="bgRect" presStyleLbl="bgShp" presStyleIdx="0" presStyleCnt="3" custLinFactNeighborY="-1166"/>
      <dgm:spPr/>
    </dgm:pt>
    <dgm:pt modelId="{F21C079B-9755-4A2A-B1A8-3AFAB24F8632}" type="pres">
      <dgm:prSet presAssocID="{E4C27E4C-AD9F-4067-B7BD-2F5529F6C5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F995AACB-DE37-4382-9FE6-68B1DAFE4159}" type="pres">
      <dgm:prSet presAssocID="{E4C27E4C-AD9F-4067-B7BD-2F5529F6C5B2}" presName="spaceRect" presStyleCnt="0"/>
      <dgm:spPr/>
    </dgm:pt>
    <dgm:pt modelId="{CEABB755-2A68-454F-8CF4-5487E126DF27}" type="pres">
      <dgm:prSet presAssocID="{E4C27E4C-AD9F-4067-B7BD-2F5529F6C5B2}" presName="parTx" presStyleLbl="revTx" presStyleIdx="0" presStyleCnt="3">
        <dgm:presLayoutVars>
          <dgm:chMax val="0"/>
          <dgm:chPref val="0"/>
        </dgm:presLayoutVars>
      </dgm:prSet>
      <dgm:spPr/>
    </dgm:pt>
    <dgm:pt modelId="{F12F1336-918D-4C83-B888-6CD35029E7A4}" type="pres">
      <dgm:prSet presAssocID="{4C33201D-64E8-4C48-8DBD-6B3B3D29A46F}" presName="sibTrans" presStyleCnt="0"/>
      <dgm:spPr/>
    </dgm:pt>
    <dgm:pt modelId="{D93AC5C3-4372-48E4-98A8-3D99F7410E53}" type="pres">
      <dgm:prSet presAssocID="{78F77D59-17D7-426B-BD38-A4D333AC6C2B}" presName="compNode" presStyleCnt="0"/>
      <dgm:spPr/>
    </dgm:pt>
    <dgm:pt modelId="{8DF340DB-D926-46C3-9B5F-0EE4E8DC938D}" type="pres">
      <dgm:prSet presAssocID="{78F77D59-17D7-426B-BD38-A4D333AC6C2B}" presName="bgRect" presStyleLbl="bgShp" presStyleIdx="1" presStyleCnt="3"/>
      <dgm:spPr/>
    </dgm:pt>
    <dgm:pt modelId="{37BB1D6F-58D0-43C8-8C08-91A86B70A210}" type="pres">
      <dgm:prSet presAssocID="{78F77D59-17D7-426B-BD38-A4D333AC6C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012E884-7C4C-4B45-BBDF-53D9C1FA27EA}" type="pres">
      <dgm:prSet presAssocID="{78F77D59-17D7-426B-BD38-A4D333AC6C2B}" presName="spaceRect" presStyleCnt="0"/>
      <dgm:spPr/>
    </dgm:pt>
    <dgm:pt modelId="{E62A9D97-97AF-46AE-B580-D7F8019A8A79}" type="pres">
      <dgm:prSet presAssocID="{78F77D59-17D7-426B-BD38-A4D333AC6C2B}" presName="parTx" presStyleLbl="revTx" presStyleIdx="1" presStyleCnt="3">
        <dgm:presLayoutVars>
          <dgm:chMax val="0"/>
          <dgm:chPref val="0"/>
        </dgm:presLayoutVars>
      </dgm:prSet>
      <dgm:spPr/>
    </dgm:pt>
    <dgm:pt modelId="{73D302CF-E0E6-4F06-BB0D-EC8E1B30CB2B}" type="pres">
      <dgm:prSet presAssocID="{C48044F8-2EFF-4DDC-8101-1320F994CBE3}" presName="sibTrans" presStyleCnt="0"/>
      <dgm:spPr/>
    </dgm:pt>
    <dgm:pt modelId="{D4E74485-5A6B-48E4-8E52-D6DFFA76823B}" type="pres">
      <dgm:prSet presAssocID="{E93C09F2-8B7D-417F-AE5A-97F9D5925997}" presName="compNode" presStyleCnt="0"/>
      <dgm:spPr/>
    </dgm:pt>
    <dgm:pt modelId="{27E74211-8532-4097-A423-E47CD623EFE6}" type="pres">
      <dgm:prSet presAssocID="{E93C09F2-8B7D-417F-AE5A-97F9D5925997}" presName="bgRect" presStyleLbl="bgShp" presStyleIdx="2" presStyleCnt="3"/>
      <dgm:spPr/>
    </dgm:pt>
    <dgm:pt modelId="{6D44CAD6-7751-48FF-9B14-2993CBB3092A}" type="pres">
      <dgm:prSet presAssocID="{E93C09F2-8B7D-417F-AE5A-97F9D59259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4ABFAD2C-50EF-40F0-AD7C-B5244199A5B0}" type="pres">
      <dgm:prSet presAssocID="{E93C09F2-8B7D-417F-AE5A-97F9D5925997}" presName="spaceRect" presStyleCnt="0"/>
      <dgm:spPr/>
    </dgm:pt>
    <dgm:pt modelId="{20F38D11-0C71-48E9-97A4-BAE0D93FA5C3}" type="pres">
      <dgm:prSet presAssocID="{E93C09F2-8B7D-417F-AE5A-97F9D5925997}" presName="parTx" presStyleLbl="revTx" presStyleIdx="2" presStyleCnt="3">
        <dgm:presLayoutVars>
          <dgm:chMax val="0"/>
          <dgm:chPref val="0"/>
        </dgm:presLayoutVars>
      </dgm:prSet>
      <dgm:spPr/>
    </dgm:pt>
  </dgm:ptLst>
  <dgm:cxnLst>
    <dgm:cxn modelId="{95912B5F-617A-46F2-94D4-DD2CC79F26C9}" type="presOf" srcId="{78F77D59-17D7-426B-BD38-A4D333AC6C2B}" destId="{E62A9D97-97AF-46AE-B580-D7F8019A8A79}" srcOrd="0" destOrd="0" presId="urn:microsoft.com/office/officeart/2018/2/layout/IconVerticalSolidList"/>
    <dgm:cxn modelId="{39398A62-0238-4BAD-B223-354B4A46DD14}" type="presOf" srcId="{E93C09F2-8B7D-417F-AE5A-97F9D5925997}" destId="{20F38D11-0C71-48E9-97A4-BAE0D93FA5C3}" srcOrd="0" destOrd="0" presId="urn:microsoft.com/office/officeart/2018/2/layout/IconVerticalSolidList"/>
    <dgm:cxn modelId="{E99EC276-B538-453F-856D-3BFC0402BBCC}" srcId="{E182BF57-5381-4B24-A37D-041F435FC7BD}" destId="{78F77D59-17D7-426B-BD38-A4D333AC6C2B}" srcOrd="1" destOrd="0" parTransId="{6A8DEEC0-0135-44A6-8EEB-0B47D7773F47}" sibTransId="{C48044F8-2EFF-4DDC-8101-1320F994CBE3}"/>
    <dgm:cxn modelId="{6EEF9F78-ED12-44E7-9E18-C8A78253AC09}" srcId="{E182BF57-5381-4B24-A37D-041F435FC7BD}" destId="{E93C09F2-8B7D-417F-AE5A-97F9D5925997}" srcOrd="2" destOrd="0" parTransId="{A6AA2D4E-C69F-48FD-A832-98E84C9BADFA}" sibTransId="{C97BF742-79C6-4711-B892-DA98CF45EDAB}"/>
    <dgm:cxn modelId="{5ECD5F8C-C23C-451F-94DC-21E002792548}" type="presOf" srcId="{E4C27E4C-AD9F-4067-B7BD-2F5529F6C5B2}" destId="{CEABB755-2A68-454F-8CF4-5487E126DF27}" srcOrd="0" destOrd="0" presId="urn:microsoft.com/office/officeart/2018/2/layout/IconVerticalSolidList"/>
    <dgm:cxn modelId="{8F765593-3C73-4705-BF16-13C7E9E2B133}" type="presOf" srcId="{E182BF57-5381-4B24-A37D-041F435FC7BD}" destId="{0178823B-6144-4014-A26C-D1FA5C11D82A}" srcOrd="0" destOrd="0" presId="urn:microsoft.com/office/officeart/2018/2/layout/IconVerticalSolidList"/>
    <dgm:cxn modelId="{6FFC1BFE-EC44-47E9-A818-8276A07EB96F}" srcId="{E182BF57-5381-4B24-A37D-041F435FC7BD}" destId="{E4C27E4C-AD9F-4067-B7BD-2F5529F6C5B2}" srcOrd="0" destOrd="0" parTransId="{AC793DFE-6465-4D2E-BD55-492D48137B72}" sibTransId="{4C33201D-64E8-4C48-8DBD-6B3B3D29A46F}"/>
    <dgm:cxn modelId="{846A8CC6-248D-4903-8C65-18AE7DC149F7}" type="presParOf" srcId="{0178823B-6144-4014-A26C-D1FA5C11D82A}" destId="{2EC78130-ADC0-4210-9220-DBAE6FE638D8}" srcOrd="0" destOrd="0" presId="urn:microsoft.com/office/officeart/2018/2/layout/IconVerticalSolidList"/>
    <dgm:cxn modelId="{A59C05DF-68A5-4F1B-86C7-CA002D6FE785}" type="presParOf" srcId="{2EC78130-ADC0-4210-9220-DBAE6FE638D8}" destId="{BCA08CA1-A090-4FDA-B22D-EA78A5984A61}" srcOrd="0" destOrd="0" presId="urn:microsoft.com/office/officeart/2018/2/layout/IconVerticalSolidList"/>
    <dgm:cxn modelId="{14113834-5C31-4932-BE6E-C865E75A8CCD}" type="presParOf" srcId="{2EC78130-ADC0-4210-9220-DBAE6FE638D8}" destId="{F21C079B-9755-4A2A-B1A8-3AFAB24F8632}" srcOrd="1" destOrd="0" presId="urn:microsoft.com/office/officeart/2018/2/layout/IconVerticalSolidList"/>
    <dgm:cxn modelId="{07619D9E-BDD8-4309-8557-356F92F4E417}" type="presParOf" srcId="{2EC78130-ADC0-4210-9220-DBAE6FE638D8}" destId="{F995AACB-DE37-4382-9FE6-68B1DAFE4159}" srcOrd="2" destOrd="0" presId="urn:microsoft.com/office/officeart/2018/2/layout/IconVerticalSolidList"/>
    <dgm:cxn modelId="{216CA187-F41A-47C7-89E0-D08A4205B502}" type="presParOf" srcId="{2EC78130-ADC0-4210-9220-DBAE6FE638D8}" destId="{CEABB755-2A68-454F-8CF4-5487E126DF27}" srcOrd="3" destOrd="0" presId="urn:microsoft.com/office/officeart/2018/2/layout/IconVerticalSolidList"/>
    <dgm:cxn modelId="{A6FF7539-CB52-40AD-A1DD-24BA3562A5E2}" type="presParOf" srcId="{0178823B-6144-4014-A26C-D1FA5C11D82A}" destId="{F12F1336-918D-4C83-B888-6CD35029E7A4}" srcOrd="1" destOrd="0" presId="urn:microsoft.com/office/officeart/2018/2/layout/IconVerticalSolidList"/>
    <dgm:cxn modelId="{59C8A7B9-6B08-4F81-95CD-2132510CB086}" type="presParOf" srcId="{0178823B-6144-4014-A26C-D1FA5C11D82A}" destId="{D93AC5C3-4372-48E4-98A8-3D99F7410E53}" srcOrd="2" destOrd="0" presId="urn:microsoft.com/office/officeart/2018/2/layout/IconVerticalSolidList"/>
    <dgm:cxn modelId="{6611CC49-4D37-4C9D-A78F-7F9FA8F17B04}" type="presParOf" srcId="{D93AC5C3-4372-48E4-98A8-3D99F7410E53}" destId="{8DF340DB-D926-46C3-9B5F-0EE4E8DC938D}" srcOrd="0" destOrd="0" presId="urn:microsoft.com/office/officeart/2018/2/layout/IconVerticalSolidList"/>
    <dgm:cxn modelId="{A82CBDDC-6265-4784-AAEC-094E557921C6}" type="presParOf" srcId="{D93AC5C3-4372-48E4-98A8-3D99F7410E53}" destId="{37BB1D6F-58D0-43C8-8C08-91A86B70A210}" srcOrd="1" destOrd="0" presId="urn:microsoft.com/office/officeart/2018/2/layout/IconVerticalSolidList"/>
    <dgm:cxn modelId="{677240C5-84BE-4F2C-9648-D703D740B34A}" type="presParOf" srcId="{D93AC5C3-4372-48E4-98A8-3D99F7410E53}" destId="{A012E884-7C4C-4B45-BBDF-53D9C1FA27EA}" srcOrd="2" destOrd="0" presId="urn:microsoft.com/office/officeart/2018/2/layout/IconVerticalSolidList"/>
    <dgm:cxn modelId="{802B21BD-0725-4332-AF2B-E02C4D275AD3}" type="presParOf" srcId="{D93AC5C3-4372-48E4-98A8-3D99F7410E53}" destId="{E62A9D97-97AF-46AE-B580-D7F8019A8A79}" srcOrd="3" destOrd="0" presId="urn:microsoft.com/office/officeart/2018/2/layout/IconVerticalSolidList"/>
    <dgm:cxn modelId="{2991A6A7-0FA9-45E6-8EB5-4107A0CE3D89}" type="presParOf" srcId="{0178823B-6144-4014-A26C-D1FA5C11D82A}" destId="{73D302CF-E0E6-4F06-BB0D-EC8E1B30CB2B}" srcOrd="3" destOrd="0" presId="urn:microsoft.com/office/officeart/2018/2/layout/IconVerticalSolidList"/>
    <dgm:cxn modelId="{C1276F8B-2CB1-43AB-BCF3-04BDD4558B41}" type="presParOf" srcId="{0178823B-6144-4014-A26C-D1FA5C11D82A}" destId="{D4E74485-5A6B-48E4-8E52-D6DFFA76823B}" srcOrd="4" destOrd="0" presId="urn:microsoft.com/office/officeart/2018/2/layout/IconVerticalSolidList"/>
    <dgm:cxn modelId="{8A320E80-FEA3-424E-BF0C-55FB386BBAB2}" type="presParOf" srcId="{D4E74485-5A6B-48E4-8E52-D6DFFA76823B}" destId="{27E74211-8532-4097-A423-E47CD623EFE6}" srcOrd="0" destOrd="0" presId="urn:microsoft.com/office/officeart/2018/2/layout/IconVerticalSolidList"/>
    <dgm:cxn modelId="{22F2EE20-1922-4834-B3EE-2755EE27014A}" type="presParOf" srcId="{D4E74485-5A6B-48E4-8E52-D6DFFA76823B}" destId="{6D44CAD6-7751-48FF-9B14-2993CBB3092A}" srcOrd="1" destOrd="0" presId="urn:microsoft.com/office/officeart/2018/2/layout/IconVerticalSolidList"/>
    <dgm:cxn modelId="{74216794-93BE-4054-AF15-0EAE4B3EAA30}" type="presParOf" srcId="{D4E74485-5A6B-48E4-8E52-D6DFFA76823B}" destId="{4ABFAD2C-50EF-40F0-AD7C-B5244199A5B0}" srcOrd="2" destOrd="0" presId="urn:microsoft.com/office/officeart/2018/2/layout/IconVerticalSolidList"/>
    <dgm:cxn modelId="{7C62B57D-37A2-4E53-A234-12615D113EF9}" type="presParOf" srcId="{D4E74485-5A6B-48E4-8E52-D6DFFA76823B}" destId="{20F38D11-0C71-48E9-97A4-BAE0D93FA5C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35ADDA-44C8-4078-8853-0A8C9BE7B9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C0C0F79-1D1F-4A55-97A4-FCE337094142}">
      <dgm:prSet/>
      <dgm:spPr/>
      <dgm:t>
        <a:bodyPr/>
        <a:lstStyle/>
        <a:p>
          <a:r>
            <a:rPr lang="en-GB"/>
            <a:t>Meeting all six criteria is </a:t>
          </a:r>
          <a:r>
            <a:rPr lang="en-GB" b="1" i="1"/>
            <a:t>mandatory for authorisation</a:t>
          </a:r>
          <a:r>
            <a:rPr lang="en-GB" i="1"/>
            <a:t>.</a:t>
          </a:r>
          <a:endParaRPr lang="en-US"/>
        </a:p>
      </dgm:t>
    </dgm:pt>
    <dgm:pt modelId="{5F970425-7CC5-4B75-B132-F2253C11E8CC}" type="parTrans" cxnId="{1590099B-A5E3-4D6B-802D-9DD7EA3B8897}">
      <dgm:prSet/>
      <dgm:spPr/>
      <dgm:t>
        <a:bodyPr/>
        <a:lstStyle/>
        <a:p>
          <a:endParaRPr lang="en-US"/>
        </a:p>
      </dgm:t>
    </dgm:pt>
    <dgm:pt modelId="{4F8F3056-DBF3-4615-AB8B-61A289050201}" type="sibTrans" cxnId="{1590099B-A5E3-4D6B-802D-9DD7EA3B8897}">
      <dgm:prSet/>
      <dgm:spPr/>
      <dgm:t>
        <a:bodyPr/>
        <a:lstStyle/>
        <a:p>
          <a:endParaRPr lang="en-US"/>
        </a:p>
      </dgm:t>
    </dgm:pt>
    <dgm:pt modelId="{F6750B74-00C7-4FF5-A6F7-68EE063420B6}">
      <dgm:prSet/>
      <dgm:spPr/>
      <dgm:t>
        <a:bodyPr/>
        <a:lstStyle/>
        <a:p>
          <a:r>
            <a:rPr lang="en-GB" i="1"/>
            <a:t>Each criterion protects </a:t>
          </a:r>
          <a:r>
            <a:rPr lang="en-GB" b="1" i="1"/>
            <a:t>members, ensures financial security, and supports good governance</a:t>
          </a:r>
          <a:r>
            <a:rPr lang="en-GB" i="1"/>
            <a:t>.</a:t>
          </a:r>
          <a:endParaRPr lang="en-US"/>
        </a:p>
      </dgm:t>
    </dgm:pt>
    <dgm:pt modelId="{7ECECCBC-4346-4561-ADB4-C734A0504246}" type="parTrans" cxnId="{BE42C3D0-3687-470E-8975-D0ECA980072C}">
      <dgm:prSet/>
      <dgm:spPr/>
      <dgm:t>
        <a:bodyPr/>
        <a:lstStyle/>
        <a:p>
          <a:endParaRPr lang="en-US"/>
        </a:p>
      </dgm:t>
    </dgm:pt>
    <dgm:pt modelId="{DCEEFDE5-0029-406F-B36F-875E9BB944F0}" type="sibTrans" cxnId="{BE42C3D0-3687-470E-8975-D0ECA980072C}">
      <dgm:prSet/>
      <dgm:spPr/>
      <dgm:t>
        <a:bodyPr/>
        <a:lstStyle/>
        <a:p>
          <a:endParaRPr lang="en-US"/>
        </a:p>
      </dgm:t>
    </dgm:pt>
    <dgm:pt modelId="{FC62D3D0-4300-499B-98D6-94CD4AA5A94D}">
      <dgm:prSet/>
      <dgm:spPr/>
      <dgm:t>
        <a:bodyPr/>
        <a:lstStyle/>
        <a:p>
          <a:r>
            <a:rPr lang="en-GB" i="1"/>
            <a:t>Trustees should ensure:</a:t>
          </a:r>
          <a:endParaRPr lang="en-US"/>
        </a:p>
      </dgm:t>
    </dgm:pt>
    <dgm:pt modelId="{D0EBA73D-9E89-4F29-834F-CD635E6B6E92}" type="parTrans" cxnId="{BB251FAA-E0E7-4937-A965-DFC288E8BE24}">
      <dgm:prSet/>
      <dgm:spPr/>
      <dgm:t>
        <a:bodyPr/>
        <a:lstStyle/>
        <a:p>
          <a:endParaRPr lang="en-US"/>
        </a:p>
      </dgm:t>
    </dgm:pt>
    <dgm:pt modelId="{F7E73A67-02B7-469A-879E-490E66C3C063}" type="sibTrans" cxnId="{BB251FAA-E0E7-4937-A965-DFC288E8BE24}">
      <dgm:prSet/>
      <dgm:spPr/>
      <dgm:t>
        <a:bodyPr/>
        <a:lstStyle/>
        <a:p>
          <a:endParaRPr lang="en-US"/>
        </a:p>
      </dgm:t>
    </dgm:pt>
    <dgm:pt modelId="{F7F9E69F-FD82-4C29-9A62-4E47141D7ECE}">
      <dgm:prSet custT="1"/>
      <dgm:spPr/>
      <dgm:t>
        <a:bodyPr/>
        <a:lstStyle/>
        <a:p>
          <a:r>
            <a:rPr lang="en-GB" sz="1600"/>
            <a:t>They and key individuals are </a:t>
          </a:r>
          <a:r>
            <a:rPr lang="en-GB" sz="1600" b="1"/>
            <a:t>fit and proper</a:t>
          </a:r>
          <a:endParaRPr lang="en-US" sz="1600"/>
        </a:p>
      </dgm:t>
    </dgm:pt>
    <dgm:pt modelId="{4D015E29-12F9-47BC-BECB-72DE69E3C34F}" type="parTrans" cxnId="{70FC6A10-973C-412A-AF68-5257D86C099B}">
      <dgm:prSet/>
      <dgm:spPr/>
      <dgm:t>
        <a:bodyPr/>
        <a:lstStyle/>
        <a:p>
          <a:endParaRPr lang="en-US"/>
        </a:p>
      </dgm:t>
    </dgm:pt>
    <dgm:pt modelId="{C478DA88-6AE2-4FBE-A129-099C9C27FAFD}" type="sibTrans" cxnId="{70FC6A10-973C-412A-AF68-5257D86C099B}">
      <dgm:prSet/>
      <dgm:spPr/>
      <dgm:t>
        <a:bodyPr/>
        <a:lstStyle/>
        <a:p>
          <a:endParaRPr lang="en-US"/>
        </a:p>
      </dgm:t>
    </dgm:pt>
    <dgm:pt modelId="{3F52B766-37B5-45BE-8BED-D5D5391C9504}">
      <dgm:prSet custT="1"/>
      <dgm:spPr/>
      <dgm:t>
        <a:bodyPr/>
        <a:lstStyle/>
        <a:p>
          <a:r>
            <a:rPr lang="en-GB" sz="1600" b="1"/>
            <a:t>Systems, communications, and contingency plans</a:t>
          </a:r>
          <a:r>
            <a:rPr lang="en-GB" sz="1600"/>
            <a:t> are robust</a:t>
          </a:r>
          <a:endParaRPr lang="en-US" sz="1600"/>
        </a:p>
      </dgm:t>
    </dgm:pt>
    <dgm:pt modelId="{8A3E22F0-8447-471B-978A-80FF841DD25D}" type="parTrans" cxnId="{031FE95D-8A3C-4746-9D88-50F95C9FB0DF}">
      <dgm:prSet/>
      <dgm:spPr/>
      <dgm:t>
        <a:bodyPr/>
        <a:lstStyle/>
        <a:p>
          <a:endParaRPr lang="en-US"/>
        </a:p>
      </dgm:t>
    </dgm:pt>
    <dgm:pt modelId="{B1EAD7D0-E890-4705-8C93-87976F17D095}" type="sibTrans" cxnId="{031FE95D-8A3C-4746-9D88-50F95C9FB0DF}">
      <dgm:prSet/>
      <dgm:spPr/>
      <dgm:t>
        <a:bodyPr/>
        <a:lstStyle/>
        <a:p>
          <a:endParaRPr lang="en-US"/>
        </a:p>
      </dgm:t>
    </dgm:pt>
    <dgm:pt modelId="{1609B1F5-5BC7-44B2-88C6-E72A9B719386}">
      <dgm:prSet custT="1"/>
      <dgm:spPr/>
      <dgm:t>
        <a:bodyPr/>
        <a:lstStyle/>
        <a:p>
          <a:r>
            <a:rPr lang="en-GB" sz="1600" b="1"/>
            <a:t>Financial resources and scheme design</a:t>
          </a:r>
          <a:r>
            <a:rPr lang="en-GB" sz="1600"/>
            <a:t> are sustainable and well-documented</a:t>
          </a:r>
          <a:endParaRPr lang="en-US" sz="1600"/>
        </a:p>
      </dgm:t>
    </dgm:pt>
    <dgm:pt modelId="{181E6BCF-8D9A-4108-81A2-51E12481C08D}" type="parTrans" cxnId="{EFA8D7F0-3EEB-4488-B5BB-5AF3842E5DBA}">
      <dgm:prSet/>
      <dgm:spPr/>
      <dgm:t>
        <a:bodyPr/>
        <a:lstStyle/>
        <a:p>
          <a:endParaRPr lang="en-US"/>
        </a:p>
      </dgm:t>
    </dgm:pt>
    <dgm:pt modelId="{89888488-30F8-4799-9426-D1DE4A2EC952}" type="sibTrans" cxnId="{EFA8D7F0-3EEB-4488-B5BB-5AF3842E5DBA}">
      <dgm:prSet/>
      <dgm:spPr/>
      <dgm:t>
        <a:bodyPr/>
        <a:lstStyle/>
        <a:p>
          <a:endParaRPr lang="en-US"/>
        </a:p>
      </dgm:t>
    </dgm:pt>
    <dgm:pt modelId="{E9862C2A-C668-494F-9CD6-FF5C6C7F8C3C}" type="pres">
      <dgm:prSet presAssocID="{0A35ADDA-44C8-4078-8853-0A8C9BE7B904}" presName="linear" presStyleCnt="0">
        <dgm:presLayoutVars>
          <dgm:animLvl val="lvl"/>
          <dgm:resizeHandles val="exact"/>
        </dgm:presLayoutVars>
      </dgm:prSet>
      <dgm:spPr/>
    </dgm:pt>
    <dgm:pt modelId="{087BAA49-77F8-44FE-9940-08C626305AE0}" type="pres">
      <dgm:prSet presAssocID="{DC0C0F79-1D1F-4A55-97A4-FCE337094142}" presName="parentText" presStyleLbl="node1" presStyleIdx="0" presStyleCnt="3">
        <dgm:presLayoutVars>
          <dgm:chMax val="0"/>
          <dgm:bulletEnabled val="1"/>
        </dgm:presLayoutVars>
      </dgm:prSet>
      <dgm:spPr/>
    </dgm:pt>
    <dgm:pt modelId="{ABE7FA2F-D1DC-402C-B48C-72F3144A5CFC}" type="pres">
      <dgm:prSet presAssocID="{4F8F3056-DBF3-4615-AB8B-61A289050201}" presName="spacer" presStyleCnt="0"/>
      <dgm:spPr/>
    </dgm:pt>
    <dgm:pt modelId="{181E9408-6D35-44B9-ABC8-02AC7359C8FF}" type="pres">
      <dgm:prSet presAssocID="{F6750B74-00C7-4FF5-A6F7-68EE063420B6}" presName="parentText" presStyleLbl="node1" presStyleIdx="1" presStyleCnt="3">
        <dgm:presLayoutVars>
          <dgm:chMax val="0"/>
          <dgm:bulletEnabled val="1"/>
        </dgm:presLayoutVars>
      </dgm:prSet>
      <dgm:spPr/>
    </dgm:pt>
    <dgm:pt modelId="{A7D27030-0B49-492F-B9AC-C21F16367268}" type="pres">
      <dgm:prSet presAssocID="{DCEEFDE5-0029-406F-B36F-875E9BB944F0}" presName="spacer" presStyleCnt="0"/>
      <dgm:spPr/>
    </dgm:pt>
    <dgm:pt modelId="{638DBEEA-4B56-43D6-969A-79DD407572B5}" type="pres">
      <dgm:prSet presAssocID="{FC62D3D0-4300-499B-98D6-94CD4AA5A94D}" presName="parentText" presStyleLbl="node1" presStyleIdx="2" presStyleCnt="3">
        <dgm:presLayoutVars>
          <dgm:chMax val="0"/>
          <dgm:bulletEnabled val="1"/>
        </dgm:presLayoutVars>
      </dgm:prSet>
      <dgm:spPr/>
    </dgm:pt>
    <dgm:pt modelId="{E02E6D97-4A8B-4943-9569-990A8D902E23}" type="pres">
      <dgm:prSet presAssocID="{FC62D3D0-4300-499B-98D6-94CD4AA5A94D}" presName="childText" presStyleLbl="revTx" presStyleIdx="0" presStyleCnt="1">
        <dgm:presLayoutVars>
          <dgm:bulletEnabled val="1"/>
        </dgm:presLayoutVars>
      </dgm:prSet>
      <dgm:spPr/>
    </dgm:pt>
  </dgm:ptLst>
  <dgm:cxnLst>
    <dgm:cxn modelId="{70FC6A10-973C-412A-AF68-5257D86C099B}" srcId="{FC62D3D0-4300-499B-98D6-94CD4AA5A94D}" destId="{F7F9E69F-FD82-4C29-9A62-4E47141D7ECE}" srcOrd="0" destOrd="0" parTransId="{4D015E29-12F9-47BC-BECB-72DE69E3C34F}" sibTransId="{C478DA88-6AE2-4FBE-A129-099C9C27FAFD}"/>
    <dgm:cxn modelId="{84F59D1B-4EE8-42C8-BD2A-14FF9162A8D6}" type="presOf" srcId="{1609B1F5-5BC7-44B2-88C6-E72A9B719386}" destId="{E02E6D97-4A8B-4943-9569-990A8D902E23}" srcOrd="0" destOrd="2" presId="urn:microsoft.com/office/officeart/2005/8/layout/vList2"/>
    <dgm:cxn modelId="{A4D81123-C1E0-41FB-AD74-648650907919}" type="presOf" srcId="{DC0C0F79-1D1F-4A55-97A4-FCE337094142}" destId="{087BAA49-77F8-44FE-9940-08C626305AE0}" srcOrd="0" destOrd="0" presId="urn:microsoft.com/office/officeart/2005/8/layout/vList2"/>
    <dgm:cxn modelId="{C9867C23-CEE4-4168-822E-BE72839AC1DA}" type="presOf" srcId="{3F52B766-37B5-45BE-8BED-D5D5391C9504}" destId="{E02E6D97-4A8B-4943-9569-990A8D902E23}" srcOrd="0" destOrd="1" presId="urn:microsoft.com/office/officeart/2005/8/layout/vList2"/>
    <dgm:cxn modelId="{C493D424-C21F-43CF-8686-F0E7E9E3E9BF}" type="presOf" srcId="{0A35ADDA-44C8-4078-8853-0A8C9BE7B904}" destId="{E9862C2A-C668-494F-9CD6-FF5C6C7F8C3C}" srcOrd="0" destOrd="0" presId="urn:microsoft.com/office/officeart/2005/8/layout/vList2"/>
    <dgm:cxn modelId="{031FE95D-8A3C-4746-9D88-50F95C9FB0DF}" srcId="{FC62D3D0-4300-499B-98D6-94CD4AA5A94D}" destId="{3F52B766-37B5-45BE-8BED-D5D5391C9504}" srcOrd="1" destOrd="0" parTransId="{8A3E22F0-8447-471B-978A-80FF841DD25D}" sibTransId="{B1EAD7D0-E890-4705-8C93-87976F17D095}"/>
    <dgm:cxn modelId="{B3BB5579-6E51-4C2E-96DB-1D4F59AB1A6C}" type="presOf" srcId="{FC62D3D0-4300-499B-98D6-94CD4AA5A94D}" destId="{638DBEEA-4B56-43D6-969A-79DD407572B5}" srcOrd="0" destOrd="0" presId="urn:microsoft.com/office/officeart/2005/8/layout/vList2"/>
    <dgm:cxn modelId="{F8576D98-9CFC-4C70-8DBB-01B52BAD73B7}" type="presOf" srcId="{F6750B74-00C7-4FF5-A6F7-68EE063420B6}" destId="{181E9408-6D35-44B9-ABC8-02AC7359C8FF}" srcOrd="0" destOrd="0" presId="urn:microsoft.com/office/officeart/2005/8/layout/vList2"/>
    <dgm:cxn modelId="{1590099B-A5E3-4D6B-802D-9DD7EA3B8897}" srcId="{0A35ADDA-44C8-4078-8853-0A8C9BE7B904}" destId="{DC0C0F79-1D1F-4A55-97A4-FCE337094142}" srcOrd="0" destOrd="0" parTransId="{5F970425-7CC5-4B75-B132-F2253C11E8CC}" sibTransId="{4F8F3056-DBF3-4615-AB8B-61A289050201}"/>
    <dgm:cxn modelId="{BB251FAA-E0E7-4937-A965-DFC288E8BE24}" srcId="{0A35ADDA-44C8-4078-8853-0A8C9BE7B904}" destId="{FC62D3D0-4300-499B-98D6-94CD4AA5A94D}" srcOrd="2" destOrd="0" parTransId="{D0EBA73D-9E89-4F29-834F-CD635E6B6E92}" sibTransId="{F7E73A67-02B7-469A-879E-490E66C3C063}"/>
    <dgm:cxn modelId="{0F3A47B7-0415-4916-B6A5-8E6E596DF5CB}" type="presOf" srcId="{F7F9E69F-FD82-4C29-9A62-4E47141D7ECE}" destId="{E02E6D97-4A8B-4943-9569-990A8D902E23}" srcOrd="0" destOrd="0" presId="urn:microsoft.com/office/officeart/2005/8/layout/vList2"/>
    <dgm:cxn modelId="{BE42C3D0-3687-470E-8975-D0ECA980072C}" srcId="{0A35ADDA-44C8-4078-8853-0A8C9BE7B904}" destId="{F6750B74-00C7-4FF5-A6F7-68EE063420B6}" srcOrd="1" destOrd="0" parTransId="{7ECECCBC-4346-4561-ADB4-C734A0504246}" sibTransId="{DCEEFDE5-0029-406F-B36F-875E9BB944F0}"/>
    <dgm:cxn modelId="{EFA8D7F0-3EEB-4488-B5BB-5AF3842E5DBA}" srcId="{FC62D3D0-4300-499B-98D6-94CD4AA5A94D}" destId="{1609B1F5-5BC7-44B2-88C6-E72A9B719386}" srcOrd="2" destOrd="0" parTransId="{181E6BCF-8D9A-4108-81A2-51E12481C08D}" sibTransId="{89888488-30F8-4799-9426-D1DE4A2EC952}"/>
    <dgm:cxn modelId="{B039B02F-469E-418A-955C-7B26EB6E16F8}" type="presParOf" srcId="{E9862C2A-C668-494F-9CD6-FF5C6C7F8C3C}" destId="{087BAA49-77F8-44FE-9940-08C626305AE0}" srcOrd="0" destOrd="0" presId="urn:microsoft.com/office/officeart/2005/8/layout/vList2"/>
    <dgm:cxn modelId="{5B318133-FAC8-4701-B28A-9355BE87CCE8}" type="presParOf" srcId="{E9862C2A-C668-494F-9CD6-FF5C6C7F8C3C}" destId="{ABE7FA2F-D1DC-402C-B48C-72F3144A5CFC}" srcOrd="1" destOrd="0" presId="urn:microsoft.com/office/officeart/2005/8/layout/vList2"/>
    <dgm:cxn modelId="{BD95E779-5CF8-42C7-85C9-1769F4214286}" type="presParOf" srcId="{E9862C2A-C668-494F-9CD6-FF5C6C7F8C3C}" destId="{181E9408-6D35-44B9-ABC8-02AC7359C8FF}" srcOrd="2" destOrd="0" presId="urn:microsoft.com/office/officeart/2005/8/layout/vList2"/>
    <dgm:cxn modelId="{D8A191FA-F8FD-4209-ADA5-809B1A78F445}" type="presParOf" srcId="{E9862C2A-C668-494F-9CD6-FF5C6C7F8C3C}" destId="{A7D27030-0B49-492F-B9AC-C21F16367268}" srcOrd="3" destOrd="0" presId="urn:microsoft.com/office/officeart/2005/8/layout/vList2"/>
    <dgm:cxn modelId="{0870BFB1-4D46-4568-AAE4-FD408A963A58}" type="presParOf" srcId="{E9862C2A-C668-494F-9CD6-FF5C6C7F8C3C}" destId="{638DBEEA-4B56-43D6-969A-79DD407572B5}" srcOrd="4" destOrd="0" presId="urn:microsoft.com/office/officeart/2005/8/layout/vList2"/>
    <dgm:cxn modelId="{D90A5827-54CA-4E36-91F9-33454A3657CA}" type="presParOf" srcId="{E9862C2A-C668-494F-9CD6-FF5C6C7F8C3C}" destId="{E02E6D97-4A8B-4943-9569-990A8D902E23}"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F40DE6-3AA6-4136-83FF-8CFCFEF66BD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1BB2B8C-BBAC-497E-A73E-EE7B902A51FE}">
      <dgm:prSet/>
      <dgm:spPr>
        <a:solidFill>
          <a:srgbClr val="156082"/>
        </a:solidFill>
      </dgm:spPr>
      <dgm:t>
        <a:bodyPr/>
        <a:lstStyle/>
        <a:p>
          <a:r>
            <a:rPr lang="en-GB"/>
            <a:t>Once a </a:t>
          </a:r>
          <a:r>
            <a:rPr lang="en-GB" b="1"/>
            <a:t>CDC scheme is authorised</a:t>
          </a:r>
          <a:r>
            <a:rPr lang="en-GB"/>
            <a:t>, it must continue to demonstrate that it meets all </a:t>
          </a:r>
          <a:r>
            <a:rPr lang="en-GB" b="1"/>
            <a:t>authorisation criteria</a:t>
          </a:r>
          <a:r>
            <a:rPr lang="en-GB"/>
            <a:t>. TPR’s ongoing assessment of schemes is called </a:t>
          </a:r>
          <a:r>
            <a:rPr lang="en-GB" b="1"/>
            <a:t>supervision</a:t>
          </a:r>
          <a:r>
            <a:rPr lang="en-GB"/>
            <a:t>.</a:t>
          </a:r>
          <a:endParaRPr lang="en-US"/>
        </a:p>
      </dgm:t>
    </dgm:pt>
    <dgm:pt modelId="{8670BC1E-FA14-4774-A8E4-FF9153F9ADFA}" type="parTrans" cxnId="{E7F1FC90-B19F-4DA1-9D0D-6D395D112451}">
      <dgm:prSet/>
      <dgm:spPr/>
      <dgm:t>
        <a:bodyPr/>
        <a:lstStyle/>
        <a:p>
          <a:endParaRPr lang="en-US"/>
        </a:p>
      </dgm:t>
    </dgm:pt>
    <dgm:pt modelId="{F6E03C3D-AB41-422E-9490-62F6B7A7BB9B}" type="sibTrans" cxnId="{E7F1FC90-B19F-4DA1-9D0D-6D395D112451}">
      <dgm:prSet/>
      <dgm:spPr/>
      <dgm:t>
        <a:bodyPr/>
        <a:lstStyle/>
        <a:p>
          <a:endParaRPr lang="en-US"/>
        </a:p>
      </dgm:t>
    </dgm:pt>
    <dgm:pt modelId="{50189D25-B59E-4C8F-B290-4DE774470782}">
      <dgm:prSet custT="1"/>
      <dgm:spPr/>
      <dgm:t>
        <a:bodyPr/>
        <a:lstStyle/>
        <a:p>
          <a:r>
            <a:rPr lang="en-GB" sz="1800" b="1"/>
            <a:t>Supervision is ongoing:</a:t>
          </a:r>
          <a:r>
            <a:rPr lang="en-GB" sz="1800"/>
            <a:t> Authorisation is not a one-time approval.</a:t>
          </a:r>
          <a:endParaRPr lang="en-US" sz="1800"/>
        </a:p>
      </dgm:t>
    </dgm:pt>
    <dgm:pt modelId="{28B7B515-FFDC-44D4-8E4A-4113DD2AD4A5}" type="parTrans" cxnId="{A68299F9-746A-44EB-A249-40A730F657B9}">
      <dgm:prSet/>
      <dgm:spPr/>
      <dgm:t>
        <a:bodyPr/>
        <a:lstStyle/>
        <a:p>
          <a:endParaRPr lang="en-US"/>
        </a:p>
      </dgm:t>
    </dgm:pt>
    <dgm:pt modelId="{0D498442-7FED-421B-B344-B293B1295E02}" type="sibTrans" cxnId="{A68299F9-746A-44EB-A249-40A730F657B9}">
      <dgm:prSet/>
      <dgm:spPr/>
      <dgm:t>
        <a:bodyPr/>
        <a:lstStyle/>
        <a:p>
          <a:endParaRPr lang="en-US"/>
        </a:p>
      </dgm:t>
    </dgm:pt>
    <dgm:pt modelId="{D4C24635-E711-40D5-ABE3-EB02885E0024}">
      <dgm:prSet custT="1"/>
      <dgm:spPr/>
      <dgm:t>
        <a:bodyPr/>
        <a:lstStyle/>
        <a:p>
          <a:r>
            <a:rPr lang="en-GB" sz="1800" b="1"/>
            <a:t>Annual reporting</a:t>
          </a:r>
          <a:r>
            <a:rPr lang="en-GB" sz="1800"/>
            <a:t> and </a:t>
          </a:r>
          <a:r>
            <a:rPr lang="en-GB" sz="1800" b="1"/>
            <a:t>event notifications</a:t>
          </a:r>
          <a:r>
            <a:rPr lang="en-GB" sz="1800"/>
            <a:t> are mandatory.</a:t>
          </a:r>
          <a:endParaRPr lang="en-US" sz="1800"/>
        </a:p>
      </dgm:t>
    </dgm:pt>
    <dgm:pt modelId="{695415D2-4A57-4224-B50D-7AC39D4E828F}" type="parTrans" cxnId="{1C4D9D64-5E21-488D-B8D9-E2402E6F9FBE}">
      <dgm:prSet/>
      <dgm:spPr/>
      <dgm:t>
        <a:bodyPr/>
        <a:lstStyle/>
        <a:p>
          <a:endParaRPr lang="en-US"/>
        </a:p>
      </dgm:t>
    </dgm:pt>
    <dgm:pt modelId="{CAF5CE46-7C2C-470A-8838-B4E6EA68FD52}" type="sibTrans" cxnId="{1C4D9D64-5E21-488D-B8D9-E2402E6F9FBE}">
      <dgm:prSet/>
      <dgm:spPr/>
      <dgm:t>
        <a:bodyPr/>
        <a:lstStyle/>
        <a:p>
          <a:endParaRPr lang="en-US"/>
        </a:p>
      </dgm:t>
    </dgm:pt>
    <dgm:pt modelId="{F26ADCC2-B8F8-4C37-943A-8A879AEF2AE7}">
      <dgm:prSet custT="1"/>
      <dgm:spPr/>
      <dgm:t>
        <a:bodyPr/>
        <a:lstStyle/>
        <a:p>
          <a:r>
            <a:rPr lang="en-GB" sz="1800" b="1"/>
            <a:t>Failing to meet criteria</a:t>
          </a:r>
          <a:r>
            <a:rPr lang="en-GB" sz="1800"/>
            <a:t> can result in regulatory action, including </a:t>
          </a:r>
          <a:r>
            <a:rPr lang="en-GB" sz="1800" b="1"/>
            <a:t>loss of authorisation</a:t>
          </a:r>
          <a:r>
            <a:rPr lang="en-GB" sz="1800"/>
            <a:t>.</a:t>
          </a:r>
          <a:endParaRPr lang="en-US" sz="1800"/>
        </a:p>
      </dgm:t>
    </dgm:pt>
    <dgm:pt modelId="{29244F5D-6A66-4A93-B430-25DFA6060656}" type="parTrans" cxnId="{4965132D-69D7-431C-8B4B-A4259D2D34F5}">
      <dgm:prSet/>
      <dgm:spPr/>
      <dgm:t>
        <a:bodyPr/>
        <a:lstStyle/>
        <a:p>
          <a:endParaRPr lang="en-US"/>
        </a:p>
      </dgm:t>
    </dgm:pt>
    <dgm:pt modelId="{1F46836B-B6B8-453C-B513-CF31175E44D7}" type="sibTrans" cxnId="{4965132D-69D7-431C-8B4B-A4259D2D34F5}">
      <dgm:prSet/>
      <dgm:spPr/>
      <dgm:t>
        <a:bodyPr/>
        <a:lstStyle/>
        <a:p>
          <a:endParaRPr lang="en-US"/>
        </a:p>
      </dgm:t>
    </dgm:pt>
    <dgm:pt modelId="{92F75D77-77B5-440D-9EC5-D9E993CCE127}">
      <dgm:prSet custT="1"/>
      <dgm:spPr/>
      <dgm:t>
        <a:bodyPr/>
        <a:lstStyle/>
        <a:p>
          <a:r>
            <a:rPr lang="en-GB" sz="1800"/>
            <a:t>Maintain </a:t>
          </a:r>
          <a:r>
            <a:rPr lang="en-GB" sz="1800" b="1"/>
            <a:t>transparency and proactive management</a:t>
          </a:r>
          <a:r>
            <a:rPr lang="en-GB" sz="1800"/>
            <a:t> to avoid compliance risks.</a:t>
          </a:r>
          <a:endParaRPr lang="en-US" sz="1800"/>
        </a:p>
      </dgm:t>
    </dgm:pt>
    <dgm:pt modelId="{F466D32A-C0EC-41D7-AFCD-B135B46D190A}" type="parTrans" cxnId="{69F70E8A-95B0-488C-ACDE-5445A91C5582}">
      <dgm:prSet/>
      <dgm:spPr/>
      <dgm:t>
        <a:bodyPr/>
        <a:lstStyle/>
        <a:p>
          <a:endParaRPr lang="en-US"/>
        </a:p>
      </dgm:t>
    </dgm:pt>
    <dgm:pt modelId="{858A7BCC-43ED-4DF4-BBB9-4541BCE3D459}" type="sibTrans" cxnId="{69F70E8A-95B0-488C-ACDE-5445A91C5582}">
      <dgm:prSet/>
      <dgm:spPr/>
      <dgm:t>
        <a:bodyPr/>
        <a:lstStyle/>
        <a:p>
          <a:endParaRPr lang="en-US"/>
        </a:p>
      </dgm:t>
    </dgm:pt>
    <dgm:pt modelId="{DF8E375F-90E0-48A7-B26A-C2AF3AEE045E}">
      <dgm:prSet custT="1"/>
      <dgm:spPr/>
      <dgm:t>
        <a:bodyPr/>
        <a:lstStyle/>
        <a:p>
          <a:r>
            <a:rPr lang="en-GB" sz="1800" b="1"/>
            <a:t>Significant events reporting is mandatory</a:t>
          </a:r>
          <a:r>
            <a:rPr lang="en-GB" sz="1800"/>
            <a:t> and essential for maintaining authorisation.</a:t>
          </a:r>
          <a:endParaRPr lang="en-US" sz="1800"/>
        </a:p>
      </dgm:t>
    </dgm:pt>
    <dgm:pt modelId="{B1A62D45-DF28-46FA-97EA-0FB6472EE0FC}" type="parTrans" cxnId="{46DA7E27-9036-4321-AA3D-335FF17C5590}">
      <dgm:prSet/>
      <dgm:spPr/>
      <dgm:t>
        <a:bodyPr/>
        <a:lstStyle/>
        <a:p>
          <a:endParaRPr lang="en-US"/>
        </a:p>
      </dgm:t>
    </dgm:pt>
    <dgm:pt modelId="{504BAD7F-1119-4379-B892-5C5D6212092E}" type="sibTrans" cxnId="{46DA7E27-9036-4321-AA3D-335FF17C5590}">
      <dgm:prSet/>
      <dgm:spPr/>
      <dgm:t>
        <a:bodyPr/>
        <a:lstStyle/>
        <a:p>
          <a:endParaRPr lang="en-US"/>
        </a:p>
      </dgm:t>
    </dgm:pt>
    <dgm:pt modelId="{0E459785-516A-4A13-9EAB-B113539A090D}">
      <dgm:prSet custT="1"/>
      <dgm:spPr/>
      <dgm:t>
        <a:bodyPr/>
        <a:lstStyle/>
        <a:p>
          <a:r>
            <a:rPr lang="en-GB" sz="1800"/>
            <a:t>Develop </a:t>
          </a:r>
          <a:r>
            <a:rPr lang="en-GB" sz="1800" b="1"/>
            <a:t>robust monitoring systems</a:t>
          </a:r>
          <a:r>
            <a:rPr lang="en-GB" sz="1800"/>
            <a:t> to identify and track potential events.</a:t>
          </a:r>
          <a:endParaRPr lang="en-US" sz="1800"/>
        </a:p>
      </dgm:t>
    </dgm:pt>
    <dgm:pt modelId="{FB2ECA35-EDE5-41DD-B3BB-BD845FE5784F}" type="parTrans" cxnId="{B82A8B29-4C86-475E-BB7F-D282B64D0FE5}">
      <dgm:prSet/>
      <dgm:spPr/>
      <dgm:t>
        <a:bodyPr/>
        <a:lstStyle/>
        <a:p>
          <a:endParaRPr lang="en-US"/>
        </a:p>
      </dgm:t>
    </dgm:pt>
    <dgm:pt modelId="{A874DF63-2673-4466-92ED-FCC044C75710}" type="sibTrans" cxnId="{B82A8B29-4C86-475E-BB7F-D282B64D0FE5}">
      <dgm:prSet/>
      <dgm:spPr/>
      <dgm:t>
        <a:bodyPr/>
        <a:lstStyle/>
        <a:p>
          <a:endParaRPr lang="en-US"/>
        </a:p>
      </dgm:t>
    </dgm:pt>
    <dgm:pt modelId="{87274E9C-B09D-47B0-BC1B-5FEA308B90C9}">
      <dgm:prSet custT="1"/>
      <dgm:spPr/>
      <dgm:t>
        <a:bodyPr/>
        <a:lstStyle/>
        <a:p>
          <a:r>
            <a:rPr lang="en-GB" sz="1800"/>
            <a:t>Encourage a </a:t>
          </a:r>
          <a:r>
            <a:rPr lang="en-GB" sz="1800" b="1"/>
            <a:t>culture of prompt reporting</a:t>
          </a:r>
          <a:r>
            <a:rPr lang="en-GB" sz="1800"/>
            <a:t> across all parties involved in scheme operations.</a:t>
          </a:r>
          <a:endParaRPr lang="en-US" sz="1800"/>
        </a:p>
      </dgm:t>
    </dgm:pt>
    <dgm:pt modelId="{41C221EC-F638-4216-9169-BD08A23B68AB}" type="parTrans" cxnId="{C07A339B-72F2-46BC-BC4F-05FC3308564D}">
      <dgm:prSet/>
      <dgm:spPr/>
      <dgm:t>
        <a:bodyPr/>
        <a:lstStyle/>
        <a:p>
          <a:endParaRPr lang="en-US"/>
        </a:p>
      </dgm:t>
    </dgm:pt>
    <dgm:pt modelId="{D571FF3E-F95F-46CC-B382-6BD6033E7C96}" type="sibTrans" cxnId="{C07A339B-72F2-46BC-BC4F-05FC3308564D}">
      <dgm:prSet/>
      <dgm:spPr/>
      <dgm:t>
        <a:bodyPr/>
        <a:lstStyle/>
        <a:p>
          <a:endParaRPr lang="en-US"/>
        </a:p>
      </dgm:t>
    </dgm:pt>
    <dgm:pt modelId="{2B30EA40-E979-4FE2-8B09-318FCA4675B6}">
      <dgm:prSet custT="1"/>
      <dgm:spPr/>
      <dgm:t>
        <a:bodyPr/>
        <a:lstStyle/>
        <a:p>
          <a:r>
            <a:rPr lang="en-GB" sz="1800"/>
            <a:t>Reporting allows TPR to </a:t>
          </a:r>
          <a:r>
            <a:rPr lang="en-GB" sz="1800" b="1"/>
            <a:t>assess ongoing compliance</a:t>
          </a:r>
          <a:r>
            <a:rPr lang="en-GB" sz="1800"/>
            <a:t> with authorisation criteria and take timely action if required.</a:t>
          </a:r>
          <a:endParaRPr lang="en-US" sz="1800"/>
        </a:p>
      </dgm:t>
    </dgm:pt>
    <dgm:pt modelId="{B73EDC8D-A388-4EAD-A61B-BD3227B59264}" type="parTrans" cxnId="{B38CF0C1-2F08-4787-8A4F-88C22D665D27}">
      <dgm:prSet/>
      <dgm:spPr/>
      <dgm:t>
        <a:bodyPr/>
        <a:lstStyle/>
        <a:p>
          <a:endParaRPr lang="en-US"/>
        </a:p>
      </dgm:t>
    </dgm:pt>
    <dgm:pt modelId="{369F92AB-ACD7-47DF-923C-016D4987D23D}" type="sibTrans" cxnId="{B38CF0C1-2F08-4787-8A4F-88C22D665D27}">
      <dgm:prSet/>
      <dgm:spPr/>
      <dgm:t>
        <a:bodyPr/>
        <a:lstStyle/>
        <a:p>
          <a:endParaRPr lang="en-US"/>
        </a:p>
      </dgm:t>
    </dgm:pt>
    <dgm:pt modelId="{E0D81D5F-29E1-48A2-BB82-1C34A6593B97}">
      <dgm:prSet custT="1"/>
      <dgm:spPr/>
      <dgm:t>
        <a:bodyPr/>
        <a:lstStyle/>
        <a:p>
          <a:r>
            <a:rPr lang="en-GB" sz="1800"/>
            <a:t>Clear documentation and explanation of events support </a:t>
          </a:r>
          <a:r>
            <a:rPr lang="en-GB" sz="1800" b="1"/>
            <a:t>regulatory confidence and scheme resilience</a:t>
          </a:r>
          <a:r>
            <a:rPr lang="en-GB" sz="1700"/>
            <a:t>.</a:t>
          </a:r>
          <a:endParaRPr lang="en-US" sz="1700"/>
        </a:p>
      </dgm:t>
    </dgm:pt>
    <dgm:pt modelId="{0F26A29D-2155-4535-B736-730289E230E1}" type="parTrans" cxnId="{9035C98C-FF00-47AF-B29B-484343D7B314}">
      <dgm:prSet/>
      <dgm:spPr/>
      <dgm:t>
        <a:bodyPr/>
        <a:lstStyle/>
        <a:p>
          <a:endParaRPr lang="en-US"/>
        </a:p>
      </dgm:t>
    </dgm:pt>
    <dgm:pt modelId="{65952B51-766D-4D26-9839-C83EC9B34BC7}" type="sibTrans" cxnId="{9035C98C-FF00-47AF-B29B-484343D7B314}">
      <dgm:prSet/>
      <dgm:spPr/>
      <dgm:t>
        <a:bodyPr/>
        <a:lstStyle/>
        <a:p>
          <a:endParaRPr lang="en-US"/>
        </a:p>
      </dgm:t>
    </dgm:pt>
    <dgm:pt modelId="{100BD672-D92F-48CF-80A1-1AD46418B3AF}" type="pres">
      <dgm:prSet presAssocID="{3FF40DE6-3AA6-4136-83FF-8CFCFEF66BDA}" presName="linear" presStyleCnt="0">
        <dgm:presLayoutVars>
          <dgm:animLvl val="lvl"/>
          <dgm:resizeHandles val="exact"/>
        </dgm:presLayoutVars>
      </dgm:prSet>
      <dgm:spPr/>
    </dgm:pt>
    <dgm:pt modelId="{21FA3439-E4CF-4871-B3CD-35B88472E933}" type="pres">
      <dgm:prSet presAssocID="{A1BB2B8C-BBAC-497E-A73E-EE7B902A51FE}" presName="parentText" presStyleLbl="node1" presStyleIdx="0" presStyleCnt="1">
        <dgm:presLayoutVars>
          <dgm:chMax val="0"/>
          <dgm:bulletEnabled val="1"/>
        </dgm:presLayoutVars>
      </dgm:prSet>
      <dgm:spPr/>
    </dgm:pt>
    <dgm:pt modelId="{170A51E7-47D1-401A-91EE-3D7C64A94CA2}" type="pres">
      <dgm:prSet presAssocID="{A1BB2B8C-BBAC-497E-A73E-EE7B902A51FE}" presName="childText" presStyleLbl="revTx" presStyleIdx="0" presStyleCnt="1">
        <dgm:presLayoutVars>
          <dgm:bulletEnabled val="1"/>
        </dgm:presLayoutVars>
      </dgm:prSet>
      <dgm:spPr/>
    </dgm:pt>
  </dgm:ptLst>
  <dgm:cxnLst>
    <dgm:cxn modelId="{50FE3F07-2C4B-4A26-AC5B-8C53625CD782}" type="presOf" srcId="{2B30EA40-E979-4FE2-8B09-318FCA4675B6}" destId="{170A51E7-47D1-401A-91EE-3D7C64A94CA2}" srcOrd="0" destOrd="7" presId="urn:microsoft.com/office/officeart/2005/8/layout/vList2"/>
    <dgm:cxn modelId="{46DA7E27-9036-4321-AA3D-335FF17C5590}" srcId="{A1BB2B8C-BBAC-497E-A73E-EE7B902A51FE}" destId="{DF8E375F-90E0-48A7-B26A-C2AF3AEE045E}" srcOrd="4" destOrd="0" parTransId="{B1A62D45-DF28-46FA-97EA-0FB6472EE0FC}" sibTransId="{504BAD7F-1119-4379-B892-5C5D6212092E}"/>
    <dgm:cxn modelId="{B82A8B29-4C86-475E-BB7F-D282B64D0FE5}" srcId="{A1BB2B8C-BBAC-497E-A73E-EE7B902A51FE}" destId="{0E459785-516A-4A13-9EAB-B113539A090D}" srcOrd="5" destOrd="0" parTransId="{FB2ECA35-EDE5-41DD-B3BB-BD845FE5784F}" sibTransId="{A874DF63-2673-4466-92ED-FCC044C75710}"/>
    <dgm:cxn modelId="{4965132D-69D7-431C-8B4B-A4259D2D34F5}" srcId="{A1BB2B8C-BBAC-497E-A73E-EE7B902A51FE}" destId="{F26ADCC2-B8F8-4C37-943A-8A879AEF2AE7}" srcOrd="2" destOrd="0" parTransId="{29244F5D-6A66-4A93-B430-25DFA6060656}" sibTransId="{1F46836B-B6B8-453C-B513-CF31175E44D7}"/>
    <dgm:cxn modelId="{B7F8603D-86B1-4928-AA43-FCE33FF3B3AE}" type="presOf" srcId="{3FF40DE6-3AA6-4136-83FF-8CFCFEF66BDA}" destId="{100BD672-D92F-48CF-80A1-1AD46418B3AF}" srcOrd="0" destOrd="0" presId="urn:microsoft.com/office/officeart/2005/8/layout/vList2"/>
    <dgm:cxn modelId="{1C4D9D64-5E21-488D-B8D9-E2402E6F9FBE}" srcId="{A1BB2B8C-BBAC-497E-A73E-EE7B902A51FE}" destId="{D4C24635-E711-40D5-ABE3-EB02885E0024}" srcOrd="1" destOrd="0" parTransId="{695415D2-4A57-4224-B50D-7AC39D4E828F}" sibTransId="{CAF5CE46-7C2C-470A-8838-B4E6EA68FD52}"/>
    <dgm:cxn modelId="{7F2E0666-9E45-452A-9F7E-4712899DAD36}" type="presOf" srcId="{0E459785-516A-4A13-9EAB-B113539A090D}" destId="{170A51E7-47D1-401A-91EE-3D7C64A94CA2}" srcOrd="0" destOrd="5" presId="urn:microsoft.com/office/officeart/2005/8/layout/vList2"/>
    <dgm:cxn modelId="{19E3A946-1BB6-4C96-88F2-DF9BF06C7B74}" type="presOf" srcId="{50189D25-B59E-4C8F-B290-4DE774470782}" destId="{170A51E7-47D1-401A-91EE-3D7C64A94CA2}" srcOrd="0" destOrd="0" presId="urn:microsoft.com/office/officeart/2005/8/layout/vList2"/>
    <dgm:cxn modelId="{43A9BD48-3332-47D1-8FC2-C94F8598820D}" type="presOf" srcId="{F26ADCC2-B8F8-4C37-943A-8A879AEF2AE7}" destId="{170A51E7-47D1-401A-91EE-3D7C64A94CA2}" srcOrd="0" destOrd="2" presId="urn:microsoft.com/office/officeart/2005/8/layout/vList2"/>
    <dgm:cxn modelId="{B2D51C6B-CB7E-4D72-BC5C-4EE4749CF95B}" type="presOf" srcId="{87274E9C-B09D-47B0-BC1B-5FEA308B90C9}" destId="{170A51E7-47D1-401A-91EE-3D7C64A94CA2}" srcOrd="0" destOrd="6" presId="urn:microsoft.com/office/officeart/2005/8/layout/vList2"/>
    <dgm:cxn modelId="{DFC4824E-7117-4F59-A217-9C1F7D9106E0}" type="presOf" srcId="{D4C24635-E711-40D5-ABE3-EB02885E0024}" destId="{170A51E7-47D1-401A-91EE-3D7C64A94CA2}" srcOrd="0" destOrd="1" presId="urn:microsoft.com/office/officeart/2005/8/layout/vList2"/>
    <dgm:cxn modelId="{B7DD9D4F-8A0D-459A-BFCB-7FD0052B1245}" type="presOf" srcId="{A1BB2B8C-BBAC-497E-A73E-EE7B902A51FE}" destId="{21FA3439-E4CF-4871-B3CD-35B88472E933}" srcOrd="0" destOrd="0" presId="urn:microsoft.com/office/officeart/2005/8/layout/vList2"/>
    <dgm:cxn modelId="{69F70E8A-95B0-488C-ACDE-5445A91C5582}" srcId="{A1BB2B8C-BBAC-497E-A73E-EE7B902A51FE}" destId="{92F75D77-77B5-440D-9EC5-D9E993CCE127}" srcOrd="3" destOrd="0" parTransId="{F466D32A-C0EC-41D7-AFCD-B135B46D190A}" sibTransId="{858A7BCC-43ED-4DF4-BBB9-4541BCE3D459}"/>
    <dgm:cxn modelId="{9035C98C-FF00-47AF-B29B-484343D7B314}" srcId="{A1BB2B8C-BBAC-497E-A73E-EE7B902A51FE}" destId="{E0D81D5F-29E1-48A2-BB82-1C34A6593B97}" srcOrd="8" destOrd="0" parTransId="{0F26A29D-2155-4535-B736-730289E230E1}" sibTransId="{65952B51-766D-4D26-9839-C83EC9B34BC7}"/>
    <dgm:cxn modelId="{E7F1FC90-B19F-4DA1-9D0D-6D395D112451}" srcId="{3FF40DE6-3AA6-4136-83FF-8CFCFEF66BDA}" destId="{A1BB2B8C-BBAC-497E-A73E-EE7B902A51FE}" srcOrd="0" destOrd="0" parTransId="{8670BC1E-FA14-4774-A8E4-FF9153F9ADFA}" sibTransId="{F6E03C3D-AB41-422E-9490-62F6B7A7BB9B}"/>
    <dgm:cxn modelId="{C07A339B-72F2-46BC-BC4F-05FC3308564D}" srcId="{A1BB2B8C-BBAC-497E-A73E-EE7B902A51FE}" destId="{87274E9C-B09D-47B0-BC1B-5FEA308B90C9}" srcOrd="6" destOrd="0" parTransId="{41C221EC-F638-4216-9169-BD08A23B68AB}" sibTransId="{D571FF3E-F95F-46CC-B382-6BD6033E7C96}"/>
    <dgm:cxn modelId="{F1AC4AB0-C31C-431E-96A7-E98788483204}" type="presOf" srcId="{DF8E375F-90E0-48A7-B26A-C2AF3AEE045E}" destId="{170A51E7-47D1-401A-91EE-3D7C64A94CA2}" srcOrd="0" destOrd="4" presId="urn:microsoft.com/office/officeart/2005/8/layout/vList2"/>
    <dgm:cxn modelId="{85C033B6-1388-47FC-B065-A908285D0079}" type="presOf" srcId="{E0D81D5F-29E1-48A2-BB82-1C34A6593B97}" destId="{170A51E7-47D1-401A-91EE-3D7C64A94CA2}" srcOrd="0" destOrd="8" presId="urn:microsoft.com/office/officeart/2005/8/layout/vList2"/>
    <dgm:cxn modelId="{B38CF0C1-2F08-4787-8A4F-88C22D665D27}" srcId="{A1BB2B8C-BBAC-497E-A73E-EE7B902A51FE}" destId="{2B30EA40-E979-4FE2-8B09-318FCA4675B6}" srcOrd="7" destOrd="0" parTransId="{B73EDC8D-A388-4EAD-A61B-BD3227B59264}" sibTransId="{369F92AB-ACD7-47DF-923C-016D4987D23D}"/>
    <dgm:cxn modelId="{A68299F9-746A-44EB-A249-40A730F657B9}" srcId="{A1BB2B8C-BBAC-497E-A73E-EE7B902A51FE}" destId="{50189D25-B59E-4C8F-B290-4DE774470782}" srcOrd="0" destOrd="0" parTransId="{28B7B515-FFDC-44D4-8E4A-4113DD2AD4A5}" sibTransId="{0D498442-7FED-421B-B344-B293B1295E02}"/>
    <dgm:cxn modelId="{F46930FE-D04F-4A18-B0C7-3DE6A83B6B22}" type="presOf" srcId="{92F75D77-77B5-440D-9EC5-D9E993CCE127}" destId="{170A51E7-47D1-401A-91EE-3D7C64A94CA2}" srcOrd="0" destOrd="3" presId="urn:microsoft.com/office/officeart/2005/8/layout/vList2"/>
    <dgm:cxn modelId="{A2E59E88-E1E5-44EF-B1AA-86D8DE497A6C}" type="presParOf" srcId="{100BD672-D92F-48CF-80A1-1AD46418B3AF}" destId="{21FA3439-E4CF-4871-B3CD-35B88472E933}" srcOrd="0" destOrd="0" presId="urn:microsoft.com/office/officeart/2005/8/layout/vList2"/>
    <dgm:cxn modelId="{8FC8946F-DF8A-4672-AE94-A015AE6FC52D}" type="presParOf" srcId="{100BD672-D92F-48CF-80A1-1AD46418B3AF}" destId="{170A51E7-47D1-401A-91EE-3D7C64A94CA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0011B-5F05-4786-9BAF-B24314CE7CD1}">
      <dsp:nvSpPr>
        <dsp:cNvPr id="0" name=""/>
        <dsp:cNvSpPr/>
      </dsp:nvSpPr>
      <dsp:spPr>
        <a:xfrm>
          <a:off x="0" y="35919"/>
          <a:ext cx="10515600" cy="561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RMCPP Trustees Limited (Corporate Trustee Entity) </a:t>
          </a:r>
          <a:endParaRPr lang="en-US" sz="1800" kern="1200" dirty="0"/>
        </a:p>
      </dsp:txBody>
      <dsp:txXfrm>
        <a:off x="27415" y="63334"/>
        <a:ext cx="10460770" cy="506770"/>
      </dsp:txXfrm>
    </dsp:sp>
    <dsp:sp modelId="{111B7BDF-02FE-4B39-A950-8BF612126737}">
      <dsp:nvSpPr>
        <dsp:cNvPr id="0" name=""/>
        <dsp:cNvSpPr/>
      </dsp:nvSpPr>
      <dsp:spPr>
        <a:xfrm>
          <a:off x="0" y="683919"/>
          <a:ext cx="10515600" cy="561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Commonly used term in communications – The Trustee of the Collective Plan </a:t>
          </a:r>
          <a:endParaRPr lang="en-US" sz="1800" kern="1200" dirty="0"/>
        </a:p>
      </dsp:txBody>
      <dsp:txXfrm>
        <a:off x="27415" y="711334"/>
        <a:ext cx="10460770" cy="506770"/>
      </dsp:txXfrm>
    </dsp:sp>
    <dsp:sp modelId="{D016FC32-0F24-4026-9801-55B8EE3DC986}">
      <dsp:nvSpPr>
        <dsp:cNvPr id="0" name=""/>
        <dsp:cNvSpPr/>
      </dsp:nvSpPr>
      <dsp:spPr>
        <a:xfrm>
          <a:off x="0" y="1331919"/>
          <a:ext cx="10515600" cy="561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9 Trustee Directors</a:t>
          </a:r>
          <a:endParaRPr lang="en-US" sz="1800" kern="1200"/>
        </a:p>
      </dsp:txBody>
      <dsp:txXfrm>
        <a:off x="27415" y="1359334"/>
        <a:ext cx="10460770" cy="506770"/>
      </dsp:txXfrm>
    </dsp:sp>
    <dsp:sp modelId="{38558172-378B-43A4-A17A-ED501EBF5323}">
      <dsp:nvSpPr>
        <dsp:cNvPr id="0" name=""/>
        <dsp:cNvSpPr/>
      </dsp:nvSpPr>
      <dsp:spPr>
        <a:xfrm>
          <a:off x="0" y="1893519"/>
          <a:ext cx="10515600"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109000"/>
            </a:lnSpc>
            <a:spcBef>
              <a:spcPct val="0"/>
            </a:spcBef>
            <a:spcAft>
              <a:spcPct val="20000"/>
            </a:spcAft>
            <a:buChar char="•"/>
          </a:pPr>
          <a:r>
            <a:rPr lang="en-GB" sz="1800" kern="1200"/>
            <a:t>Chair – chosen by the Company (in consultation with the Unions)</a:t>
          </a:r>
          <a:endParaRPr lang="en-US" sz="1800" kern="1200"/>
        </a:p>
        <a:p>
          <a:pPr marL="171450" lvl="1" indent="-171450" algn="l" defTabSz="800100">
            <a:lnSpc>
              <a:spcPct val="109000"/>
            </a:lnSpc>
            <a:spcBef>
              <a:spcPct val="0"/>
            </a:spcBef>
            <a:spcAft>
              <a:spcPct val="20000"/>
            </a:spcAft>
            <a:buChar char="•"/>
          </a:pPr>
          <a:r>
            <a:rPr lang="en-GB" sz="1800" kern="1200" dirty="0"/>
            <a:t>4 Member Nominated Directors</a:t>
          </a:r>
          <a:endParaRPr lang="en-US" sz="1800" kern="1200" dirty="0"/>
        </a:p>
        <a:p>
          <a:pPr marL="171450" lvl="1" indent="-171450" algn="l" defTabSz="800100">
            <a:lnSpc>
              <a:spcPct val="109000"/>
            </a:lnSpc>
            <a:spcBef>
              <a:spcPct val="0"/>
            </a:spcBef>
            <a:spcAft>
              <a:spcPct val="20000"/>
            </a:spcAft>
            <a:buChar char="•"/>
          </a:pPr>
          <a:r>
            <a:rPr lang="en-GB" sz="1800" kern="1200"/>
            <a:t>4 Employer Nominated Directors</a:t>
          </a:r>
          <a:endParaRPr lang="en-US" sz="1800" kern="1200"/>
        </a:p>
        <a:p>
          <a:pPr marL="171450" lvl="1" indent="-171450" algn="l" defTabSz="800100">
            <a:lnSpc>
              <a:spcPct val="109000"/>
            </a:lnSpc>
            <a:spcBef>
              <a:spcPct val="0"/>
            </a:spcBef>
            <a:spcAft>
              <a:spcPct val="20000"/>
            </a:spcAft>
            <a:buChar char="•"/>
          </a:pPr>
          <a:r>
            <a:rPr lang="en-GB" sz="1800" kern="1200"/>
            <a:t>Currently the Chair is from an independent trustee company and so are 2 of the employer nominated directors </a:t>
          </a:r>
          <a:endParaRPr lang="en-US" sz="1800" kern="1200"/>
        </a:p>
        <a:p>
          <a:pPr marL="171450" lvl="1" indent="-171450" algn="l" defTabSz="800100">
            <a:lnSpc>
              <a:spcPct val="109000"/>
            </a:lnSpc>
            <a:spcBef>
              <a:spcPct val="0"/>
            </a:spcBef>
            <a:spcAft>
              <a:spcPct val="20000"/>
            </a:spcAft>
            <a:buChar char="•"/>
          </a:pPr>
          <a:r>
            <a:rPr lang="en-GB" sz="1800" kern="1200"/>
            <a:t>The Trustee role is not full time - day to day oversight and running of the Collective Plan is supported by an Executive team. </a:t>
          </a:r>
          <a:endParaRPr lang="en-US" sz="1800" kern="1200"/>
        </a:p>
      </dsp:txBody>
      <dsp:txXfrm>
        <a:off x="0" y="1893519"/>
        <a:ext cx="10515600" cy="2421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0011B-5F05-4786-9BAF-B24314CE7CD1}">
      <dsp:nvSpPr>
        <dsp:cNvPr id="0" name=""/>
        <dsp:cNvSpPr/>
      </dsp:nvSpPr>
      <dsp:spPr>
        <a:xfrm>
          <a:off x="0" y="17469"/>
          <a:ext cx="10515600" cy="1029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Providing Executive and Finance Function to the Trustee</a:t>
          </a:r>
          <a:endParaRPr lang="en-US" sz="1800" kern="1200"/>
        </a:p>
      </dsp:txBody>
      <dsp:txXfrm>
        <a:off x="50261" y="67730"/>
        <a:ext cx="10415078" cy="929078"/>
      </dsp:txXfrm>
    </dsp:sp>
    <dsp:sp modelId="{111B7BDF-02FE-4B39-A950-8BF612126737}">
      <dsp:nvSpPr>
        <dsp:cNvPr id="0" name=""/>
        <dsp:cNvSpPr/>
      </dsp:nvSpPr>
      <dsp:spPr>
        <a:xfrm>
          <a:off x="0" y="1205469"/>
          <a:ext cx="10515600" cy="1029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Full time seconded to the Trustee to run the Collective Plan</a:t>
          </a:r>
          <a:endParaRPr lang="en-US" sz="1800" kern="1200"/>
        </a:p>
      </dsp:txBody>
      <dsp:txXfrm>
        <a:off x="50261" y="1255730"/>
        <a:ext cx="10415078" cy="929078"/>
      </dsp:txXfrm>
    </dsp:sp>
    <dsp:sp modelId="{D016FC32-0F24-4026-9801-55B8EE3DC986}">
      <dsp:nvSpPr>
        <dsp:cNvPr id="0" name=""/>
        <dsp:cNvSpPr/>
      </dsp:nvSpPr>
      <dsp:spPr>
        <a:xfrm>
          <a:off x="0" y="2393469"/>
          <a:ext cx="10515600" cy="1029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Independent from Royal Mail</a:t>
          </a:r>
          <a:endParaRPr lang="en-US" sz="1800" kern="1200"/>
        </a:p>
      </dsp:txBody>
      <dsp:txXfrm>
        <a:off x="50261" y="2443730"/>
        <a:ext cx="10415078" cy="929078"/>
      </dsp:txXfrm>
    </dsp:sp>
    <dsp:sp modelId="{38558172-378B-43A4-A17A-ED501EBF5323}">
      <dsp:nvSpPr>
        <dsp:cNvPr id="0" name=""/>
        <dsp:cNvSpPr/>
      </dsp:nvSpPr>
      <dsp:spPr>
        <a:xfrm>
          <a:off x="0" y="3423069"/>
          <a:ext cx="10515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109000"/>
            </a:lnSpc>
            <a:spcBef>
              <a:spcPct val="0"/>
            </a:spcBef>
            <a:spcAft>
              <a:spcPct val="20000"/>
            </a:spcAft>
            <a:buChar char="•"/>
          </a:pPr>
          <a:endParaRPr lang="en-US" sz="1800" kern="1200"/>
        </a:p>
      </dsp:txBody>
      <dsp:txXfrm>
        <a:off x="0" y="3423069"/>
        <a:ext cx="10515600" cy="910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43D84-C17B-4899-8E29-F171952178E2}">
      <dsp:nvSpPr>
        <dsp:cNvPr id="0" name=""/>
        <dsp:cNvSpPr/>
      </dsp:nvSpPr>
      <dsp:spPr>
        <a:xfrm>
          <a:off x="952095" y="64"/>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Supporting ongoing authorisation</a:t>
          </a:r>
          <a:endParaRPr lang="en-US" sz="1600" kern="1200"/>
        </a:p>
      </dsp:txBody>
      <dsp:txXfrm>
        <a:off x="952095" y="64"/>
        <a:ext cx="1761488" cy="1056893"/>
      </dsp:txXfrm>
    </dsp:sp>
    <dsp:sp modelId="{AC91F711-491A-4954-AE06-B2658D1EABDB}">
      <dsp:nvSpPr>
        <dsp:cNvPr id="0" name=""/>
        <dsp:cNvSpPr/>
      </dsp:nvSpPr>
      <dsp:spPr>
        <a:xfrm>
          <a:off x="2889733" y="64"/>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Creation and maintenance of all governing documentation</a:t>
          </a:r>
          <a:endParaRPr lang="en-US" sz="1600" kern="1200"/>
        </a:p>
      </dsp:txBody>
      <dsp:txXfrm>
        <a:off x="2889733" y="64"/>
        <a:ext cx="1761488" cy="1056893"/>
      </dsp:txXfrm>
    </dsp:sp>
    <dsp:sp modelId="{806314C2-F651-4858-B913-2906F816A6B8}">
      <dsp:nvSpPr>
        <dsp:cNvPr id="0" name=""/>
        <dsp:cNvSpPr/>
      </dsp:nvSpPr>
      <dsp:spPr>
        <a:xfrm>
          <a:off x="4827371" y="64"/>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Risk oversight and management</a:t>
          </a:r>
          <a:endParaRPr lang="en-US" sz="1600" kern="1200"/>
        </a:p>
      </dsp:txBody>
      <dsp:txXfrm>
        <a:off x="4827371" y="64"/>
        <a:ext cx="1761488" cy="1056893"/>
      </dsp:txXfrm>
    </dsp:sp>
    <dsp:sp modelId="{FB4F1AB1-9F50-4F25-A3C4-73C057E6FC0C}">
      <dsp:nvSpPr>
        <dsp:cNvPr id="0" name=""/>
        <dsp:cNvSpPr/>
      </dsp:nvSpPr>
      <dsp:spPr>
        <a:xfrm>
          <a:off x="6765009" y="64"/>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Member communications</a:t>
          </a:r>
          <a:endParaRPr lang="en-US" sz="1600" kern="1200"/>
        </a:p>
      </dsp:txBody>
      <dsp:txXfrm>
        <a:off x="6765009" y="64"/>
        <a:ext cx="1761488" cy="1056893"/>
      </dsp:txXfrm>
    </dsp:sp>
    <dsp:sp modelId="{5589FAC7-F642-48A0-93C2-0A0B7B7F80BF}">
      <dsp:nvSpPr>
        <dsp:cNvPr id="0" name=""/>
        <dsp:cNvSpPr/>
      </dsp:nvSpPr>
      <dsp:spPr>
        <a:xfrm>
          <a:off x="8702647" y="64"/>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Ballot processes </a:t>
          </a:r>
          <a:endParaRPr lang="en-US" sz="1600" kern="1200"/>
        </a:p>
      </dsp:txBody>
      <dsp:txXfrm>
        <a:off x="8702647" y="64"/>
        <a:ext cx="1761488" cy="1056893"/>
      </dsp:txXfrm>
    </dsp:sp>
    <dsp:sp modelId="{E0BF1363-8E35-42D6-95AA-F75BAC64A73C}">
      <dsp:nvSpPr>
        <dsp:cNvPr id="0" name=""/>
        <dsp:cNvSpPr/>
      </dsp:nvSpPr>
      <dsp:spPr>
        <a:xfrm>
          <a:off x="952095" y="1233107"/>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Delegated powers – IDRP cases, payments etc. </a:t>
          </a:r>
          <a:endParaRPr lang="en-US" sz="1600" kern="1200"/>
        </a:p>
      </dsp:txBody>
      <dsp:txXfrm>
        <a:off x="952095" y="1233107"/>
        <a:ext cx="1761488" cy="1056893"/>
      </dsp:txXfrm>
    </dsp:sp>
    <dsp:sp modelId="{9D59654B-2089-4655-ADCF-20C04AE35069}">
      <dsp:nvSpPr>
        <dsp:cNvPr id="0" name=""/>
        <dsp:cNvSpPr/>
      </dsp:nvSpPr>
      <dsp:spPr>
        <a:xfrm>
          <a:off x="2889733" y="1233107"/>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Monitoring pensions developments</a:t>
          </a:r>
          <a:endParaRPr lang="en-US" sz="1600" kern="1200"/>
        </a:p>
      </dsp:txBody>
      <dsp:txXfrm>
        <a:off x="2889733" y="1233107"/>
        <a:ext cx="1761488" cy="1056893"/>
      </dsp:txXfrm>
    </dsp:sp>
    <dsp:sp modelId="{3E05FF2D-EF34-4E67-BA5E-835C76E75F7F}">
      <dsp:nvSpPr>
        <dsp:cNvPr id="0" name=""/>
        <dsp:cNvSpPr/>
      </dsp:nvSpPr>
      <dsp:spPr>
        <a:xfrm>
          <a:off x="4827371" y="1233107"/>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Tender exercises</a:t>
          </a:r>
          <a:endParaRPr lang="en-US" sz="1600" kern="1200"/>
        </a:p>
      </dsp:txBody>
      <dsp:txXfrm>
        <a:off x="4827371" y="1233107"/>
        <a:ext cx="1761488" cy="1056893"/>
      </dsp:txXfrm>
    </dsp:sp>
    <dsp:sp modelId="{8EB1DB36-0F07-4F2E-80C8-87E022753DAE}">
      <dsp:nvSpPr>
        <dsp:cNvPr id="0" name=""/>
        <dsp:cNvSpPr/>
      </dsp:nvSpPr>
      <dsp:spPr>
        <a:xfrm>
          <a:off x="6765009" y="1233107"/>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Contractual negotiations</a:t>
          </a:r>
          <a:endParaRPr lang="en-US" sz="1600" kern="1200"/>
        </a:p>
      </dsp:txBody>
      <dsp:txXfrm>
        <a:off x="6765009" y="1233107"/>
        <a:ext cx="1761488" cy="1056893"/>
      </dsp:txXfrm>
    </dsp:sp>
    <dsp:sp modelId="{D196A6E2-F325-4413-9D6F-2CE80D61D21E}">
      <dsp:nvSpPr>
        <dsp:cNvPr id="0" name=""/>
        <dsp:cNvSpPr/>
      </dsp:nvSpPr>
      <dsp:spPr>
        <a:xfrm>
          <a:off x="8702647" y="1233107"/>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Trustee training</a:t>
          </a:r>
          <a:endParaRPr lang="en-US" sz="1600" kern="1200"/>
        </a:p>
      </dsp:txBody>
      <dsp:txXfrm>
        <a:off x="8702647" y="1233107"/>
        <a:ext cx="1761488" cy="1056893"/>
      </dsp:txXfrm>
    </dsp:sp>
    <dsp:sp modelId="{0C3BF134-5C6E-457D-A8BA-5FD83403AA17}">
      <dsp:nvSpPr>
        <dsp:cNvPr id="0" name=""/>
        <dsp:cNvSpPr/>
      </dsp:nvSpPr>
      <dsp:spPr>
        <a:xfrm>
          <a:off x="952095" y="2466149"/>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Researching and writing papers for the Trustee</a:t>
          </a:r>
          <a:endParaRPr lang="en-US" sz="1600" kern="1200"/>
        </a:p>
      </dsp:txBody>
      <dsp:txXfrm>
        <a:off x="952095" y="2466149"/>
        <a:ext cx="1761488" cy="1056893"/>
      </dsp:txXfrm>
    </dsp:sp>
    <dsp:sp modelId="{971D869A-687B-43C6-ABA5-DC198C1A604C}">
      <dsp:nvSpPr>
        <dsp:cNvPr id="0" name=""/>
        <dsp:cNvSpPr/>
      </dsp:nvSpPr>
      <dsp:spPr>
        <a:xfrm>
          <a:off x="2889733" y="2466149"/>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Oversight of adviser work</a:t>
          </a:r>
          <a:endParaRPr lang="en-US" sz="1600" kern="1200"/>
        </a:p>
      </dsp:txBody>
      <dsp:txXfrm>
        <a:off x="2889733" y="2466149"/>
        <a:ext cx="1761488" cy="1056893"/>
      </dsp:txXfrm>
    </dsp:sp>
    <dsp:sp modelId="{2823384A-3EC4-4E69-8BE3-8E617B33E75F}">
      <dsp:nvSpPr>
        <dsp:cNvPr id="0" name=""/>
        <dsp:cNvSpPr/>
      </dsp:nvSpPr>
      <dsp:spPr>
        <a:xfrm>
          <a:off x="4827371" y="2466149"/>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Annual report and accounts preparation</a:t>
          </a:r>
          <a:endParaRPr lang="en-US" sz="1600" kern="1200"/>
        </a:p>
      </dsp:txBody>
      <dsp:txXfrm>
        <a:off x="4827371" y="2466149"/>
        <a:ext cx="1761488" cy="1056893"/>
      </dsp:txXfrm>
    </dsp:sp>
    <dsp:sp modelId="{90D25C52-1CB2-4317-94A4-4FF96349EC1C}">
      <dsp:nvSpPr>
        <dsp:cNvPr id="0" name=""/>
        <dsp:cNvSpPr/>
      </dsp:nvSpPr>
      <dsp:spPr>
        <a:xfrm>
          <a:off x="6765009" y="2466149"/>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Managing annual trustee budget</a:t>
          </a:r>
          <a:endParaRPr lang="en-US" sz="1600" kern="1200"/>
        </a:p>
      </dsp:txBody>
      <dsp:txXfrm>
        <a:off x="6765009" y="2466149"/>
        <a:ext cx="1761488" cy="1056893"/>
      </dsp:txXfrm>
    </dsp:sp>
    <dsp:sp modelId="{61839C70-ABD8-45BD-8CD4-C45910259CCF}">
      <dsp:nvSpPr>
        <dsp:cNvPr id="0" name=""/>
        <dsp:cNvSpPr/>
      </dsp:nvSpPr>
      <dsp:spPr>
        <a:xfrm>
          <a:off x="8702647" y="2466149"/>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Overseeing the Custodian and Fiduciary Manager</a:t>
          </a:r>
          <a:endParaRPr lang="en-US" sz="1600" kern="1200"/>
        </a:p>
      </dsp:txBody>
      <dsp:txXfrm>
        <a:off x="8702647" y="2466149"/>
        <a:ext cx="1761488" cy="1056893"/>
      </dsp:txXfrm>
    </dsp:sp>
    <dsp:sp modelId="{6D7D078B-F65C-4AAA-BDDD-5EFFC9B85CCC}">
      <dsp:nvSpPr>
        <dsp:cNvPr id="0" name=""/>
        <dsp:cNvSpPr/>
      </dsp:nvSpPr>
      <dsp:spPr>
        <a:xfrm>
          <a:off x="4827371" y="3699191"/>
          <a:ext cx="1761488" cy="10568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Monitoring contributions</a:t>
          </a:r>
          <a:endParaRPr lang="en-US" sz="1600" kern="1200"/>
        </a:p>
      </dsp:txBody>
      <dsp:txXfrm>
        <a:off x="4827371" y="3699191"/>
        <a:ext cx="1761488" cy="1056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08CA1-A090-4FDA-B22D-EA78A5984A61}">
      <dsp:nvSpPr>
        <dsp:cNvPr id="0" name=""/>
        <dsp:cNvSpPr/>
      </dsp:nvSpPr>
      <dsp:spPr>
        <a:xfrm>
          <a:off x="0" y="0"/>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C079B-9755-4A2A-B1A8-3AFAB24F8632}">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ABB755-2A68-454F-8CF4-5487E126DF27}">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100000"/>
            </a:lnSpc>
            <a:spcBef>
              <a:spcPct val="0"/>
            </a:spcBef>
            <a:spcAft>
              <a:spcPct val="35000"/>
            </a:spcAft>
            <a:buNone/>
          </a:pPr>
          <a:r>
            <a:rPr lang="en-GB" sz="1800" kern="1200"/>
            <a:t>Because of the design of the Collective Plan we are often caught by DB, DC and CDC legal and regulatory requirements. </a:t>
          </a:r>
          <a:endParaRPr lang="en-US" sz="1800" kern="1200"/>
        </a:p>
      </dsp:txBody>
      <dsp:txXfrm>
        <a:off x="1437631" y="531"/>
        <a:ext cx="9077968" cy="1244702"/>
      </dsp:txXfrm>
    </dsp:sp>
    <dsp:sp modelId="{8DF340DB-D926-46C3-9B5F-0EE4E8DC938D}">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B1D6F-58D0-43C8-8C08-91A86B70A210}">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2A9D97-97AF-46AE-B580-D7F8019A8A79}">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100000"/>
            </a:lnSpc>
            <a:spcBef>
              <a:spcPct val="0"/>
            </a:spcBef>
            <a:spcAft>
              <a:spcPct val="35000"/>
            </a:spcAft>
            <a:buNone/>
          </a:pPr>
          <a:r>
            <a:rPr lang="en-GB" sz="1800" kern="1200"/>
            <a:t>This includes The Pensions Regulator Codes of Practice – both the General and CDC codes. </a:t>
          </a:r>
          <a:endParaRPr lang="en-US" sz="1800" kern="1200"/>
        </a:p>
      </dsp:txBody>
      <dsp:txXfrm>
        <a:off x="1437631" y="1556410"/>
        <a:ext cx="9077968" cy="1244702"/>
      </dsp:txXfrm>
    </dsp:sp>
    <dsp:sp modelId="{27E74211-8532-4097-A423-E47CD623EFE6}">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4CAD6-7751-48FF-9B14-2993CBB3092A}">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F38D11-0C71-48E9-97A4-BAE0D93FA5C3}">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100000"/>
            </a:lnSpc>
            <a:spcBef>
              <a:spcPct val="0"/>
            </a:spcBef>
            <a:spcAft>
              <a:spcPct val="35000"/>
            </a:spcAft>
            <a:buNone/>
          </a:pPr>
          <a:r>
            <a:rPr lang="en-GB" sz="1800" kern="1200"/>
            <a:t>The CDC code was the code considered by The Pensions Regulator (TPR) when assessing the authorisation application and the Trustee must continue to meet the requirements of this code in order to maintain the Collective Plan’s authorised status. </a:t>
          </a:r>
          <a:endParaRPr lang="en-US" sz="1800" kern="1200"/>
        </a:p>
      </dsp:txBody>
      <dsp:txXfrm>
        <a:off x="1437631" y="3112289"/>
        <a:ext cx="9077968" cy="1244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BAA49-77F8-44FE-9940-08C626305AE0}">
      <dsp:nvSpPr>
        <dsp:cNvPr id="0" name=""/>
        <dsp:cNvSpPr/>
      </dsp:nvSpPr>
      <dsp:spPr>
        <a:xfrm>
          <a:off x="0" y="131130"/>
          <a:ext cx="10182726"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Meeting all six criteria is </a:t>
          </a:r>
          <a:r>
            <a:rPr lang="en-GB" sz="1900" b="1" i="1" kern="1200"/>
            <a:t>mandatory for authorisation</a:t>
          </a:r>
          <a:r>
            <a:rPr lang="en-GB" sz="1900" i="1" kern="1200"/>
            <a:t>.</a:t>
          </a:r>
          <a:endParaRPr lang="en-US" sz="1900" kern="1200"/>
        </a:p>
      </dsp:txBody>
      <dsp:txXfrm>
        <a:off x="22789" y="153919"/>
        <a:ext cx="10137148" cy="421252"/>
      </dsp:txXfrm>
    </dsp:sp>
    <dsp:sp modelId="{181E9408-6D35-44B9-ABC8-02AC7359C8FF}">
      <dsp:nvSpPr>
        <dsp:cNvPr id="0" name=""/>
        <dsp:cNvSpPr/>
      </dsp:nvSpPr>
      <dsp:spPr>
        <a:xfrm>
          <a:off x="0" y="652680"/>
          <a:ext cx="10182726"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i="1" kern="1200"/>
            <a:t>Each criterion protects </a:t>
          </a:r>
          <a:r>
            <a:rPr lang="en-GB" sz="1900" b="1" i="1" kern="1200"/>
            <a:t>members, ensures financial security, and supports good governance</a:t>
          </a:r>
          <a:r>
            <a:rPr lang="en-GB" sz="1900" i="1" kern="1200"/>
            <a:t>.</a:t>
          </a:r>
          <a:endParaRPr lang="en-US" sz="1900" kern="1200"/>
        </a:p>
      </dsp:txBody>
      <dsp:txXfrm>
        <a:off x="22789" y="675469"/>
        <a:ext cx="10137148" cy="421252"/>
      </dsp:txXfrm>
    </dsp:sp>
    <dsp:sp modelId="{638DBEEA-4B56-43D6-969A-79DD407572B5}">
      <dsp:nvSpPr>
        <dsp:cNvPr id="0" name=""/>
        <dsp:cNvSpPr/>
      </dsp:nvSpPr>
      <dsp:spPr>
        <a:xfrm>
          <a:off x="0" y="1174230"/>
          <a:ext cx="10182726"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i="1" kern="1200"/>
            <a:t>Trustees should ensure:</a:t>
          </a:r>
          <a:endParaRPr lang="en-US" sz="1900" kern="1200"/>
        </a:p>
      </dsp:txBody>
      <dsp:txXfrm>
        <a:off x="22789" y="1197019"/>
        <a:ext cx="10137148" cy="421252"/>
      </dsp:txXfrm>
    </dsp:sp>
    <dsp:sp modelId="{E02E6D97-4A8B-4943-9569-990A8D902E23}">
      <dsp:nvSpPr>
        <dsp:cNvPr id="0" name=""/>
        <dsp:cNvSpPr/>
      </dsp:nvSpPr>
      <dsp:spPr>
        <a:xfrm>
          <a:off x="0" y="1641060"/>
          <a:ext cx="10182726" cy="8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30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a:t>They and key individuals are </a:t>
          </a:r>
          <a:r>
            <a:rPr lang="en-GB" sz="1600" b="1" kern="1200"/>
            <a:t>fit and proper</a:t>
          </a:r>
          <a:endParaRPr lang="en-US" sz="1600" kern="1200"/>
        </a:p>
        <a:p>
          <a:pPr marL="171450" lvl="1" indent="-171450" algn="l" defTabSz="711200">
            <a:lnSpc>
              <a:spcPct val="90000"/>
            </a:lnSpc>
            <a:spcBef>
              <a:spcPct val="0"/>
            </a:spcBef>
            <a:spcAft>
              <a:spcPct val="20000"/>
            </a:spcAft>
            <a:buChar char="•"/>
          </a:pPr>
          <a:r>
            <a:rPr lang="en-GB" sz="1600" b="1" kern="1200"/>
            <a:t>Systems, communications, and contingency plans</a:t>
          </a:r>
          <a:r>
            <a:rPr lang="en-GB" sz="1600" kern="1200"/>
            <a:t> are robust</a:t>
          </a:r>
          <a:endParaRPr lang="en-US" sz="1600" kern="1200"/>
        </a:p>
        <a:p>
          <a:pPr marL="171450" lvl="1" indent="-171450" algn="l" defTabSz="711200">
            <a:lnSpc>
              <a:spcPct val="90000"/>
            </a:lnSpc>
            <a:spcBef>
              <a:spcPct val="0"/>
            </a:spcBef>
            <a:spcAft>
              <a:spcPct val="20000"/>
            </a:spcAft>
            <a:buChar char="•"/>
          </a:pPr>
          <a:r>
            <a:rPr lang="en-GB" sz="1600" b="1" kern="1200"/>
            <a:t>Financial resources and scheme design</a:t>
          </a:r>
          <a:r>
            <a:rPr lang="en-GB" sz="1600" kern="1200"/>
            <a:t> are sustainable and well-documented</a:t>
          </a:r>
          <a:endParaRPr lang="en-US" sz="1600" kern="1200"/>
        </a:p>
      </dsp:txBody>
      <dsp:txXfrm>
        <a:off x="0" y="1641060"/>
        <a:ext cx="10182726" cy="8259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3439-E4CF-4871-B3CD-35B88472E933}">
      <dsp:nvSpPr>
        <dsp:cNvPr id="0" name=""/>
        <dsp:cNvSpPr/>
      </dsp:nvSpPr>
      <dsp:spPr>
        <a:xfrm>
          <a:off x="0" y="101741"/>
          <a:ext cx="10515600" cy="875160"/>
        </a:xfrm>
        <a:prstGeom prst="roundRect">
          <a:avLst/>
        </a:prstGeom>
        <a:solidFill>
          <a:srgbClr val="15608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Once a </a:t>
          </a:r>
          <a:r>
            <a:rPr lang="en-GB" sz="2200" b="1" kern="1200"/>
            <a:t>CDC scheme is authorised</a:t>
          </a:r>
          <a:r>
            <a:rPr lang="en-GB" sz="2200" kern="1200"/>
            <a:t>, it must continue to demonstrate that it meets all </a:t>
          </a:r>
          <a:r>
            <a:rPr lang="en-GB" sz="2200" b="1" kern="1200"/>
            <a:t>authorisation criteria</a:t>
          </a:r>
          <a:r>
            <a:rPr lang="en-GB" sz="2200" kern="1200"/>
            <a:t>. TPR’s ongoing assessment of schemes is called </a:t>
          </a:r>
          <a:r>
            <a:rPr lang="en-GB" sz="2200" b="1" kern="1200"/>
            <a:t>supervision</a:t>
          </a:r>
          <a:r>
            <a:rPr lang="en-GB" sz="2200" kern="1200"/>
            <a:t>.</a:t>
          </a:r>
          <a:endParaRPr lang="en-US" sz="2200" kern="1200"/>
        </a:p>
      </dsp:txBody>
      <dsp:txXfrm>
        <a:off x="42722" y="144463"/>
        <a:ext cx="10430156" cy="789716"/>
      </dsp:txXfrm>
    </dsp:sp>
    <dsp:sp modelId="{170A51E7-47D1-401A-91EE-3D7C64A94CA2}">
      <dsp:nvSpPr>
        <dsp:cNvPr id="0" name=""/>
        <dsp:cNvSpPr/>
      </dsp:nvSpPr>
      <dsp:spPr>
        <a:xfrm>
          <a:off x="0" y="976902"/>
          <a:ext cx="10515600"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b="1" kern="1200"/>
            <a:t>Supervision is ongoing:</a:t>
          </a:r>
          <a:r>
            <a:rPr lang="en-GB" sz="1800" kern="1200"/>
            <a:t> Authorisation is not a one-time approval.</a:t>
          </a:r>
          <a:endParaRPr lang="en-US" sz="1800" kern="1200"/>
        </a:p>
        <a:p>
          <a:pPr marL="171450" lvl="1" indent="-171450" algn="l" defTabSz="800100">
            <a:lnSpc>
              <a:spcPct val="90000"/>
            </a:lnSpc>
            <a:spcBef>
              <a:spcPct val="0"/>
            </a:spcBef>
            <a:spcAft>
              <a:spcPct val="20000"/>
            </a:spcAft>
            <a:buChar char="•"/>
          </a:pPr>
          <a:r>
            <a:rPr lang="en-GB" sz="1800" b="1" kern="1200"/>
            <a:t>Annual reporting</a:t>
          </a:r>
          <a:r>
            <a:rPr lang="en-GB" sz="1800" kern="1200"/>
            <a:t> and </a:t>
          </a:r>
          <a:r>
            <a:rPr lang="en-GB" sz="1800" b="1" kern="1200"/>
            <a:t>event notifications</a:t>
          </a:r>
          <a:r>
            <a:rPr lang="en-GB" sz="1800" kern="1200"/>
            <a:t> are mandatory.</a:t>
          </a:r>
          <a:endParaRPr lang="en-US" sz="1800" kern="1200"/>
        </a:p>
        <a:p>
          <a:pPr marL="171450" lvl="1" indent="-171450" algn="l" defTabSz="800100">
            <a:lnSpc>
              <a:spcPct val="90000"/>
            </a:lnSpc>
            <a:spcBef>
              <a:spcPct val="0"/>
            </a:spcBef>
            <a:spcAft>
              <a:spcPct val="20000"/>
            </a:spcAft>
            <a:buChar char="•"/>
          </a:pPr>
          <a:r>
            <a:rPr lang="en-GB" sz="1800" b="1" kern="1200"/>
            <a:t>Failing to meet criteria</a:t>
          </a:r>
          <a:r>
            <a:rPr lang="en-GB" sz="1800" kern="1200"/>
            <a:t> can result in regulatory action, including </a:t>
          </a:r>
          <a:r>
            <a:rPr lang="en-GB" sz="1800" b="1" kern="1200"/>
            <a:t>loss of authorisation</a:t>
          </a:r>
          <a:r>
            <a:rPr lang="en-GB" sz="1800" kern="1200"/>
            <a:t>.</a:t>
          </a:r>
          <a:endParaRPr lang="en-US" sz="1800" kern="1200"/>
        </a:p>
        <a:p>
          <a:pPr marL="171450" lvl="1" indent="-171450" algn="l" defTabSz="800100">
            <a:lnSpc>
              <a:spcPct val="90000"/>
            </a:lnSpc>
            <a:spcBef>
              <a:spcPct val="0"/>
            </a:spcBef>
            <a:spcAft>
              <a:spcPct val="20000"/>
            </a:spcAft>
            <a:buChar char="•"/>
          </a:pPr>
          <a:r>
            <a:rPr lang="en-GB" sz="1800" kern="1200"/>
            <a:t>Maintain </a:t>
          </a:r>
          <a:r>
            <a:rPr lang="en-GB" sz="1800" b="1" kern="1200"/>
            <a:t>transparency and proactive management</a:t>
          </a:r>
          <a:r>
            <a:rPr lang="en-GB" sz="1800" kern="1200"/>
            <a:t> to avoid compliance risks.</a:t>
          </a:r>
          <a:endParaRPr lang="en-US" sz="1800" kern="1200"/>
        </a:p>
        <a:p>
          <a:pPr marL="171450" lvl="1" indent="-171450" algn="l" defTabSz="800100">
            <a:lnSpc>
              <a:spcPct val="90000"/>
            </a:lnSpc>
            <a:spcBef>
              <a:spcPct val="0"/>
            </a:spcBef>
            <a:spcAft>
              <a:spcPct val="20000"/>
            </a:spcAft>
            <a:buChar char="•"/>
          </a:pPr>
          <a:r>
            <a:rPr lang="en-GB" sz="1800" b="1" kern="1200"/>
            <a:t>Significant events reporting is mandatory</a:t>
          </a:r>
          <a:r>
            <a:rPr lang="en-GB" sz="1800" kern="1200"/>
            <a:t> and essential for maintaining authorisation.</a:t>
          </a:r>
          <a:endParaRPr lang="en-US" sz="1800" kern="1200"/>
        </a:p>
        <a:p>
          <a:pPr marL="171450" lvl="1" indent="-171450" algn="l" defTabSz="800100">
            <a:lnSpc>
              <a:spcPct val="90000"/>
            </a:lnSpc>
            <a:spcBef>
              <a:spcPct val="0"/>
            </a:spcBef>
            <a:spcAft>
              <a:spcPct val="20000"/>
            </a:spcAft>
            <a:buChar char="•"/>
          </a:pPr>
          <a:r>
            <a:rPr lang="en-GB" sz="1800" kern="1200"/>
            <a:t>Develop </a:t>
          </a:r>
          <a:r>
            <a:rPr lang="en-GB" sz="1800" b="1" kern="1200"/>
            <a:t>robust monitoring systems</a:t>
          </a:r>
          <a:r>
            <a:rPr lang="en-GB" sz="1800" kern="1200"/>
            <a:t> to identify and track potential events.</a:t>
          </a:r>
          <a:endParaRPr lang="en-US" sz="1800" kern="1200"/>
        </a:p>
        <a:p>
          <a:pPr marL="171450" lvl="1" indent="-171450" algn="l" defTabSz="800100">
            <a:lnSpc>
              <a:spcPct val="90000"/>
            </a:lnSpc>
            <a:spcBef>
              <a:spcPct val="0"/>
            </a:spcBef>
            <a:spcAft>
              <a:spcPct val="20000"/>
            </a:spcAft>
            <a:buChar char="•"/>
          </a:pPr>
          <a:r>
            <a:rPr lang="en-GB" sz="1800" kern="1200"/>
            <a:t>Encourage a </a:t>
          </a:r>
          <a:r>
            <a:rPr lang="en-GB" sz="1800" b="1" kern="1200"/>
            <a:t>culture of prompt reporting</a:t>
          </a:r>
          <a:r>
            <a:rPr lang="en-GB" sz="1800" kern="1200"/>
            <a:t> across all parties involved in scheme operations.</a:t>
          </a:r>
          <a:endParaRPr lang="en-US" sz="1800" kern="1200"/>
        </a:p>
        <a:p>
          <a:pPr marL="171450" lvl="1" indent="-171450" algn="l" defTabSz="800100">
            <a:lnSpc>
              <a:spcPct val="90000"/>
            </a:lnSpc>
            <a:spcBef>
              <a:spcPct val="0"/>
            </a:spcBef>
            <a:spcAft>
              <a:spcPct val="20000"/>
            </a:spcAft>
            <a:buChar char="•"/>
          </a:pPr>
          <a:r>
            <a:rPr lang="en-GB" sz="1800" kern="1200"/>
            <a:t>Reporting allows TPR to </a:t>
          </a:r>
          <a:r>
            <a:rPr lang="en-GB" sz="1800" b="1" kern="1200"/>
            <a:t>assess ongoing compliance</a:t>
          </a:r>
          <a:r>
            <a:rPr lang="en-GB" sz="1800" kern="1200"/>
            <a:t> with authorisation criteria and take timely action if required.</a:t>
          </a:r>
          <a:endParaRPr lang="en-US" sz="1800" kern="1200"/>
        </a:p>
        <a:p>
          <a:pPr marL="171450" lvl="1" indent="-171450" algn="l" defTabSz="800100">
            <a:lnSpc>
              <a:spcPct val="90000"/>
            </a:lnSpc>
            <a:spcBef>
              <a:spcPct val="0"/>
            </a:spcBef>
            <a:spcAft>
              <a:spcPct val="20000"/>
            </a:spcAft>
            <a:buChar char="•"/>
          </a:pPr>
          <a:r>
            <a:rPr lang="en-GB" sz="1800" kern="1200"/>
            <a:t>Clear documentation and explanation of events support </a:t>
          </a:r>
          <a:r>
            <a:rPr lang="en-GB" sz="1800" b="1" kern="1200"/>
            <a:t>regulatory confidence and scheme resilience</a:t>
          </a:r>
          <a:r>
            <a:rPr lang="en-GB" sz="1700" kern="1200"/>
            <a:t>.</a:t>
          </a:r>
          <a:endParaRPr lang="en-US" sz="1700" kern="1200"/>
        </a:p>
      </dsp:txBody>
      <dsp:txXfrm>
        <a:off x="0" y="976902"/>
        <a:ext cx="10515600" cy="3278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E758D-E5F4-4140-9D48-CA2BDF1A1CCF}" type="datetimeFigureOut">
              <a:rPr lang="en-GB" smtClean="0"/>
              <a:t>12/05/2026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F15E-BD6A-43D0-B9A4-32F2FA4EB891}" type="slidenum">
              <a:rPr lang="en-GB" smtClean="0"/>
              <a:t>‹#›</a:t>
            </a:fld>
            <a:endParaRPr lang="en-GB"/>
          </a:p>
        </p:txBody>
      </p:sp>
    </p:spTree>
    <p:extLst>
      <p:ext uri="{BB962C8B-B14F-4D97-AF65-F5344CB8AC3E}">
        <p14:creationId xmlns:p14="http://schemas.microsoft.com/office/powerpoint/2010/main" val="4045204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0F7F8-7F0D-0687-7752-52D478D603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900BB-380C-36B7-81AB-AB197EFA0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9C2CB-E129-9DA0-0BF2-18395B8FF4F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44B26F-4CA8-E04D-483B-B6AC24BB8115}"/>
              </a:ext>
            </a:extLst>
          </p:cNvPr>
          <p:cNvSpPr>
            <a:spLocks noGrp="1"/>
          </p:cNvSpPr>
          <p:nvPr>
            <p:ph type="sldNum" sz="quarter" idx="5"/>
          </p:nvPr>
        </p:nvSpPr>
        <p:spPr/>
        <p:txBody>
          <a:bodyPr/>
          <a:lstStyle/>
          <a:p>
            <a:fld id="{3B755FA0-3844-48FB-A65D-22186E237735}" type="slidenum">
              <a:rPr lang="en-GB" smtClean="0"/>
              <a:t>5</a:t>
            </a:fld>
            <a:endParaRPr lang="en-GB"/>
          </a:p>
        </p:txBody>
      </p:sp>
    </p:spTree>
    <p:extLst>
      <p:ext uri="{BB962C8B-B14F-4D97-AF65-F5344CB8AC3E}">
        <p14:creationId xmlns:p14="http://schemas.microsoft.com/office/powerpoint/2010/main" val="79682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 have two codes: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Gotham Medium"/>
              </a:rPr>
              <a:t>General code of practice which covers all occupational Pensions Scheme &amp;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rPr>
              <a:t>Code of practice: Authorisation and supervision of collective defined contribution schemes</a:t>
            </a:r>
            <a:endParaRPr lang="en-GB" sz="1200">
              <a:solidFill>
                <a:srgbClr val="000000"/>
              </a:solidFill>
              <a:latin typeface="Gotham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Gotham Medium"/>
              </a:rPr>
              <a:t>Both are to carry out point 3 &amp;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latin typeface="Gotham Medium"/>
            </a:endParaRPr>
          </a:p>
          <a:p>
            <a:endParaRPr lang="en-GB"/>
          </a:p>
        </p:txBody>
      </p:sp>
      <p:sp>
        <p:nvSpPr>
          <p:cNvPr id="4" name="Slide Number Placeholder 3"/>
          <p:cNvSpPr>
            <a:spLocks noGrp="1"/>
          </p:cNvSpPr>
          <p:nvPr>
            <p:ph type="sldNum" sz="quarter" idx="5"/>
          </p:nvPr>
        </p:nvSpPr>
        <p:spPr/>
        <p:txBody>
          <a:bodyPr/>
          <a:lstStyle/>
          <a:p>
            <a:fld id="{DE55F15E-BD6A-43D0-B9A4-32F2FA4EB891}" type="slidenum">
              <a:rPr lang="en-GB" smtClean="0"/>
              <a:t>12</a:t>
            </a:fld>
            <a:endParaRPr lang="en-GB"/>
          </a:p>
        </p:txBody>
      </p:sp>
    </p:spTree>
    <p:extLst>
      <p:ext uri="{BB962C8B-B14F-4D97-AF65-F5344CB8AC3E}">
        <p14:creationId xmlns:p14="http://schemas.microsoft.com/office/powerpoint/2010/main" val="156463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b="1" kern="100">
                <a:effectLst/>
                <a:latin typeface="Aptos" panose="020B0004020202020204" pitchFamily="34" charset="0"/>
                <a:ea typeface="Aptos" panose="020B0004020202020204" pitchFamily="34" charset="0"/>
                <a:cs typeface="Times New Roman" panose="02020603050405020304" pitchFamily="18" charset="0"/>
              </a:rPr>
              <a:t>The Six Authorisation Criteria</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b="1" kern="100">
                <a:effectLst/>
                <a:latin typeface="Aptos" panose="020B0004020202020204" pitchFamily="34" charset="0"/>
                <a:ea typeface="Aptos" panose="020B0004020202020204" pitchFamily="34" charset="0"/>
                <a:cs typeface="Times New Roman" panose="02020603050405020304" pitchFamily="18" charset="0"/>
              </a:rPr>
              <a:t>A. Fitness and Propriety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Assess the </a:t>
            </a:r>
            <a:r>
              <a:rPr lang="en-GB" sz="1100" b="1" kern="100">
                <a:effectLst/>
                <a:latin typeface="Aptos" panose="020B0004020202020204" pitchFamily="34" charset="0"/>
                <a:ea typeface="Aptos" panose="020B0004020202020204" pitchFamily="34" charset="0"/>
                <a:cs typeface="Times New Roman" panose="02020603050405020304" pitchFamily="18" charset="0"/>
              </a:rPr>
              <a:t>individuals who establish and manage the scheme</a:t>
            </a:r>
            <a:r>
              <a:rPr lang="en-GB" sz="1100" kern="100">
                <a:effectLst/>
                <a:latin typeface="Aptos" panose="020B0004020202020204" pitchFamily="34" charset="0"/>
                <a:ea typeface="Aptos" panose="020B0004020202020204" pitchFamily="34" charset="0"/>
                <a:cs typeface="Times New Roman" panose="02020603050405020304" pitchFamily="18" charset="0"/>
              </a:rPr>
              <a:t>, including:</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Trustees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Those who can appoint/remove trustees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Those who can amend trust deeds or scheme rules</a:t>
            </a:r>
          </a:p>
          <a:p>
            <a:pPr marL="342900" lvl="0" indent="-342900">
              <a:lnSpc>
                <a:spcPct val="107000"/>
              </a:lnSpc>
              <a:spcAft>
                <a:spcPts val="800"/>
              </a:spcAft>
              <a:buSzPts val="1000"/>
              <a:buFont typeface="Symbol" panose="05050102010706020507" pitchFamily="18" charset="2"/>
              <a:buChar char=""/>
              <a:tabLst>
                <a:tab pos="4572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Individuals must demonstrate: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b="1" kern="100">
                <a:effectLst/>
                <a:latin typeface="Aptos" panose="020B0004020202020204" pitchFamily="34" charset="0"/>
                <a:ea typeface="Aptos" panose="020B0004020202020204" pitchFamily="34" charset="0"/>
                <a:cs typeface="Times New Roman" panose="02020603050405020304" pitchFamily="18" charset="0"/>
              </a:rPr>
              <a:t>Honesty, integrity, and knowledge</a:t>
            </a:r>
            <a:r>
              <a:rPr lang="en-GB" sz="1100" kern="100">
                <a:effectLst/>
                <a:latin typeface="Aptos" panose="020B0004020202020204" pitchFamily="34" charset="0"/>
                <a:ea typeface="Aptos" panose="020B0004020202020204" pitchFamily="34" charset="0"/>
                <a:cs typeface="Times New Roman" panose="02020603050405020304" pitchFamily="18" charset="0"/>
              </a:rPr>
              <a:t> appropriate to their role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b="1" kern="100">
                <a:effectLst/>
                <a:latin typeface="Aptos" panose="020B0004020202020204" pitchFamily="34" charset="0"/>
                <a:ea typeface="Aptos" panose="020B0004020202020204" pitchFamily="34" charset="0"/>
                <a:cs typeface="Times New Roman" panose="02020603050405020304" pitchFamily="18" charset="0"/>
              </a:rPr>
              <a:t>Competence and proper conduct</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b="1" kern="100">
                <a:effectLst/>
                <a:latin typeface="Aptos" panose="020B0004020202020204" pitchFamily="34" charset="0"/>
                <a:ea typeface="Aptos" panose="020B0004020202020204" pitchFamily="34" charset="0"/>
                <a:cs typeface="Times New Roman" panose="02020603050405020304" pitchFamily="18" charset="0"/>
              </a:rPr>
              <a:t>B. Systems and Processes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The scheme must have: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b="1" kern="100">
                <a:effectLst/>
                <a:latin typeface="Aptos" panose="020B0004020202020204" pitchFamily="34" charset="0"/>
                <a:ea typeface="Aptos" panose="020B0004020202020204" pitchFamily="34" charset="0"/>
                <a:cs typeface="Times New Roman" panose="02020603050405020304" pitchFamily="18" charset="0"/>
              </a:rPr>
              <a:t>Sufficient IT systems</a:t>
            </a:r>
            <a:r>
              <a:rPr lang="en-GB" sz="1100" kern="100">
                <a:effectLst/>
                <a:latin typeface="Aptos" panose="020B0004020202020204" pitchFamily="34" charset="0"/>
                <a:ea typeface="Aptos" panose="020B0004020202020204" pitchFamily="34" charset="0"/>
                <a:cs typeface="Times New Roman" panose="02020603050405020304" pitchFamily="18" charset="0"/>
              </a:rPr>
              <a:t> for efficient operation</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b="1" kern="100">
                <a:effectLst/>
                <a:latin typeface="Aptos" panose="020B0004020202020204" pitchFamily="34" charset="0"/>
                <a:ea typeface="Aptos" panose="020B0004020202020204" pitchFamily="34" charset="0"/>
                <a:cs typeface="Times New Roman" panose="02020603050405020304" pitchFamily="18" charset="0"/>
              </a:rPr>
              <a:t>Robust governance processes</a:t>
            </a:r>
            <a:r>
              <a:rPr lang="en-GB" sz="1100" kern="100">
                <a:effectLst/>
                <a:latin typeface="Aptos" panose="020B0004020202020204" pitchFamily="34" charset="0"/>
                <a:ea typeface="Aptos" panose="020B0004020202020204" pitchFamily="34" charset="0"/>
                <a:cs typeface="Times New Roman" panose="02020603050405020304" pitchFamily="18" charset="0"/>
              </a:rPr>
              <a:t> to manage compliance and risk</a:t>
            </a:r>
          </a:p>
          <a:p>
            <a:pPr>
              <a:lnSpc>
                <a:spcPct val="107000"/>
              </a:lnSpc>
              <a:spcAft>
                <a:spcPts val="800"/>
              </a:spcAft>
            </a:pPr>
            <a:r>
              <a:rPr lang="en-GB" sz="1100" b="1" kern="100">
                <a:effectLst/>
                <a:latin typeface="Aptos" panose="020B0004020202020204" pitchFamily="34" charset="0"/>
                <a:ea typeface="Aptos" panose="020B0004020202020204" pitchFamily="34" charset="0"/>
                <a:cs typeface="Times New Roman" panose="02020603050405020304" pitchFamily="18" charset="0"/>
              </a:rPr>
              <a:t>C. Member Communications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Trustees must ensure: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Members </a:t>
            </a:r>
            <a:r>
              <a:rPr lang="en-GB" sz="1100" b="1" kern="100">
                <a:effectLst/>
                <a:latin typeface="Aptos" panose="020B0004020202020204" pitchFamily="34" charset="0"/>
                <a:ea typeface="Aptos" panose="020B0004020202020204" pitchFamily="34" charset="0"/>
                <a:cs typeface="Times New Roman" panose="02020603050405020304" pitchFamily="18" charset="0"/>
              </a:rPr>
              <a:t>understand the risks and benefits</a:t>
            </a:r>
            <a:r>
              <a:rPr lang="en-GB" sz="1100" kern="100">
                <a:effectLst/>
                <a:latin typeface="Aptos" panose="020B0004020202020204" pitchFamily="34" charset="0"/>
                <a:ea typeface="Aptos" panose="020B0004020202020204" pitchFamily="34" charset="0"/>
                <a:cs typeface="Times New Roman" panose="02020603050405020304" pitchFamily="18" charset="0"/>
              </a:rPr>
              <a:t> of the scheme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Clear explanation of </a:t>
            </a:r>
            <a:r>
              <a:rPr lang="en-GB" sz="1100" b="1" kern="100">
                <a:effectLst/>
                <a:latin typeface="Aptos" panose="020B0004020202020204" pitchFamily="34" charset="0"/>
                <a:ea typeface="Aptos" panose="020B0004020202020204" pitchFamily="34" charset="0"/>
                <a:cs typeface="Times New Roman" panose="02020603050405020304" pitchFamily="18" charset="0"/>
              </a:rPr>
              <a:t>how benefits or rates may change</a:t>
            </a:r>
            <a:r>
              <a:rPr lang="en-GB" sz="1100" kern="100">
                <a:effectLst/>
                <a:latin typeface="Aptos" panose="020B0004020202020204" pitchFamily="34" charset="0"/>
                <a:ea typeface="Aptos" panose="020B0004020202020204" pitchFamily="34" charset="0"/>
                <a:cs typeface="Times New Roman" panose="02020603050405020304" pitchFamily="18" charset="0"/>
              </a:rPr>
              <a:t> over time</a:t>
            </a:r>
          </a:p>
          <a:p>
            <a:pPr>
              <a:lnSpc>
                <a:spcPct val="107000"/>
              </a:lnSpc>
              <a:spcAft>
                <a:spcPts val="800"/>
              </a:spcAft>
            </a:pPr>
            <a:r>
              <a:rPr lang="en-GB" sz="1100" b="1" kern="100">
                <a:effectLst/>
                <a:latin typeface="Aptos" panose="020B0004020202020204" pitchFamily="34" charset="0"/>
                <a:ea typeface="Aptos" panose="020B0004020202020204" pitchFamily="34" charset="0"/>
                <a:cs typeface="Times New Roman" panose="02020603050405020304" pitchFamily="18" charset="0"/>
              </a:rPr>
              <a:t>D. Continuity Strategy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Contingency planning is critical:</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Must have a </a:t>
            </a:r>
            <a:r>
              <a:rPr lang="en-GB" sz="1100" b="1" kern="100">
                <a:effectLst/>
                <a:latin typeface="Aptos" panose="020B0004020202020204" pitchFamily="34" charset="0"/>
                <a:ea typeface="Aptos" panose="020B0004020202020204" pitchFamily="34" charset="0"/>
                <a:cs typeface="Times New Roman" panose="02020603050405020304" pitchFamily="18" charset="0"/>
              </a:rPr>
              <a:t>credible strategy</a:t>
            </a:r>
            <a:r>
              <a:rPr lang="en-GB" sz="1100" kern="100">
                <a:effectLst/>
                <a:latin typeface="Aptos" panose="020B0004020202020204" pitchFamily="34" charset="0"/>
                <a:ea typeface="Aptos" panose="020B0004020202020204" pitchFamily="34" charset="0"/>
                <a:cs typeface="Times New Roman" panose="02020603050405020304" pitchFamily="18" charset="0"/>
              </a:rPr>
              <a:t> to protect members if a </a:t>
            </a:r>
            <a:r>
              <a:rPr lang="en-GB" sz="1100" b="1" kern="100">
                <a:effectLst/>
                <a:latin typeface="Aptos" panose="020B0004020202020204" pitchFamily="34" charset="0"/>
                <a:ea typeface="Aptos" panose="020B0004020202020204" pitchFamily="34" charset="0"/>
                <a:cs typeface="Times New Roman" panose="02020603050405020304" pitchFamily="18" charset="0"/>
              </a:rPr>
              <a:t>triggering event</a:t>
            </a:r>
            <a:r>
              <a:rPr lang="en-GB" sz="1100" kern="100">
                <a:effectLst/>
                <a:latin typeface="Aptos" panose="020B0004020202020204" pitchFamily="34" charset="0"/>
                <a:ea typeface="Aptos" panose="020B0004020202020204" pitchFamily="34" charset="0"/>
                <a:cs typeface="Times New Roman" panose="02020603050405020304" pitchFamily="18" charset="0"/>
              </a:rPr>
              <a:t> occurs</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Ensures the </a:t>
            </a:r>
            <a:r>
              <a:rPr lang="en-GB" sz="1100" b="1" kern="100">
                <a:effectLst/>
                <a:latin typeface="Aptos" panose="020B0004020202020204" pitchFamily="34" charset="0"/>
                <a:ea typeface="Aptos" panose="020B0004020202020204" pitchFamily="34" charset="0"/>
                <a:cs typeface="Times New Roman" panose="02020603050405020304" pitchFamily="18" charset="0"/>
              </a:rPr>
              <a:t>scheme can continue operating effectively</a:t>
            </a:r>
            <a:r>
              <a:rPr lang="en-GB" sz="1100" kern="100">
                <a:effectLst/>
                <a:latin typeface="Aptos" panose="020B0004020202020204" pitchFamily="34" charset="0"/>
                <a:ea typeface="Aptos" panose="020B0004020202020204" pitchFamily="34" charset="0"/>
                <a:cs typeface="Times New Roman" panose="02020603050405020304" pitchFamily="18" charset="0"/>
              </a:rPr>
              <a:t> in adverse situations</a:t>
            </a:r>
          </a:p>
          <a:p>
            <a:pPr>
              <a:lnSpc>
                <a:spcPct val="107000"/>
              </a:lnSpc>
              <a:spcAft>
                <a:spcPts val="800"/>
              </a:spcAft>
            </a:pPr>
            <a:r>
              <a:rPr lang="en-GB" sz="1100" b="1" kern="100">
                <a:effectLst/>
                <a:latin typeface="Aptos" panose="020B0004020202020204" pitchFamily="34" charset="0"/>
                <a:ea typeface="Aptos" panose="020B0004020202020204" pitchFamily="34" charset="0"/>
                <a:cs typeface="Times New Roman" panose="02020603050405020304" pitchFamily="18" charset="0"/>
              </a:rPr>
              <a:t>E. Financial Sustainability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The scheme must demonstrate:</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b="1" kern="100">
                <a:effectLst/>
                <a:latin typeface="Aptos" panose="020B0004020202020204" pitchFamily="34" charset="0"/>
                <a:ea typeface="Aptos" panose="020B0004020202020204" pitchFamily="34" charset="0"/>
                <a:cs typeface="Times New Roman" panose="02020603050405020304" pitchFamily="18" charset="0"/>
              </a:rPr>
              <a:t>Adequate financial resources</a:t>
            </a:r>
            <a:r>
              <a:rPr lang="en-GB" sz="1100" kern="100">
                <a:effectLst/>
                <a:latin typeface="Aptos" panose="020B0004020202020204" pitchFamily="34" charset="0"/>
                <a:ea typeface="Aptos" panose="020B0004020202020204" pitchFamily="34" charset="0"/>
                <a:cs typeface="Times New Roman" panose="02020603050405020304" pitchFamily="18" charset="0"/>
              </a:rPr>
              <a:t> at set-up and during ongoing operation</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Ability to </a:t>
            </a:r>
            <a:r>
              <a:rPr lang="en-GB" sz="1100" b="1" kern="100">
                <a:effectLst/>
                <a:latin typeface="Aptos" panose="020B0004020202020204" pitchFamily="34" charset="0"/>
                <a:ea typeface="Aptos" panose="020B0004020202020204" pitchFamily="34" charset="0"/>
                <a:cs typeface="Times New Roman" panose="02020603050405020304" pitchFamily="18" charset="0"/>
              </a:rPr>
              <a:t>continue after a triggering event</a:t>
            </a:r>
            <a:r>
              <a:rPr lang="en-GB" sz="1100" kern="100">
                <a:effectLst/>
                <a:latin typeface="Aptos" panose="020B0004020202020204" pitchFamily="34" charset="0"/>
                <a:ea typeface="Aptos" panose="020B0004020202020204" pitchFamily="34" charset="0"/>
                <a:cs typeface="Times New Roman" panose="02020603050405020304" pitchFamily="18" charset="0"/>
              </a:rPr>
              <a:t> without increasing costs to members</a:t>
            </a:r>
          </a:p>
          <a:p>
            <a:pPr>
              <a:lnSpc>
                <a:spcPct val="107000"/>
              </a:lnSpc>
              <a:spcAft>
                <a:spcPts val="800"/>
              </a:spcAft>
            </a:pPr>
            <a:r>
              <a:rPr lang="en-GB" sz="1100" b="1" kern="100">
                <a:effectLst/>
                <a:latin typeface="Aptos" panose="020B0004020202020204" pitchFamily="34" charset="0"/>
                <a:ea typeface="Aptos" panose="020B0004020202020204" pitchFamily="34" charset="0"/>
                <a:cs typeface="Times New Roman" panose="02020603050405020304" pitchFamily="18" charset="0"/>
              </a:rPr>
              <a:t>F. Sound Scheme Design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The scheme must have a </a:t>
            </a:r>
            <a:r>
              <a:rPr lang="en-GB" sz="1100" b="1" kern="100">
                <a:effectLst/>
                <a:latin typeface="Aptos" panose="020B0004020202020204" pitchFamily="34" charset="0"/>
                <a:ea typeface="Aptos" panose="020B0004020202020204" pitchFamily="34" charset="0"/>
                <a:cs typeface="Times New Roman" panose="02020603050405020304" pitchFamily="18" charset="0"/>
              </a:rPr>
              <a:t>robust design</a:t>
            </a:r>
            <a:r>
              <a:rPr lang="en-GB" sz="1100" kern="100">
                <a:effectLst/>
                <a:latin typeface="Aptos" panose="020B0004020202020204" pitchFamily="34" charset="0"/>
                <a:ea typeface="Aptos" panose="020B0004020202020204" pitchFamily="34" charset="0"/>
                <a:cs typeface="Times New Roman" panose="02020603050405020304" pitchFamily="18" charset="0"/>
              </a:rPr>
              <a:t>, demonstrated through:</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A </a:t>
            </a:r>
            <a:r>
              <a:rPr lang="en-GB" sz="1100" b="1" kern="100">
                <a:effectLst/>
                <a:latin typeface="Aptos" panose="020B0004020202020204" pitchFamily="34" charset="0"/>
                <a:ea typeface="Aptos" panose="020B0004020202020204" pitchFamily="34" charset="0"/>
                <a:cs typeface="Times New Roman" panose="02020603050405020304" pitchFamily="18" charset="0"/>
              </a:rPr>
              <a:t>viability report</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Evidence including:</a:t>
            </a:r>
          </a:p>
          <a:p>
            <a:pPr marL="1143000" lvl="2" indent="-228600">
              <a:lnSpc>
                <a:spcPct val="107000"/>
              </a:lnSpc>
              <a:spcAft>
                <a:spcPts val="800"/>
              </a:spcAft>
              <a:buSzPts val="1000"/>
              <a:buFont typeface="Wingdings" panose="05000000000000000000" pitchFamily="2" charset="2"/>
              <a:buChar char=""/>
              <a:tabLst>
                <a:tab pos="13716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Advice from </a:t>
            </a:r>
            <a:r>
              <a:rPr lang="en-GB" sz="1100" b="1" kern="100">
                <a:effectLst/>
                <a:latin typeface="Aptos" panose="020B0004020202020204" pitchFamily="34" charset="0"/>
                <a:ea typeface="Aptos" panose="020B0004020202020204" pitchFamily="34" charset="0"/>
                <a:cs typeface="Times New Roman" panose="02020603050405020304" pitchFamily="18" charset="0"/>
              </a:rPr>
              <a:t>qualified professionals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GB" sz="1100" b="1" kern="100">
                <a:effectLst/>
                <a:latin typeface="Aptos" panose="020B0004020202020204" pitchFamily="34" charset="0"/>
                <a:ea typeface="Aptos" panose="020B0004020202020204" pitchFamily="34" charset="0"/>
                <a:cs typeface="Times New Roman" panose="02020603050405020304" pitchFamily="18" charset="0"/>
              </a:rPr>
              <a:t>Modelling and testing</a:t>
            </a:r>
            <a:r>
              <a:rPr lang="en-GB" sz="1100" kern="100">
                <a:effectLst/>
                <a:latin typeface="Aptos" panose="020B0004020202020204" pitchFamily="34" charset="0"/>
                <a:ea typeface="Aptos" panose="020B0004020202020204" pitchFamily="34" charset="0"/>
                <a:cs typeface="Times New Roman" panose="02020603050405020304" pitchFamily="18" charset="0"/>
              </a:rPr>
              <a:t> appropriate to scheme complexity</a:t>
            </a:r>
          </a:p>
          <a:p>
            <a:endParaRPr lang="en-GB"/>
          </a:p>
        </p:txBody>
      </p:sp>
      <p:sp>
        <p:nvSpPr>
          <p:cNvPr id="4" name="Slide Number Placeholder 3"/>
          <p:cNvSpPr>
            <a:spLocks noGrp="1"/>
          </p:cNvSpPr>
          <p:nvPr>
            <p:ph type="sldNum" sz="quarter" idx="5"/>
          </p:nvPr>
        </p:nvSpPr>
        <p:spPr/>
        <p:txBody>
          <a:bodyPr/>
          <a:lstStyle/>
          <a:p>
            <a:fld id="{DE55F15E-BD6A-43D0-B9A4-32F2FA4EB891}" type="slidenum">
              <a:rPr lang="en-GB" smtClean="0"/>
              <a:t>13</a:t>
            </a:fld>
            <a:endParaRPr lang="en-GB"/>
          </a:p>
        </p:txBody>
      </p:sp>
    </p:spTree>
    <p:extLst>
      <p:ext uri="{BB962C8B-B14F-4D97-AF65-F5344CB8AC3E}">
        <p14:creationId xmlns:p14="http://schemas.microsoft.com/office/powerpoint/2010/main" val="34652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en-GB" sz="1100" b="1" kern="100">
                <a:effectLst/>
                <a:latin typeface="Aptos" panose="020B0004020202020204" pitchFamily="34" charset="0"/>
                <a:ea typeface="Aptos" panose="020B0004020202020204" pitchFamily="34" charset="0"/>
                <a:cs typeface="Times New Roman" panose="02020603050405020304" pitchFamily="18" charset="0"/>
              </a:rPr>
              <a:t>Purpose of Supervision: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Ensures the scheme </a:t>
            </a:r>
            <a:r>
              <a:rPr lang="en-GB" sz="1100" b="1" kern="100">
                <a:effectLst/>
                <a:latin typeface="Aptos" panose="020B0004020202020204" pitchFamily="34" charset="0"/>
                <a:ea typeface="Aptos" panose="020B0004020202020204" pitchFamily="34" charset="0"/>
                <a:cs typeface="Times New Roman" panose="02020603050405020304" pitchFamily="18" charset="0"/>
              </a:rPr>
              <a:t>continues to meet authorisation criteria</a:t>
            </a:r>
            <a:r>
              <a:rPr lang="en-GB" sz="1100" kern="100">
                <a:effectLst/>
                <a:latin typeface="Aptos" panose="020B0004020202020204" pitchFamily="34" charset="0"/>
                <a:ea typeface="Aptos" panose="020B000402020202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It is </a:t>
            </a:r>
            <a:r>
              <a:rPr lang="en-GB" sz="1100" b="1" kern="100">
                <a:effectLst/>
                <a:latin typeface="Aptos" panose="020B0004020202020204" pitchFamily="34" charset="0"/>
                <a:ea typeface="Aptos" panose="020B0004020202020204" pitchFamily="34" charset="0"/>
                <a:cs typeface="Times New Roman" panose="02020603050405020304" pitchFamily="18" charset="0"/>
              </a:rPr>
              <a:t>risk-based and proactive</a:t>
            </a:r>
            <a:r>
              <a:rPr lang="en-GB" sz="1100" kern="100">
                <a:effectLst/>
                <a:latin typeface="Aptos" panose="020B0004020202020204" pitchFamily="34" charset="0"/>
                <a:ea typeface="Aptos" panose="020B0004020202020204" pitchFamily="34" charset="0"/>
                <a:cs typeface="Times New Roman" panose="02020603050405020304" pitchFamily="18" charset="0"/>
              </a:rPr>
              <a:t>, allowing TPR to monitor the scheme’s health and compliance.</a:t>
            </a:r>
          </a:p>
          <a:p>
            <a:pPr marL="342900" lvl="0" indent="-342900">
              <a:lnSpc>
                <a:spcPct val="107000"/>
              </a:lnSpc>
              <a:spcAft>
                <a:spcPts val="800"/>
              </a:spcAft>
              <a:buFont typeface="+mj-lt"/>
              <a:buAutoNum type="arabicPeriod"/>
              <a:tabLst>
                <a:tab pos="457200" algn="l"/>
              </a:tabLst>
            </a:pPr>
            <a:r>
              <a:rPr lang="en-GB" sz="1100" b="1" kern="100">
                <a:effectLst/>
                <a:latin typeface="Aptos" panose="020B0004020202020204" pitchFamily="34" charset="0"/>
                <a:ea typeface="Aptos" panose="020B0004020202020204" pitchFamily="34" charset="0"/>
                <a:cs typeface="Times New Roman" panose="02020603050405020304" pitchFamily="18" charset="0"/>
              </a:rPr>
              <a:t>Supervisory Returns: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Trustees must </a:t>
            </a:r>
            <a:r>
              <a:rPr lang="en-GB" sz="1100" b="1" kern="100">
                <a:effectLst/>
                <a:latin typeface="Aptos" panose="020B0004020202020204" pitchFamily="34" charset="0"/>
                <a:ea typeface="Aptos" panose="020B0004020202020204" pitchFamily="34" charset="0"/>
                <a:cs typeface="Times New Roman" panose="02020603050405020304" pitchFamily="18" charset="0"/>
              </a:rPr>
              <a:t>submit an annual supervisory return</a:t>
            </a:r>
            <a:r>
              <a:rPr lang="en-GB" sz="1100" kern="100">
                <a:effectLst/>
                <a:latin typeface="Aptos" panose="020B0004020202020204" pitchFamily="34" charset="0"/>
                <a:ea typeface="Aptos" panose="020B0004020202020204" pitchFamily="34" charset="0"/>
                <a:cs typeface="Times New Roman" panose="02020603050405020304" pitchFamily="18" charset="0"/>
              </a:rPr>
              <a:t> with updates against the criteria.</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This allows TPR to track </a:t>
            </a:r>
            <a:r>
              <a:rPr lang="en-GB" sz="1100" b="1" kern="100">
                <a:effectLst/>
                <a:latin typeface="Aptos" panose="020B0004020202020204" pitchFamily="34" charset="0"/>
                <a:ea typeface="Aptos" panose="020B0004020202020204" pitchFamily="34" charset="0"/>
                <a:cs typeface="Times New Roman" panose="02020603050405020304" pitchFamily="18" charset="0"/>
              </a:rPr>
              <a:t>performance, risks, and compliance</a:t>
            </a:r>
            <a:r>
              <a:rPr lang="en-GB" sz="1100" kern="10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07000"/>
              </a:lnSpc>
              <a:spcAft>
                <a:spcPts val="800"/>
              </a:spcAft>
              <a:buFont typeface="+mj-lt"/>
              <a:buAutoNum type="arabicPeriod"/>
              <a:tabLst>
                <a:tab pos="457200" algn="l"/>
              </a:tabLst>
            </a:pPr>
            <a:r>
              <a:rPr lang="en-GB" sz="1100" b="1" kern="100">
                <a:effectLst/>
                <a:latin typeface="Aptos" panose="020B0004020202020204" pitchFamily="34" charset="0"/>
                <a:ea typeface="Aptos" panose="020B0004020202020204" pitchFamily="34" charset="0"/>
                <a:cs typeface="Times New Roman" panose="02020603050405020304" pitchFamily="18" charset="0"/>
              </a:rPr>
              <a:t>Reporting Significant Events: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Trustees must </a:t>
            </a:r>
            <a:r>
              <a:rPr lang="en-GB" sz="1100" b="1" kern="100">
                <a:effectLst/>
                <a:latin typeface="Aptos" panose="020B0004020202020204" pitchFamily="34" charset="0"/>
                <a:ea typeface="Aptos" panose="020B0004020202020204" pitchFamily="34" charset="0"/>
                <a:cs typeface="Times New Roman" panose="02020603050405020304" pitchFamily="18" charset="0"/>
              </a:rPr>
              <a:t>report any significant events</a:t>
            </a:r>
            <a:r>
              <a:rPr lang="en-GB" sz="1100" kern="100">
                <a:effectLst/>
                <a:latin typeface="Aptos" panose="020B0004020202020204" pitchFamily="34" charset="0"/>
                <a:ea typeface="Aptos" panose="020B0004020202020204" pitchFamily="34" charset="0"/>
                <a:cs typeface="Times New Roman" panose="02020603050405020304" pitchFamily="18" charset="0"/>
              </a:rPr>
              <a:t> immediately.</a:t>
            </a: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Significant events are those that </a:t>
            </a:r>
            <a:r>
              <a:rPr lang="en-GB" sz="1100" b="1" kern="100">
                <a:effectLst/>
                <a:latin typeface="Aptos" panose="020B0004020202020204" pitchFamily="34" charset="0"/>
                <a:ea typeface="Aptos" panose="020B0004020202020204" pitchFamily="34" charset="0"/>
                <a:cs typeface="Times New Roman" panose="02020603050405020304" pitchFamily="18" charset="0"/>
              </a:rPr>
              <a:t>could affect the scheme’s ability</a:t>
            </a:r>
            <a:r>
              <a:rPr lang="en-GB" sz="1100" kern="100">
                <a:effectLst/>
                <a:latin typeface="Aptos" panose="020B0004020202020204" pitchFamily="34" charset="0"/>
                <a:ea typeface="Aptos" panose="020B0004020202020204" pitchFamily="34" charset="0"/>
                <a:cs typeface="Times New Roman" panose="02020603050405020304" pitchFamily="18" charset="0"/>
              </a:rPr>
              <a:t> to meet authorisation criteria.</a:t>
            </a:r>
          </a:p>
          <a:p>
            <a:pPr marL="342900" lvl="0" indent="-342900">
              <a:lnSpc>
                <a:spcPct val="107000"/>
              </a:lnSpc>
              <a:spcAft>
                <a:spcPts val="800"/>
              </a:spcAft>
              <a:buFont typeface="+mj-lt"/>
              <a:buAutoNum type="arabicPeriod"/>
              <a:tabLst>
                <a:tab pos="457200" algn="l"/>
              </a:tabLst>
            </a:pPr>
            <a:r>
              <a:rPr lang="en-GB" sz="1100" b="1" kern="100">
                <a:effectLst/>
                <a:latin typeface="Aptos" panose="020B0004020202020204" pitchFamily="34" charset="0"/>
                <a:ea typeface="Aptos" panose="020B0004020202020204" pitchFamily="34" charset="0"/>
                <a:cs typeface="Times New Roman" panose="02020603050405020304" pitchFamily="18" charset="0"/>
              </a:rPr>
              <a:t>Regulatory Action: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If TPR determines a scheme </a:t>
            </a:r>
            <a:r>
              <a:rPr lang="en-GB" sz="1100" b="1" kern="100">
                <a:effectLst/>
                <a:latin typeface="Aptos" panose="020B0004020202020204" pitchFamily="34" charset="0"/>
                <a:ea typeface="Aptos" panose="020B0004020202020204" pitchFamily="34" charset="0"/>
                <a:cs typeface="Times New Roman" panose="02020603050405020304" pitchFamily="18" charset="0"/>
              </a:rPr>
              <a:t>no longer meets the criteria</a:t>
            </a:r>
            <a:r>
              <a:rPr lang="en-GB" sz="1100" kern="100">
                <a:effectLst/>
                <a:latin typeface="Aptos" panose="020B0004020202020204" pitchFamily="34" charset="0"/>
                <a:ea typeface="Aptos" panose="020B0004020202020204" pitchFamily="34" charset="0"/>
                <a:cs typeface="Times New Roman" panose="02020603050405020304" pitchFamily="18" charset="0"/>
              </a:rPr>
              <a:t>, it may:</a:t>
            </a:r>
          </a:p>
          <a:p>
            <a:pPr marL="1143000" lvl="2" indent="-228600">
              <a:lnSpc>
                <a:spcPct val="107000"/>
              </a:lnSpc>
              <a:spcAft>
                <a:spcPts val="800"/>
              </a:spcAft>
              <a:buSzPts val="1000"/>
              <a:buFont typeface="Wingdings" panose="05000000000000000000" pitchFamily="2" charset="2"/>
              <a:buChar char=""/>
              <a:tabLst>
                <a:tab pos="1371600" algn="l"/>
              </a:tabLst>
            </a:pPr>
            <a:r>
              <a:rPr lang="en-GB" sz="1100" kern="100">
                <a:effectLst/>
                <a:latin typeface="Aptos" panose="020B0004020202020204" pitchFamily="34" charset="0"/>
                <a:ea typeface="Aptos" panose="020B0004020202020204" pitchFamily="34" charset="0"/>
                <a:cs typeface="Times New Roman" panose="02020603050405020304" pitchFamily="18" charset="0"/>
              </a:rPr>
              <a:t>Take </a:t>
            </a:r>
            <a:r>
              <a:rPr lang="en-GB" sz="1100" b="1" kern="100">
                <a:effectLst/>
                <a:latin typeface="Aptos" panose="020B0004020202020204" pitchFamily="34" charset="0"/>
                <a:ea typeface="Aptos" panose="020B0004020202020204" pitchFamily="34" charset="0"/>
                <a:cs typeface="Times New Roman" panose="02020603050405020304" pitchFamily="18" charset="0"/>
              </a:rPr>
              <a:t>regulatory action</a:t>
            </a:r>
            <a:r>
              <a:rPr lang="en-GB" sz="1100" b="0" kern="100">
                <a:effectLst/>
                <a:latin typeface="Aptos" panose="020B0004020202020204" pitchFamily="34" charset="0"/>
                <a:ea typeface="Aptos" panose="020B0004020202020204" pitchFamily="34" charset="0"/>
                <a:cs typeface="Times New Roman" panose="02020603050405020304" pitchFamily="18" charset="0"/>
              </a:rPr>
              <a:t> </a:t>
            </a:r>
          </a:p>
          <a:p>
            <a:pPr marL="1143000" lvl="2" indent="-228600">
              <a:lnSpc>
                <a:spcPct val="107000"/>
              </a:lnSpc>
              <a:spcAft>
                <a:spcPts val="800"/>
              </a:spcAft>
              <a:buSzPts val="1000"/>
              <a:buFont typeface="Wingdings" panose="05000000000000000000" pitchFamily="2" charset="2"/>
              <a:buChar char=""/>
              <a:tabLst>
                <a:tab pos="1371600" algn="l"/>
              </a:tabLst>
            </a:pPr>
            <a:r>
              <a:rPr lang="en-GB" sz="1100" b="1">
                <a:effectLst/>
                <a:latin typeface="Aptos" panose="020B0004020202020204" pitchFamily="34" charset="0"/>
                <a:ea typeface="Aptos" panose="020B0004020202020204" pitchFamily="34" charset="0"/>
                <a:cs typeface="Times New Roman" panose="02020603050405020304" pitchFamily="18" charset="0"/>
              </a:rPr>
              <a:t>De-authorise the scheme</a:t>
            </a:r>
            <a:endParaRPr lang="en-GB"/>
          </a:p>
        </p:txBody>
      </p:sp>
      <p:sp>
        <p:nvSpPr>
          <p:cNvPr id="4" name="Slide Number Placeholder 3"/>
          <p:cNvSpPr>
            <a:spLocks noGrp="1"/>
          </p:cNvSpPr>
          <p:nvPr>
            <p:ph type="sldNum" sz="quarter" idx="5"/>
          </p:nvPr>
        </p:nvSpPr>
        <p:spPr/>
        <p:txBody>
          <a:bodyPr/>
          <a:lstStyle/>
          <a:p>
            <a:fld id="{DE55F15E-BD6A-43D0-B9A4-32F2FA4EB891}" type="slidenum">
              <a:rPr lang="en-GB" smtClean="0"/>
              <a:t>14</a:t>
            </a:fld>
            <a:endParaRPr lang="en-GB"/>
          </a:p>
        </p:txBody>
      </p:sp>
    </p:spTree>
    <p:extLst>
      <p:ext uri="{BB962C8B-B14F-4D97-AF65-F5344CB8AC3E}">
        <p14:creationId xmlns:p14="http://schemas.microsoft.com/office/powerpoint/2010/main" val="367264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E55F15E-BD6A-43D0-B9A4-32F2FA4EB891}" type="slidenum">
              <a:rPr lang="en-GB" smtClean="0"/>
              <a:t>22</a:t>
            </a:fld>
            <a:endParaRPr lang="en-GB"/>
          </a:p>
        </p:txBody>
      </p:sp>
    </p:spTree>
    <p:extLst>
      <p:ext uri="{BB962C8B-B14F-4D97-AF65-F5344CB8AC3E}">
        <p14:creationId xmlns:p14="http://schemas.microsoft.com/office/powerpoint/2010/main" val="2276316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D453-8A77-6A41-D151-9593DFDB18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1124F2-CECC-C56F-B2E9-CD744B9631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F45AA3-F6EE-2D9B-5452-70E381F28325}"/>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5" name="Footer Placeholder 4">
            <a:extLst>
              <a:ext uri="{FF2B5EF4-FFF2-40B4-BE49-F238E27FC236}">
                <a16:creationId xmlns:a16="http://schemas.microsoft.com/office/drawing/2014/main" id="{53EFF380-9BEF-075C-899E-A692CA29CA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BD4EC-539A-9C3D-1270-1EEB6A28781A}"/>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300196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D78A-2C6B-8B45-C808-3285B672A7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6FAA72-4551-664D-72CA-B595D6B39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CE5F8-6123-8D03-4240-7F4CED4CEA8C}"/>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5" name="Footer Placeholder 4">
            <a:extLst>
              <a:ext uri="{FF2B5EF4-FFF2-40B4-BE49-F238E27FC236}">
                <a16:creationId xmlns:a16="http://schemas.microsoft.com/office/drawing/2014/main" id="{694BE08B-A76B-43EC-9C63-AB1761EB93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08E3AC-E551-455D-6168-71BB06EC8081}"/>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1184482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2184E3-0C0C-BC0D-5076-B0647469C8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5BAD3D-B165-2FBC-EED1-A3DD575170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AA803-C866-BAFE-D5E5-DD4B4584F559}"/>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5" name="Footer Placeholder 4">
            <a:extLst>
              <a:ext uri="{FF2B5EF4-FFF2-40B4-BE49-F238E27FC236}">
                <a16:creationId xmlns:a16="http://schemas.microsoft.com/office/drawing/2014/main" id="{241FB847-E367-C599-441E-7B9D86FECF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AE6B0-B366-FDD5-8BAC-3FE390848150}"/>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4238618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2BC103AC-4FC5-4D23-9ECA-59550C1B1DB7}"/>
              </a:ext>
            </a:extLst>
          </p:cNvPr>
          <p:cNvSpPr>
            <a:spLocks noGrp="1"/>
          </p:cNvSpPr>
          <p:nvPr>
            <p:ph type="ftr" sz="quarter" idx="11"/>
          </p:nvPr>
        </p:nvSpPr>
        <p:spPr>
          <a:xfrm>
            <a:off x="1986741" y="6604248"/>
            <a:ext cx="8404167" cy="214604"/>
          </a:xfrm>
          <a:prstGeom prst="rect">
            <a:avLst/>
          </a:prstGeom>
        </p:spPr>
        <p:txBody>
          <a:bodyPr/>
          <a:lstStyle>
            <a:lvl1pPr algn="ctr">
              <a:defRPr sz="1000"/>
            </a:lvl1pPr>
          </a:lstStyle>
          <a:p>
            <a:r>
              <a:rPr lang="en-GB"/>
              <a:t>Title of paper</a:t>
            </a:r>
          </a:p>
        </p:txBody>
      </p:sp>
      <p:sp>
        <p:nvSpPr>
          <p:cNvPr id="8" name="Slide Number Placeholder 5">
            <a:extLst>
              <a:ext uri="{FF2B5EF4-FFF2-40B4-BE49-F238E27FC236}">
                <a16:creationId xmlns:a16="http://schemas.microsoft.com/office/drawing/2014/main" id="{1768640D-FC15-4A4F-B3D7-D07B02BA8FCD}"/>
              </a:ext>
            </a:extLst>
          </p:cNvPr>
          <p:cNvSpPr>
            <a:spLocks noGrp="1"/>
          </p:cNvSpPr>
          <p:nvPr>
            <p:ph type="sldNum" sz="quarter" idx="12"/>
          </p:nvPr>
        </p:nvSpPr>
        <p:spPr>
          <a:xfrm>
            <a:off x="11696007" y="6610144"/>
            <a:ext cx="421348" cy="214604"/>
          </a:xfrm>
          <a:prstGeom prst="rect">
            <a:avLst/>
          </a:prstGeom>
        </p:spPr>
        <p:txBody>
          <a:bodyPr/>
          <a:lstStyle>
            <a:lvl1pPr algn="r">
              <a:defRPr sz="1000"/>
            </a:lvl1pPr>
          </a:lstStyle>
          <a:p>
            <a:fld id="{4DA41629-3533-4511-8C0E-AEC3689ADFE2}" type="slidenum">
              <a:rPr lang="en-GB" smtClean="0"/>
              <a:pPr/>
              <a:t>‹#›</a:t>
            </a:fld>
            <a:endParaRPr lang="en-GB"/>
          </a:p>
        </p:txBody>
      </p:sp>
    </p:spTree>
    <p:extLst>
      <p:ext uri="{BB962C8B-B14F-4D97-AF65-F5344CB8AC3E}">
        <p14:creationId xmlns:p14="http://schemas.microsoft.com/office/powerpoint/2010/main" val="112306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EB27-FADD-1A6D-7C89-75016E6ACC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3D8CC3-47B0-27B8-2821-4B0F6E61C3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9F7F7-027D-E22C-C093-4C0B49811A57}"/>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5" name="Footer Placeholder 4">
            <a:extLst>
              <a:ext uri="{FF2B5EF4-FFF2-40B4-BE49-F238E27FC236}">
                <a16:creationId xmlns:a16="http://schemas.microsoft.com/office/drawing/2014/main" id="{E24F2A40-B3AB-DB2A-800A-0431C1CF11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CBD71-E22C-A4B8-C00D-6BFE22BA2B48}"/>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356666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5BFE-EE0A-DC5E-14EC-0552B3C673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1E2899-97BD-A246-8A7F-85275B6EF5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A20F5-538F-7CA3-DABB-C56D3A2CA465}"/>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5" name="Footer Placeholder 4">
            <a:extLst>
              <a:ext uri="{FF2B5EF4-FFF2-40B4-BE49-F238E27FC236}">
                <a16:creationId xmlns:a16="http://schemas.microsoft.com/office/drawing/2014/main" id="{C2FA5F8D-2C06-D8AE-B56A-19B12C65E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E2404C-92E5-B3E3-38DB-CBEF6CED941D}"/>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252870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CF76-460C-BA5D-42F8-F583D5BEE8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77D34F-606B-1866-24E5-85468241F7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E45106-2E66-8D88-87E7-EBF1941841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205E1F-FA12-97FE-144D-01AD6E48F073}"/>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6" name="Footer Placeholder 5">
            <a:extLst>
              <a:ext uri="{FF2B5EF4-FFF2-40B4-BE49-F238E27FC236}">
                <a16:creationId xmlns:a16="http://schemas.microsoft.com/office/drawing/2014/main" id="{CCC17BD0-5317-6E52-8013-69E47138CE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F5A13D-BEE3-4FE3-952A-ADF149386DEA}"/>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54066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A2C3B-05E8-ECEE-DB59-80C5D1C061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7E3D1B-C5B4-5294-E39A-DA1A42A4CF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9A00-9CD0-CF82-FBF6-072EBC58E7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1A327E-D025-2A24-978E-C1DCBF396A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559565-9DC8-B865-2887-8FE248B265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EB4340-76E0-CEB2-DB66-EE4EB4A31E59}"/>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8" name="Footer Placeholder 7">
            <a:extLst>
              <a:ext uri="{FF2B5EF4-FFF2-40B4-BE49-F238E27FC236}">
                <a16:creationId xmlns:a16="http://schemas.microsoft.com/office/drawing/2014/main" id="{B4349314-8076-8320-1255-D3E7894EB7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A99BDB-C3A2-233D-DC90-3E839481FD3A}"/>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109918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04DA-F335-76A6-CAB0-F8329DAEA4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588594-4314-D5E4-67C8-E5B02F1181A1}"/>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4" name="Footer Placeholder 3">
            <a:extLst>
              <a:ext uri="{FF2B5EF4-FFF2-40B4-BE49-F238E27FC236}">
                <a16:creationId xmlns:a16="http://schemas.microsoft.com/office/drawing/2014/main" id="{23BD3B31-EE54-FCE9-4621-97ACD5C4A3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95FCAA-7D3D-F983-2753-43B96A2F1F6C}"/>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284458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7C5254-F48B-397F-DB36-248859EA6FCB}"/>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3" name="Footer Placeholder 2">
            <a:extLst>
              <a:ext uri="{FF2B5EF4-FFF2-40B4-BE49-F238E27FC236}">
                <a16:creationId xmlns:a16="http://schemas.microsoft.com/office/drawing/2014/main" id="{3D09E214-8563-31E2-5497-86C1A028FB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95A4D1-F3E1-D3DE-A4A8-7C0E00CCF9F8}"/>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423900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9122-3210-7987-4B6D-553C40EF4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8506ED-34C0-56B0-B52D-626BBA245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A8469-6CBF-242D-E417-DFBA868E4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039E40-9302-999F-9C8E-AFF0EE4CC54E}"/>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6" name="Footer Placeholder 5">
            <a:extLst>
              <a:ext uri="{FF2B5EF4-FFF2-40B4-BE49-F238E27FC236}">
                <a16:creationId xmlns:a16="http://schemas.microsoft.com/office/drawing/2014/main" id="{33D2902A-C389-6405-5BCE-E9E2AA814F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86FA6F-F9EC-0430-AF29-02EC89DD5891}"/>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14067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21A47-DFD5-7021-C717-A508B40E3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A4DD5D-55D4-DB71-F128-065B20656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B4E457-1844-536C-A6E1-D02C5D000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486EC-9B5B-5084-1D92-4F45AE3C5511}"/>
              </a:ext>
            </a:extLst>
          </p:cNvPr>
          <p:cNvSpPr>
            <a:spLocks noGrp="1"/>
          </p:cNvSpPr>
          <p:nvPr>
            <p:ph type="dt" sz="half" idx="10"/>
          </p:nvPr>
        </p:nvSpPr>
        <p:spPr/>
        <p:txBody>
          <a:bodyPr/>
          <a:lstStyle/>
          <a:p>
            <a:fld id="{6F47EE93-3042-4083-BBDF-C9A9A05032F8}" type="datetimeFigureOut">
              <a:rPr lang="en-GB" smtClean="0"/>
              <a:t>12/05/2026</a:t>
            </a:fld>
            <a:endParaRPr lang="en-GB"/>
          </a:p>
        </p:txBody>
      </p:sp>
      <p:sp>
        <p:nvSpPr>
          <p:cNvPr id="6" name="Footer Placeholder 5">
            <a:extLst>
              <a:ext uri="{FF2B5EF4-FFF2-40B4-BE49-F238E27FC236}">
                <a16:creationId xmlns:a16="http://schemas.microsoft.com/office/drawing/2014/main" id="{88D38410-9AF0-DF4E-45AE-77A694F886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901851-2AC2-6DB9-C129-B4DF05252022}"/>
              </a:ext>
            </a:extLst>
          </p:cNvPr>
          <p:cNvSpPr>
            <a:spLocks noGrp="1"/>
          </p:cNvSpPr>
          <p:nvPr>
            <p:ph type="sldNum" sz="quarter" idx="12"/>
          </p:nvPr>
        </p:nvSpPr>
        <p:spPr/>
        <p:txBody>
          <a:bodyPr/>
          <a:lstStyle/>
          <a:p>
            <a:fld id="{25634206-E121-4437-978E-815821F8C6F3}" type="slidenum">
              <a:rPr lang="en-GB" smtClean="0"/>
              <a:t>‹#›</a:t>
            </a:fld>
            <a:endParaRPr lang="en-GB"/>
          </a:p>
        </p:txBody>
      </p:sp>
    </p:spTree>
    <p:extLst>
      <p:ext uri="{BB962C8B-B14F-4D97-AF65-F5344CB8AC3E}">
        <p14:creationId xmlns:p14="http://schemas.microsoft.com/office/powerpoint/2010/main" val="26338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248EF-19A3-4D0B-CDA4-49439DA9E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DF6E71-1E93-762B-3A08-B7404DB02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1C2D74-B0C8-CA05-D81F-6A6259081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47EE93-3042-4083-BBDF-C9A9A05032F8}" type="datetimeFigureOut">
              <a:rPr lang="en-GB" smtClean="0"/>
              <a:t>12/05/2026</a:t>
            </a:fld>
            <a:endParaRPr lang="en-GB"/>
          </a:p>
        </p:txBody>
      </p:sp>
      <p:sp>
        <p:nvSpPr>
          <p:cNvPr id="5" name="Footer Placeholder 4">
            <a:extLst>
              <a:ext uri="{FF2B5EF4-FFF2-40B4-BE49-F238E27FC236}">
                <a16:creationId xmlns:a16="http://schemas.microsoft.com/office/drawing/2014/main" id="{4D135FDC-DD44-2F58-4B7D-D365F6B93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73A07BF-DDA8-FFB9-6E2A-F8869A8CD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634206-E121-4437-978E-815821F8C6F3}" type="slidenum">
              <a:rPr lang="en-GB" smtClean="0"/>
              <a:t>‹#›</a:t>
            </a:fld>
            <a:endParaRPr lang="en-GB"/>
          </a:p>
        </p:txBody>
      </p:sp>
    </p:spTree>
    <p:extLst>
      <p:ext uri="{BB962C8B-B14F-4D97-AF65-F5344CB8AC3E}">
        <p14:creationId xmlns:p14="http://schemas.microsoft.com/office/powerpoint/2010/main" val="278720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B1B393-AE96-7B9A-5109-B6DFD0145D27}"/>
              </a:ext>
            </a:extLst>
          </p:cNvPr>
          <p:cNvSpPr/>
          <p:nvPr/>
        </p:nvSpPr>
        <p:spPr>
          <a:xfrm>
            <a:off x="2932973" y="2280757"/>
            <a:ext cx="3519577" cy="1690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6D6F482-D4BB-721E-6224-FBD6977AE446}"/>
              </a:ext>
            </a:extLst>
          </p:cNvPr>
          <p:cNvSpPr txBox="1">
            <a:spLocks/>
          </p:cNvSpPr>
          <p:nvPr/>
        </p:nvSpPr>
        <p:spPr>
          <a:xfrm>
            <a:off x="642268" y="1353647"/>
            <a:ext cx="5128217" cy="2400657"/>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5000" b="1">
                <a:latin typeface="Arial" panose="020B0604020202020204" pitchFamily="34" charset="0"/>
                <a:cs typeface="Arial" panose="020B0604020202020204" pitchFamily="34" charset="0"/>
              </a:rPr>
              <a:t>CWU Conference</a:t>
            </a:r>
          </a:p>
          <a:p>
            <a:pPr algn="l">
              <a:lnSpc>
                <a:spcPct val="100000"/>
              </a:lnSpc>
            </a:pPr>
            <a:r>
              <a:rPr lang="en-GB" sz="5000" b="1">
                <a:latin typeface="Arial" panose="020B0604020202020204" pitchFamily="34" charset="0"/>
                <a:cs typeface="Arial" panose="020B0604020202020204" pitchFamily="34" charset="0"/>
              </a:rPr>
              <a:t>May 2026</a:t>
            </a:r>
          </a:p>
        </p:txBody>
      </p:sp>
      <p:pic>
        <p:nvPicPr>
          <p:cNvPr id="10" name="Picture 9">
            <a:extLst>
              <a:ext uri="{FF2B5EF4-FFF2-40B4-BE49-F238E27FC236}">
                <a16:creationId xmlns:a16="http://schemas.microsoft.com/office/drawing/2014/main" id="{0CB304F9-A692-05F0-2B84-C450CC6F0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4" y="5537341"/>
            <a:ext cx="2874271" cy="1041117"/>
          </a:xfrm>
          <a:prstGeom prst="rect">
            <a:avLst/>
          </a:prstGeom>
        </p:spPr>
      </p:pic>
      <p:sp>
        <p:nvSpPr>
          <p:cNvPr id="3" name="Slide Number Placeholder 2">
            <a:extLst>
              <a:ext uri="{FF2B5EF4-FFF2-40B4-BE49-F238E27FC236}">
                <a16:creationId xmlns:a16="http://schemas.microsoft.com/office/drawing/2014/main" id="{24247DBF-5728-87C7-A638-78B1ADA0F44C}"/>
              </a:ext>
            </a:extLst>
          </p:cNvPr>
          <p:cNvSpPr>
            <a:spLocks noGrp="1"/>
          </p:cNvSpPr>
          <p:nvPr>
            <p:ph type="sldNum" sz="quarter" idx="12"/>
          </p:nvPr>
        </p:nvSpPr>
        <p:spPr/>
        <p:txBody>
          <a:bodyPr/>
          <a:lstStyle/>
          <a:p>
            <a:fld id="{67822AFE-188C-479B-8AB2-125EDE9F97BA}" type="slidenum">
              <a:rPr lang="en-GB" smtClean="0"/>
              <a:t>1</a:t>
            </a:fld>
            <a:endParaRPr lang="en-GB"/>
          </a:p>
        </p:txBody>
      </p:sp>
      <p:pic>
        <p:nvPicPr>
          <p:cNvPr id="14" name="Picture 13">
            <a:extLst>
              <a:ext uri="{FF2B5EF4-FFF2-40B4-BE49-F238E27FC236}">
                <a16:creationId xmlns:a16="http://schemas.microsoft.com/office/drawing/2014/main" id="{471DC53E-FF51-8F6D-B686-456FF802B3CE}"/>
              </a:ext>
            </a:extLst>
          </p:cNvPr>
          <p:cNvPicPr>
            <a:picLocks noChangeAspect="1"/>
          </p:cNvPicPr>
          <p:nvPr/>
        </p:nvPicPr>
        <p:blipFill>
          <a:blip r:embed="rId3"/>
          <a:stretch>
            <a:fillRect/>
          </a:stretch>
        </p:blipFill>
        <p:spPr>
          <a:xfrm>
            <a:off x="5770485" y="-2560"/>
            <a:ext cx="10848081" cy="6858000"/>
          </a:xfrm>
          <a:prstGeom prst="rect">
            <a:avLst/>
          </a:prstGeom>
        </p:spPr>
      </p:pic>
    </p:spTree>
    <p:extLst>
      <p:ext uri="{BB962C8B-B14F-4D97-AF65-F5344CB8AC3E}">
        <p14:creationId xmlns:p14="http://schemas.microsoft.com/office/powerpoint/2010/main" val="1646643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a:extLst>
              <a:ext uri="{FF2B5EF4-FFF2-40B4-BE49-F238E27FC236}">
                <a16:creationId xmlns:a16="http://schemas.microsoft.com/office/drawing/2014/main" id="{34667A3D-15D4-494E-A1FC-9E0F8E6C8BBE}"/>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5" name="Rectangle 4">
            <a:extLst>
              <a:ext uri="{FF2B5EF4-FFF2-40B4-BE49-F238E27FC236}">
                <a16:creationId xmlns:a16="http://schemas.microsoft.com/office/drawing/2014/main" id="{91B0AFAE-4218-48F5-A0CF-A740739025ED}"/>
              </a:ext>
            </a:extLst>
          </p:cNvPr>
          <p:cNvSpPr/>
          <p:nvPr/>
        </p:nvSpPr>
        <p:spPr>
          <a:xfrm>
            <a:off x="261418" y="482810"/>
            <a:ext cx="5442516"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The Trustee Executive Team Role</a:t>
            </a:r>
          </a:p>
        </p:txBody>
      </p:sp>
      <p:pic>
        <p:nvPicPr>
          <p:cNvPr id="6" name="Picture 5">
            <a:extLst>
              <a:ext uri="{FF2B5EF4-FFF2-40B4-BE49-F238E27FC236}">
                <a16:creationId xmlns:a16="http://schemas.microsoft.com/office/drawing/2014/main" id="{46FF934F-EDB9-4396-B438-3C3AE600B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cxnSp>
        <p:nvCxnSpPr>
          <p:cNvPr id="117" name="Straight Connector 116">
            <a:extLst>
              <a:ext uri="{FF2B5EF4-FFF2-40B4-BE49-F238E27FC236}">
                <a16:creationId xmlns:a16="http://schemas.microsoft.com/office/drawing/2014/main" id="{45E5F0B4-8BCF-431B-9AE8-5901E166FD81}"/>
              </a:ext>
            </a:extLst>
          </p:cNvPr>
          <p:cNvCxnSpPr>
            <a:cxnSpLocks/>
          </p:cNvCxnSpPr>
          <p:nvPr/>
        </p:nvCxnSpPr>
        <p:spPr>
          <a:xfrm>
            <a:off x="7086627" y="1872631"/>
            <a:ext cx="0" cy="4495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8" name="Content Placeholder 2">
            <a:extLst>
              <a:ext uri="{FF2B5EF4-FFF2-40B4-BE49-F238E27FC236}">
                <a16:creationId xmlns:a16="http://schemas.microsoft.com/office/drawing/2014/main" id="{E0F3A16C-3B77-9B0B-1EA6-C485D8E631EC}"/>
              </a:ext>
            </a:extLst>
          </p:cNvPr>
          <p:cNvGraphicFramePr/>
          <p:nvPr/>
        </p:nvGraphicFramePr>
        <p:xfrm>
          <a:off x="347143" y="1358900"/>
          <a:ext cx="11416232"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494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B1B393-AE96-7B9A-5109-B6DFD0145D27}"/>
              </a:ext>
            </a:extLst>
          </p:cNvPr>
          <p:cNvSpPr/>
          <p:nvPr/>
        </p:nvSpPr>
        <p:spPr>
          <a:xfrm>
            <a:off x="2932973" y="2280757"/>
            <a:ext cx="3519577" cy="1690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6D6F482-D4BB-721E-6224-FBD6977AE446}"/>
              </a:ext>
            </a:extLst>
          </p:cNvPr>
          <p:cNvSpPr txBox="1">
            <a:spLocks/>
          </p:cNvSpPr>
          <p:nvPr/>
        </p:nvSpPr>
        <p:spPr>
          <a:xfrm>
            <a:off x="642268" y="1016099"/>
            <a:ext cx="5128217" cy="3170099"/>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5000" b="1">
                <a:latin typeface="Arial"/>
                <a:cs typeface="Arial"/>
              </a:rPr>
              <a:t>Why is the Collective Plan different?</a:t>
            </a:r>
          </a:p>
          <a:p>
            <a:pPr algn="l">
              <a:lnSpc>
                <a:spcPct val="100000"/>
              </a:lnSpc>
            </a:pPr>
            <a:endParaRPr lang="en-GB" sz="5000" b="1">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CB304F9-A692-05F0-2B84-C450CC6F0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4" y="5537341"/>
            <a:ext cx="2874271" cy="1041117"/>
          </a:xfrm>
          <a:prstGeom prst="rect">
            <a:avLst/>
          </a:prstGeom>
        </p:spPr>
      </p:pic>
      <p:pic>
        <p:nvPicPr>
          <p:cNvPr id="14" name="Picture 13">
            <a:extLst>
              <a:ext uri="{FF2B5EF4-FFF2-40B4-BE49-F238E27FC236}">
                <a16:creationId xmlns:a16="http://schemas.microsoft.com/office/drawing/2014/main" id="{471DC53E-FF51-8F6D-B686-456FF802B3CE}"/>
              </a:ext>
            </a:extLst>
          </p:cNvPr>
          <p:cNvPicPr>
            <a:picLocks noChangeAspect="1"/>
          </p:cNvPicPr>
          <p:nvPr/>
        </p:nvPicPr>
        <p:blipFill>
          <a:blip r:embed="rId3"/>
          <a:stretch>
            <a:fillRect/>
          </a:stretch>
        </p:blipFill>
        <p:spPr>
          <a:xfrm>
            <a:off x="5770485" y="-259621"/>
            <a:ext cx="10848081" cy="6858000"/>
          </a:xfrm>
          <a:prstGeom prst="rect">
            <a:avLst/>
          </a:prstGeom>
        </p:spPr>
      </p:pic>
      <p:sp>
        <p:nvSpPr>
          <p:cNvPr id="5" name="Footer Placeholder 4">
            <a:extLst>
              <a:ext uri="{FF2B5EF4-FFF2-40B4-BE49-F238E27FC236}">
                <a16:creationId xmlns:a16="http://schemas.microsoft.com/office/drawing/2014/main" id="{FC8822D4-2C7D-831D-383B-BF3008D2AC3D}"/>
              </a:ext>
            </a:extLst>
          </p:cNvPr>
          <p:cNvSpPr>
            <a:spLocks noGrp="1"/>
          </p:cNvSpPr>
          <p:nvPr>
            <p:ph type="ftr" sz="quarter" idx="11"/>
          </p:nvPr>
        </p:nvSpPr>
        <p:spPr/>
        <p:txBody>
          <a:bodyPr/>
          <a:lstStyle/>
          <a:p>
            <a:r>
              <a:rPr lang="en-GB"/>
              <a:t>Trustee Training – Codes of Practice</a:t>
            </a:r>
          </a:p>
        </p:txBody>
      </p:sp>
    </p:spTree>
    <p:extLst>
      <p:ext uri="{BB962C8B-B14F-4D97-AF65-F5344CB8AC3E}">
        <p14:creationId xmlns:p14="http://schemas.microsoft.com/office/powerpoint/2010/main" val="211166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1">
            <a:extLst>
              <a:ext uri="{FF2B5EF4-FFF2-40B4-BE49-F238E27FC236}">
                <a16:creationId xmlns:a16="http://schemas.microsoft.com/office/drawing/2014/main" id="{323BEE6E-091B-8ABA-55A9-B20A29678677}"/>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pic>
        <p:nvPicPr>
          <p:cNvPr id="5" name="Picture 4" descr="A black and white logo&#10;&#10;AI-generated content may be incorrect.">
            <a:extLst>
              <a:ext uri="{FF2B5EF4-FFF2-40B4-BE49-F238E27FC236}">
                <a16:creationId xmlns:a16="http://schemas.microsoft.com/office/drawing/2014/main" id="{76C75A64-0C58-F108-F1E7-E5A3509A3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graphicFrame>
        <p:nvGraphicFramePr>
          <p:cNvPr id="15" name="Content Placeholder 2">
            <a:extLst>
              <a:ext uri="{FF2B5EF4-FFF2-40B4-BE49-F238E27FC236}">
                <a16:creationId xmlns:a16="http://schemas.microsoft.com/office/drawing/2014/main" id="{990233A6-5B7D-A245-4BE9-F495A76FA7CD}"/>
              </a:ext>
            </a:extLst>
          </p:cNvPr>
          <p:cNvGraphicFramePr>
            <a:graphicFrameLocks noGrp="1"/>
          </p:cNvGraphicFramePr>
          <p:nvPr>
            <p:ph idx="1"/>
            <p:extLst>
              <p:ext uri="{D42A27DB-BD31-4B8C-83A1-F6EECF244321}">
                <p14:modId xmlns:p14="http://schemas.microsoft.com/office/powerpoint/2010/main" val="3371627485"/>
              </p:ext>
            </p:extLst>
          </p:nvPr>
        </p:nvGraphicFramePr>
        <p:xfrm>
          <a:off x="865953" y="1808758"/>
          <a:ext cx="10515600" cy="4357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13E48E99-A789-16A7-EDE0-78ECEEF97084}"/>
              </a:ext>
            </a:extLst>
          </p:cNvPr>
          <p:cNvSpPr/>
          <p:nvPr/>
        </p:nvSpPr>
        <p:spPr>
          <a:xfrm>
            <a:off x="261418" y="482810"/>
            <a:ext cx="6689652"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What are the Compliance Requirements?</a:t>
            </a:r>
          </a:p>
        </p:txBody>
      </p:sp>
      <p:sp>
        <p:nvSpPr>
          <p:cNvPr id="11" name="Rectangle 10">
            <a:extLst>
              <a:ext uri="{FF2B5EF4-FFF2-40B4-BE49-F238E27FC236}">
                <a16:creationId xmlns:a16="http://schemas.microsoft.com/office/drawing/2014/main" id="{0E2C7026-85A4-F2F4-57F7-F1759D2660FB}"/>
              </a:ext>
            </a:extLst>
          </p:cNvPr>
          <p:cNvSpPr/>
          <p:nvPr/>
        </p:nvSpPr>
        <p:spPr>
          <a:xfrm>
            <a:off x="551543" y="1277257"/>
            <a:ext cx="10987314" cy="4718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621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8F473A9-02F9-E805-2540-6F436CB20CA0}"/>
              </a:ext>
            </a:extLst>
          </p:cNvPr>
          <p:cNvSpPr/>
          <p:nvPr/>
        </p:nvSpPr>
        <p:spPr>
          <a:xfrm>
            <a:off x="838200" y="4551178"/>
            <a:ext cx="10168212" cy="15730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4310E6D-6415-6045-3C09-634E10E97A37}"/>
              </a:ext>
            </a:extLst>
          </p:cNvPr>
          <p:cNvSpPr>
            <a:spLocks noGrp="1"/>
          </p:cNvSpPr>
          <p:nvPr>
            <p:ph idx="1"/>
          </p:nvPr>
        </p:nvSpPr>
        <p:spPr>
          <a:xfrm>
            <a:off x="838200" y="1491801"/>
            <a:ext cx="10515600" cy="929607"/>
          </a:xfrm>
        </p:spPr>
        <p:txBody>
          <a:bodyPr/>
          <a:lstStyle/>
          <a:p>
            <a:pPr marL="0" indent="0">
              <a:buNone/>
            </a:pPr>
            <a:r>
              <a:rPr lang="en-GB" sz="1800" kern="100">
                <a:effectLst/>
                <a:latin typeface="Aptos" panose="020B0004020202020204" pitchFamily="34" charset="0"/>
                <a:ea typeface="Aptos" panose="020B0004020202020204" pitchFamily="34" charset="0"/>
                <a:cs typeface="Times New Roman" panose="02020603050405020304" pitchFamily="18" charset="0"/>
              </a:rPr>
              <a:t>Before a CDC scheme can operate, TPR must be </a:t>
            </a:r>
            <a:r>
              <a:rPr lang="en-GB" sz="1800" b="1" kern="100">
                <a:effectLst/>
                <a:latin typeface="Aptos" panose="020B0004020202020204" pitchFamily="34" charset="0"/>
                <a:ea typeface="Aptos" panose="020B0004020202020204" pitchFamily="34" charset="0"/>
                <a:cs typeface="Times New Roman" panose="02020603050405020304" pitchFamily="18" charset="0"/>
              </a:rPr>
              <a:t>satisfied that it meets all six authorisation criteria</a:t>
            </a:r>
            <a:r>
              <a:rPr lang="en-GB" sz="1800" kern="100">
                <a:effectLst/>
                <a:latin typeface="Aptos" panose="020B0004020202020204" pitchFamily="34" charset="0"/>
                <a:ea typeface="Aptos" panose="020B0004020202020204" pitchFamily="34" charset="0"/>
                <a:cs typeface="Times New Roman" panose="02020603050405020304" pitchFamily="18" charset="0"/>
              </a:rPr>
              <a:t>. These criteria ensure the scheme is </a:t>
            </a:r>
            <a:r>
              <a:rPr lang="en-GB" sz="1800" b="1" kern="100">
                <a:effectLst/>
                <a:latin typeface="Aptos" panose="020B0004020202020204" pitchFamily="34" charset="0"/>
                <a:ea typeface="Aptos" panose="020B0004020202020204" pitchFamily="34" charset="0"/>
                <a:cs typeface="Times New Roman" panose="02020603050405020304" pitchFamily="18" charset="0"/>
              </a:rPr>
              <a:t>well-governed, financially sustainable, and effectively managed</a:t>
            </a:r>
            <a:r>
              <a:rPr lang="en-GB" sz="1800" kern="100">
                <a:effectLst/>
                <a:latin typeface="Aptos" panose="020B0004020202020204" pitchFamily="34" charset="0"/>
                <a:ea typeface="Aptos" panose="020B0004020202020204" pitchFamily="34" charset="0"/>
                <a:cs typeface="Times New Roman" panose="02020603050405020304" pitchFamily="18" charset="0"/>
              </a:rPr>
              <a:t> to protect members.</a:t>
            </a:r>
          </a:p>
          <a:p>
            <a:endParaRPr lang="en-GB"/>
          </a:p>
        </p:txBody>
      </p:sp>
      <p:sp>
        <p:nvSpPr>
          <p:cNvPr id="7" name="Rectangle 6">
            <a:extLst>
              <a:ext uri="{FF2B5EF4-FFF2-40B4-BE49-F238E27FC236}">
                <a16:creationId xmlns:a16="http://schemas.microsoft.com/office/drawing/2014/main" id="{2BDCA16D-0087-EDE8-3B56-3C2ACC3433FB}"/>
              </a:ext>
            </a:extLst>
          </p:cNvPr>
          <p:cNvSpPr/>
          <p:nvPr/>
        </p:nvSpPr>
        <p:spPr>
          <a:xfrm>
            <a:off x="838200" y="2508805"/>
            <a:ext cx="1479884" cy="8422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GB" sz="1800" b="1" kern="100">
                <a:effectLst/>
                <a:latin typeface="Aptos" panose="020B0004020202020204" pitchFamily="34" charset="0"/>
                <a:ea typeface="Aptos" panose="020B0004020202020204" pitchFamily="34" charset="0"/>
                <a:cs typeface="Times New Roman" panose="02020603050405020304" pitchFamily="18" charset="0"/>
              </a:rPr>
              <a:t>Fitness and Propriety</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FD5D380-1D99-1C22-4402-F9AE7B722288}"/>
              </a:ext>
            </a:extLst>
          </p:cNvPr>
          <p:cNvSpPr/>
          <p:nvPr/>
        </p:nvSpPr>
        <p:spPr>
          <a:xfrm>
            <a:off x="2450431" y="2508805"/>
            <a:ext cx="1479884" cy="8422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GB" b="1" kern="100">
                <a:latin typeface="Aptos" panose="020B0004020202020204" pitchFamily="34" charset="0"/>
                <a:ea typeface="Aptos" panose="020B0004020202020204" pitchFamily="34" charset="0"/>
                <a:cs typeface="Times New Roman" panose="02020603050405020304" pitchFamily="18" charset="0"/>
              </a:rPr>
              <a:t>Systems &amp; Processes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90A492B-887D-DB0D-3BCB-6DCE0CA55004}"/>
              </a:ext>
            </a:extLst>
          </p:cNvPr>
          <p:cNvSpPr/>
          <p:nvPr/>
        </p:nvSpPr>
        <p:spPr>
          <a:xfrm>
            <a:off x="6248862" y="2508595"/>
            <a:ext cx="1479884" cy="8422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GB" b="1" kern="100">
                <a:latin typeface="Aptos" panose="020B0004020202020204" pitchFamily="34" charset="0"/>
                <a:ea typeface="Aptos" panose="020B0004020202020204" pitchFamily="34" charset="0"/>
                <a:cs typeface="Times New Roman" panose="02020603050405020304" pitchFamily="18" charset="0"/>
              </a:rPr>
              <a:t>Continuity Strategy</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2B12B0D-B565-F4E1-849A-63A10162A20D}"/>
              </a:ext>
            </a:extLst>
          </p:cNvPr>
          <p:cNvSpPr/>
          <p:nvPr/>
        </p:nvSpPr>
        <p:spPr>
          <a:xfrm>
            <a:off x="7861093" y="2508595"/>
            <a:ext cx="1648327" cy="8422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GB" b="1" kern="100">
                <a:latin typeface="Aptos" panose="020B0004020202020204" pitchFamily="34" charset="0"/>
                <a:ea typeface="Aptos" panose="020B0004020202020204" pitchFamily="34" charset="0"/>
                <a:cs typeface="Times New Roman" panose="02020603050405020304" pitchFamily="18" charset="0"/>
              </a:rPr>
              <a:t>Financial Sustainability</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DD4B805-1AA3-40E9-9DDD-79456DC91563}"/>
              </a:ext>
            </a:extLst>
          </p:cNvPr>
          <p:cNvSpPr/>
          <p:nvPr/>
        </p:nvSpPr>
        <p:spPr>
          <a:xfrm>
            <a:off x="4101857" y="2508805"/>
            <a:ext cx="2033338" cy="8422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GB" b="1" kern="100">
                <a:latin typeface="Aptos" panose="020B0004020202020204" pitchFamily="34" charset="0"/>
                <a:ea typeface="Aptos" panose="020B0004020202020204" pitchFamily="34" charset="0"/>
                <a:cs typeface="Times New Roman" panose="02020603050405020304" pitchFamily="18" charset="0"/>
              </a:rPr>
              <a:t>Member Communications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0D969165-AE10-4B63-DD68-5BD493AE121A}"/>
              </a:ext>
            </a:extLst>
          </p:cNvPr>
          <p:cNvSpPr/>
          <p:nvPr/>
        </p:nvSpPr>
        <p:spPr>
          <a:xfrm>
            <a:off x="9641767" y="2508595"/>
            <a:ext cx="1592179" cy="8422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GB" b="1" kern="100">
                <a:latin typeface="Aptos" panose="020B0004020202020204" pitchFamily="34" charset="0"/>
                <a:ea typeface="Aptos" panose="020B0004020202020204" pitchFamily="34" charset="0"/>
                <a:cs typeface="Times New Roman" panose="02020603050405020304" pitchFamily="18" charset="0"/>
              </a:rPr>
              <a:t>Sound Scheme Design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id="{6BC45F3F-8E8A-A83A-51FF-F726A99CE627}"/>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pic>
        <p:nvPicPr>
          <p:cNvPr id="16" name="Picture 15" descr="A black and white logo&#10;&#10;AI-generated content may be incorrect.">
            <a:extLst>
              <a:ext uri="{FF2B5EF4-FFF2-40B4-BE49-F238E27FC236}">
                <a16:creationId xmlns:a16="http://schemas.microsoft.com/office/drawing/2014/main" id="{8133B00E-05CD-C8FD-9A86-37FFD6887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sp>
        <p:nvSpPr>
          <p:cNvPr id="17" name="Rectangle 16">
            <a:extLst>
              <a:ext uri="{FF2B5EF4-FFF2-40B4-BE49-F238E27FC236}">
                <a16:creationId xmlns:a16="http://schemas.microsoft.com/office/drawing/2014/main" id="{76FFC696-1FD6-1175-78EC-9FAB93866ACC}"/>
              </a:ext>
            </a:extLst>
          </p:cNvPr>
          <p:cNvSpPr/>
          <p:nvPr/>
        </p:nvSpPr>
        <p:spPr>
          <a:xfrm>
            <a:off x="261418" y="482810"/>
            <a:ext cx="5509842"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CDC </a:t>
            </a:r>
            <a:r>
              <a:rPr kumimoji="0" lang="en-US" sz="2400" b="1" i="0" u="none" strike="noStrike" kern="1200" cap="none" spc="0" normalizeH="0" baseline="0" noProof="0" err="1">
                <a:ln>
                  <a:noFill/>
                </a:ln>
                <a:solidFill>
                  <a:schemeClr val="bg1"/>
                </a:solidFill>
                <a:effectLst/>
                <a:uLnTx/>
                <a:uFillTx/>
                <a:latin typeface="Georgia" panose="02040502050405020303" pitchFamily="18" charset="0"/>
                <a:ea typeface="Source Sans Pro" panose="020B0503030403020204" pitchFamily="34" charset="0"/>
              </a:rPr>
              <a:t>Authorisation</a:t>
            </a: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 Requirements</a:t>
            </a:r>
          </a:p>
        </p:txBody>
      </p:sp>
      <p:graphicFrame>
        <p:nvGraphicFramePr>
          <p:cNvPr id="23" name="TextBox 5">
            <a:extLst>
              <a:ext uri="{FF2B5EF4-FFF2-40B4-BE49-F238E27FC236}">
                <a16:creationId xmlns:a16="http://schemas.microsoft.com/office/drawing/2014/main" id="{B6075595-7EAF-8CBC-EA5B-D50E720D17AB}"/>
              </a:ext>
            </a:extLst>
          </p:cNvPr>
          <p:cNvGraphicFramePr/>
          <p:nvPr>
            <p:extLst>
              <p:ext uri="{D42A27DB-BD31-4B8C-83A1-F6EECF244321}">
                <p14:modId xmlns:p14="http://schemas.microsoft.com/office/powerpoint/2010/main" val="2468674879"/>
              </p:ext>
            </p:extLst>
          </p:nvPr>
        </p:nvGraphicFramePr>
        <p:xfrm>
          <a:off x="838200" y="3526139"/>
          <a:ext cx="10182726" cy="2598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80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itle 1">
            <a:extLst>
              <a:ext uri="{FF2B5EF4-FFF2-40B4-BE49-F238E27FC236}">
                <a16:creationId xmlns:a16="http://schemas.microsoft.com/office/drawing/2014/main" id="{11EB85D4-F88B-5EE6-CABA-7FB0F2BD9EFC}"/>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pic>
        <p:nvPicPr>
          <p:cNvPr id="9" name="Picture 8" descr="A black and white logo&#10;&#10;AI-generated content may be incorrect.">
            <a:extLst>
              <a:ext uri="{FF2B5EF4-FFF2-40B4-BE49-F238E27FC236}">
                <a16:creationId xmlns:a16="http://schemas.microsoft.com/office/drawing/2014/main" id="{05B70372-CAD4-505C-39C7-FA671BAEF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graphicFrame>
        <p:nvGraphicFramePr>
          <p:cNvPr id="17" name="Content Placeholder 2">
            <a:extLst>
              <a:ext uri="{FF2B5EF4-FFF2-40B4-BE49-F238E27FC236}">
                <a16:creationId xmlns:a16="http://schemas.microsoft.com/office/drawing/2014/main" id="{13DC3EE7-9BA5-CD97-4D2A-185816A16416}"/>
              </a:ext>
            </a:extLst>
          </p:cNvPr>
          <p:cNvGraphicFramePr>
            <a:graphicFrameLocks noGrp="1"/>
          </p:cNvGraphicFramePr>
          <p:nvPr>
            <p:ph idx="1"/>
            <p:extLst>
              <p:ext uri="{D42A27DB-BD31-4B8C-83A1-F6EECF244321}">
                <p14:modId xmlns:p14="http://schemas.microsoft.com/office/powerpoint/2010/main" val="1394686996"/>
              </p:ext>
            </p:extLst>
          </p:nvPr>
        </p:nvGraphicFramePr>
        <p:xfrm>
          <a:off x="833949" y="1652790"/>
          <a:ext cx="10515600" cy="4357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a:extLst>
              <a:ext uri="{FF2B5EF4-FFF2-40B4-BE49-F238E27FC236}">
                <a16:creationId xmlns:a16="http://schemas.microsoft.com/office/drawing/2014/main" id="{25562EDD-8CCA-5287-EE95-7E5BD6D89D82}"/>
              </a:ext>
            </a:extLst>
          </p:cNvPr>
          <p:cNvSpPr/>
          <p:nvPr/>
        </p:nvSpPr>
        <p:spPr>
          <a:xfrm>
            <a:off x="261418" y="482810"/>
            <a:ext cx="4689104"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Supervision of CDC schemes</a:t>
            </a:r>
          </a:p>
        </p:txBody>
      </p:sp>
      <p:sp>
        <p:nvSpPr>
          <p:cNvPr id="22" name="Rectangle 21">
            <a:extLst>
              <a:ext uri="{FF2B5EF4-FFF2-40B4-BE49-F238E27FC236}">
                <a16:creationId xmlns:a16="http://schemas.microsoft.com/office/drawing/2014/main" id="{5E2ED6C2-E7B1-EFD6-2CA3-665219CD5AA1}"/>
              </a:ext>
            </a:extLst>
          </p:cNvPr>
          <p:cNvSpPr/>
          <p:nvPr/>
        </p:nvSpPr>
        <p:spPr>
          <a:xfrm>
            <a:off x="609600" y="1219200"/>
            <a:ext cx="10871200" cy="5428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637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E8067-8CDF-B2FF-4904-8A1997D0118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1E0B47F-33C9-4E98-811B-2989B68F1768}"/>
              </a:ext>
            </a:extLst>
          </p:cNvPr>
          <p:cNvSpPr/>
          <p:nvPr/>
        </p:nvSpPr>
        <p:spPr>
          <a:xfrm>
            <a:off x="2932973" y="2280757"/>
            <a:ext cx="3519577" cy="1690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A5DB7912-9FEF-6457-BB9C-7AC60F949475}"/>
              </a:ext>
            </a:extLst>
          </p:cNvPr>
          <p:cNvSpPr txBox="1">
            <a:spLocks/>
          </p:cNvSpPr>
          <p:nvPr/>
        </p:nvSpPr>
        <p:spPr>
          <a:xfrm>
            <a:off x="588313" y="1288889"/>
            <a:ext cx="5128217" cy="3939540"/>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5000" b="1">
                <a:latin typeface="Arial"/>
                <a:cs typeface="Arial"/>
              </a:rPr>
              <a:t>Collective Plan Valuations &amp; Benefit Adjustments</a:t>
            </a:r>
            <a:endParaRPr lang="en-GB" sz="5000" b="1">
              <a:latin typeface="Arial" panose="020B0604020202020204" pitchFamily="34" charset="0"/>
              <a:cs typeface="Arial" panose="020B0604020202020204" pitchFamily="34" charset="0"/>
            </a:endParaRPr>
          </a:p>
          <a:p>
            <a:pPr algn="l">
              <a:lnSpc>
                <a:spcPct val="100000"/>
              </a:lnSpc>
            </a:pPr>
            <a:endParaRPr lang="en-GB" sz="5000" b="1">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412AEF9-45BC-628D-3D39-A24417077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4" y="5537341"/>
            <a:ext cx="2874271" cy="1041117"/>
          </a:xfrm>
          <a:prstGeom prst="rect">
            <a:avLst/>
          </a:prstGeom>
        </p:spPr>
      </p:pic>
      <p:pic>
        <p:nvPicPr>
          <p:cNvPr id="14" name="Picture 13">
            <a:extLst>
              <a:ext uri="{FF2B5EF4-FFF2-40B4-BE49-F238E27FC236}">
                <a16:creationId xmlns:a16="http://schemas.microsoft.com/office/drawing/2014/main" id="{7A2435E4-AF12-90D5-A5D0-2113ECCA42C2}"/>
              </a:ext>
            </a:extLst>
          </p:cNvPr>
          <p:cNvPicPr>
            <a:picLocks noChangeAspect="1"/>
          </p:cNvPicPr>
          <p:nvPr/>
        </p:nvPicPr>
        <p:blipFill>
          <a:blip r:embed="rId3"/>
          <a:stretch>
            <a:fillRect/>
          </a:stretch>
        </p:blipFill>
        <p:spPr>
          <a:xfrm>
            <a:off x="5716530" y="0"/>
            <a:ext cx="10848081" cy="6858000"/>
          </a:xfrm>
          <a:prstGeom prst="rect">
            <a:avLst/>
          </a:prstGeom>
        </p:spPr>
      </p:pic>
    </p:spTree>
    <p:extLst>
      <p:ext uri="{BB962C8B-B14F-4D97-AF65-F5344CB8AC3E}">
        <p14:creationId xmlns:p14="http://schemas.microsoft.com/office/powerpoint/2010/main" val="340788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9E7745-444A-6DF6-AC88-EB85544D1F2F}"/>
              </a:ext>
            </a:extLst>
          </p:cNvPr>
          <p:cNvPicPr>
            <a:picLocks noChangeAspect="1"/>
          </p:cNvPicPr>
          <p:nvPr/>
        </p:nvPicPr>
        <p:blipFill>
          <a:blip r:embed="rId2"/>
          <a:stretch>
            <a:fillRect/>
          </a:stretch>
        </p:blipFill>
        <p:spPr>
          <a:xfrm>
            <a:off x="1275081" y="1668186"/>
            <a:ext cx="5562600" cy="5068948"/>
          </a:xfrm>
          <a:prstGeom prst="rect">
            <a:avLst/>
          </a:prstGeom>
        </p:spPr>
      </p:pic>
      <p:sp>
        <p:nvSpPr>
          <p:cNvPr id="14" name="Title 1">
            <a:extLst>
              <a:ext uri="{FF2B5EF4-FFF2-40B4-BE49-F238E27FC236}">
                <a16:creationId xmlns:a16="http://schemas.microsoft.com/office/drawing/2014/main" id="{A032E384-2BAF-81D2-898A-1216DC1C9E9F}"/>
              </a:ext>
            </a:extLst>
          </p:cNvPr>
          <p:cNvSpPr txBox="1">
            <a:spLocks/>
          </p:cNvSpPr>
          <p:nvPr/>
        </p:nvSpPr>
        <p:spPr>
          <a:xfrm>
            <a:off x="2534920" y="11147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t>Year 1 – 31 March 2025</a:t>
            </a:r>
          </a:p>
        </p:txBody>
      </p:sp>
      <p:sp>
        <p:nvSpPr>
          <p:cNvPr id="15" name="Rectangle 14">
            <a:extLst>
              <a:ext uri="{FF2B5EF4-FFF2-40B4-BE49-F238E27FC236}">
                <a16:creationId xmlns:a16="http://schemas.microsoft.com/office/drawing/2014/main" id="{68F781E4-CFE9-E25F-CBC5-7260A929F0B5}"/>
              </a:ext>
            </a:extLst>
          </p:cNvPr>
          <p:cNvSpPr/>
          <p:nvPr/>
        </p:nvSpPr>
        <p:spPr>
          <a:xfrm>
            <a:off x="7644576" y="2080896"/>
            <a:ext cx="568960" cy="34956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246FCDA-971B-2688-B104-8074F39CAA9F}"/>
              </a:ext>
            </a:extLst>
          </p:cNvPr>
          <p:cNvSpPr/>
          <p:nvPr/>
        </p:nvSpPr>
        <p:spPr>
          <a:xfrm>
            <a:off x="7548880" y="1690688"/>
            <a:ext cx="4236720" cy="21193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u="sng">
                <a:solidFill>
                  <a:schemeClr val="tx1"/>
                </a:solidFill>
              </a:rPr>
              <a:t>Key</a:t>
            </a:r>
          </a:p>
        </p:txBody>
      </p:sp>
      <p:sp>
        <p:nvSpPr>
          <p:cNvPr id="17" name="TextBox 16">
            <a:extLst>
              <a:ext uri="{FF2B5EF4-FFF2-40B4-BE49-F238E27FC236}">
                <a16:creationId xmlns:a16="http://schemas.microsoft.com/office/drawing/2014/main" id="{0587DE11-107C-8BDE-5733-1E82EBB0454D}"/>
              </a:ext>
            </a:extLst>
          </p:cNvPr>
          <p:cNvSpPr txBox="1"/>
          <p:nvPr/>
        </p:nvSpPr>
        <p:spPr>
          <a:xfrm>
            <a:off x="8270573" y="2071014"/>
            <a:ext cx="3558603" cy="369332"/>
          </a:xfrm>
          <a:prstGeom prst="rect">
            <a:avLst/>
          </a:prstGeom>
          <a:noFill/>
        </p:spPr>
        <p:txBody>
          <a:bodyPr wrap="none" rtlCol="0">
            <a:spAutoFit/>
          </a:bodyPr>
          <a:lstStyle/>
          <a:p>
            <a:r>
              <a:rPr lang="en-GB"/>
              <a:t>Benefits built up to 31 March 2025</a:t>
            </a:r>
          </a:p>
        </p:txBody>
      </p:sp>
      <p:sp>
        <p:nvSpPr>
          <p:cNvPr id="3" name="Title 1">
            <a:extLst>
              <a:ext uri="{FF2B5EF4-FFF2-40B4-BE49-F238E27FC236}">
                <a16:creationId xmlns:a16="http://schemas.microsoft.com/office/drawing/2014/main" id="{87D2F0E4-7103-1FF3-EC57-A48136FDEA2E}"/>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pic>
        <p:nvPicPr>
          <p:cNvPr id="4" name="Picture 3" descr="A black and white logo&#10;&#10;AI-generated content may be incorrect.">
            <a:extLst>
              <a:ext uri="{FF2B5EF4-FFF2-40B4-BE49-F238E27FC236}">
                <a16:creationId xmlns:a16="http://schemas.microsoft.com/office/drawing/2014/main" id="{EF655EA7-B0D3-2762-AD1C-3E4B9153C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sp>
        <p:nvSpPr>
          <p:cNvPr id="5" name="Rectangle 4">
            <a:extLst>
              <a:ext uri="{FF2B5EF4-FFF2-40B4-BE49-F238E27FC236}">
                <a16:creationId xmlns:a16="http://schemas.microsoft.com/office/drawing/2014/main" id="{3917B33B-6AED-F504-C552-1750A2259E66}"/>
              </a:ext>
            </a:extLst>
          </p:cNvPr>
          <p:cNvSpPr/>
          <p:nvPr/>
        </p:nvSpPr>
        <p:spPr>
          <a:xfrm>
            <a:off x="261418" y="482810"/>
            <a:ext cx="5740674"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How the adjustments work – year 1</a:t>
            </a:r>
          </a:p>
        </p:txBody>
      </p:sp>
    </p:spTree>
    <p:extLst>
      <p:ext uri="{BB962C8B-B14F-4D97-AF65-F5344CB8AC3E}">
        <p14:creationId xmlns:p14="http://schemas.microsoft.com/office/powerpoint/2010/main" val="1116665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13CC6B-ABFC-7062-1A57-68F2B9A35163}"/>
              </a:ext>
            </a:extLst>
          </p:cNvPr>
          <p:cNvPicPr>
            <a:picLocks noChangeAspect="1"/>
          </p:cNvPicPr>
          <p:nvPr/>
        </p:nvPicPr>
        <p:blipFill>
          <a:blip r:embed="rId2"/>
          <a:stretch>
            <a:fillRect/>
          </a:stretch>
        </p:blipFill>
        <p:spPr>
          <a:xfrm>
            <a:off x="1336939" y="1959542"/>
            <a:ext cx="5234116" cy="4756218"/>
          </a:xfrm>
          <a:prstGeom prst="rect">
            <a:avLst/>
          </a:prstGeom>
        </p:spPr>
      </p:pic>
      <p:sp>
        <p:nvSpPr>
          <p:cNvPr id="14" name="Title 1">
            <a:extLst>
              <a:ext uri="{FF2B5EF4-FFF2-40B4-BE49-F238E27FC236}">
                <a16:creationId xmlns:a16="http://schemas.microsoft.com/office/drawing/2014/main" id="{A032E384-2BAF-81D2-898A-1216DC1C9E9F}"/>
              </a:ext>
            </a:extLst>
          </p:cNvPr>
          <p:cNvSpPr txBox="1">
            <a:spLocks/>
          </p:cNvSpPr>
          <p:nvPr/>
        </p:nvSpPr>
        <p:spPr>
          <a:xfrm>
            <a:off x="2473960" y="12388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t>Year 2 – 31 March 2026</a:t>
            </a:r>
          </a:p>
        </p:txBody>
      </p:sp>
      <p:sp>
        <p:nvSpPr>
          <p:cNvPr id="5" name="Rectangle 4">
            <a:extLst>
              <a:ext uri="{FF2B5EF4-FFF2-40B4-BE49-F238E27FC236}">
                <a16:creationId xmlns:a16="http://schemas.microsoft.com/office/drawing/2014/main" id="{6BCC741F-9EBD-3D8E-91D4-46E9A4F85E80}"/>
              </a:ext>
            </a:extLst>
          </p:cNvPr>
          <p:cNvSpPr/>
          <p:nvPr/>
        </p:nvSpPr>
        <p:spPr>
          <a:xfrm>
            <a:off x="7644576" y="2080896"/>
            <a:ext cx="568960" cy="34956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A5BDF04-AC0A-48A3-D3BE-90BC597650C3}"/>
              </a:ext>
            </a:extLst>
          </p:cNvPr>
          <p:cNvSpPr/>
          <p:nvPr/>
        </p:nvSpPr>
        <p:spPr>
          <a:xfrm>
            <a:off x="7644576" y="2656840"/>
            <a:ext cx="568960" cy="349568"/>
          </a:xfrm>
          <a:prstGeom prst="rect">
            <a:avLst/>
          </a:prstGeom>
          <a:pattFill prst="wdDnDiag">
            <a:fgClr>
              <a:srgbClr val="C0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0BDD2CE-6D7B-689F-51F0-A7A1D913774A}"/>
              </a:ext>
            </a:extLst>
          </p:cNvPr>
          <p:cNvSpPr/>
          <p:nvPr/>
        </p:nvSpPr>
        <p:spPr>
          <a:xfrm>
            <a:off x="7647877" y="3241992"/>
            <a:ext cx="568960" cy="349568"/>
          </a:xfrm>
          <a:prstGeom prst="rect">
            <a:avLst/>
          </a:prstGeom>
          <a:solidFill>
            <a:srgbClr val="215F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4FAEADA-595D-09FD-F379-E27D11DBB11B}"/>
              </a:ext>
            </a:extLst>
          </p:cNvPr>
          <p:cNvSpPr/>
          <p:nvPr/>
        </p:nvSpPr>
        <p:spPr>
          <a:xfrm>
            <a:off x="7548880" y="1690688"/>
            <a:ext cx="4236720" cy="21193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u="sng">
                <a:solidFill>
                  <a:schemeClr val="tx1"/>
                </a:solidFill>
              </a:rPr>
              <a:t>Key</a:t>
            </a:r>
          </a:p>
        </p:txBody>
      </p:sp>
      <p:sp>
        <p:nvSpPr>
          <p:cNvPr id="9" name="TextBox 8">
            <a:extLst>
              <a:ext uri="{FF2B5EF4-FFF2-40B4-BE49-F238E27FC236}">
                <a16:creationId xmlns:a16="http://schemas.microsoft.com/office/drawing/2014/main" id="{C52551F7-1606-E830-7CFD-CEF76E5E0287}"/>
              </a:ext>
            </a:extLst>
          </p:cNvPr>
          <p:cNvSpPr txBox="1"/>
          <p:nvPr/>
        </p:nvSpPr>
        <p:spPr>
          <a:xfrm>
            <a:off x="8270573" y="2071014"/>
            <a:ext cx="3558603" cy="369332"/>
          </a:xfrm>
          <a:prstGeom prst="rect">
            <a:avLst/>
          </a:prstGeom>
          <a:noFill/>
        </p:spPr>
        <p:txBody>
          <a:bodyPr wrap="none" rtlCol="0">
            <a:spAutoFit/>
          </a:bodyPr>
          <a:lstStyle/>
          <a:p>
            <a:r>
              <a:rPr lang="en-GB"/>
              <a:t>Benefits built up to 31 March 2025</a:t>
            </a:r>
          </a:p>
        </p:txBody>
      </p:sp>
      <p:sp>
        <p:nvSpPr>
          <p:cNvPr id="10" name="TextBox 9">
            <a:extLst>
              <a:ext uri="{FF2B5EF4-FFF2-40B4-BE49-F238E27FC236}">
                <a16:creationId xmlns:a16="http://schemas.microsoft.com/office/drawing/2014/main" id="{D1202F00-BD8A-0DE3-A8F0-7EE21B943A02}"/>
              </a:ext>
            </a:extLst>
          </p:cNvPr>
          <p:cNvSpPr txBox="1"/>
          <p:nvPr/>
        </p:nvSpPr>
        <p:spPr>
          <a:xfrm>
            <a:off x="8290893" y="2646919"/>
            <a:ext cx="2882840" cy="369332"/>
          </a:xfrm>
          <a:prstGeom prst="rect">
            <a:avLst/>
          </a:prstGeom>
          <a:noFill/>
        </p:spPr>
        <p:txBody>
          <a:bodyPr wrap="none" rtlCol="0">
            <a:spAutoFit/>
          </a:bodyPr>
          <a:lstStyle/>
          <a:p>
            <a:r>
              <a:rPr lang="en-GB"/>
              <a:t>31 March 2026 adjustment</a:t>
            </a:r>
          </a:p>
        </p:txBody>
      </p:sp>
      <p:sp>
        <p:nvSpPr>
          <p:cNvPr id="11" name="TextBox 10">
            <a:extLst>
              <a:ext uri="{FF2B5EF4-FFF2-40B4-BE49-F238E27FC236}">
                <a16:creationId xmlns:a16="http://schemas.microsoft.com/office/drawing/2014/main" id="{951FF582-BED3-0813-095D-3D63C1263FD6}"/>
              </a:ext>
            </a:extLst>
          </p:cNvPr>
          <p:cNvSpPr txBox="1"/>
          <p:nvPr/>
        </p:nvSpPr>
        <p:spPr>
          <a:xfrm>
            <a:off x="8290893" y="3093610"/>
            <a:ext cx="3430811" cy="646331"/>
          </a:xfrm>
          <a:prstGeom prst="rect">
            <a:avLst/>
          </a:prstGeom>
          <a:noFill/>
        </p:spPr>
        <p:txBody>
          <a:bodyPr wrap="none" rtlCol="0">
            <a:spAutoFit/>
          </a:bodyPr>
          <a:lstStyle/>
          <a:p>
            <a:r>
              <a:rPr lang="en-GB"/>
              <a:t>Benefits built up between 1 April </a:t>
            </a:r>
          </a:p>
          <a:p>
            <a:r>
              <a:rPr lang="en-GB"/>
              <a:t>2025 to 31 March 2026</a:t>
            </a:r>
          </a:p>
        </p:txBody>
      </p:sp>
      <p:sp>
        <p:nvSpPr>
          <p:cNvPr id="13" name="Title 1">
            <a:extLst>
              <a:ext uri="{FF2B5EF4-FFF2-40B4-BE49-F238E27FC236}">
                <a16:creationId xmlns:a16="http://schemas.microsoft.com/office/drawing/2014/main" id="{8C26979F-5E8A-F200-6BD5-21B1C4C304F6}"/>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15" name="Rectangle 14">
            <a:extLst>
              <a:ext uri="{FF2B5EF4-FFF2-40B4-BE49-F238E27FC236}">
                <a16:creationId xmlns:a16="http://schemas.microsoft.com/office/drawing/2014/main" id="{A0B4EF74-A252-9839-FF42-AFA8208A5620}"/>
              </a:ext>
            </a:extLst>
          </p:cNvPr>
          <p:cNvSpPr/>
          <p:nvPr/>
        </p:nvSpPr>
        <p:spPr>
          <a:xfrm>
            <a:off x="261418" y="482810"/>
            <a:ext cx="5782352"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How the adjustments work – year 2</a:t>
            </a:r>
          </a:p>
        </p:txBody>
      </p:sp>
      <p:pic>
        <p:nvPicPr>
          <p:cNvPr id="16" name="Picture 15" descr="A black and white logo&#10;&#10;AI-generated content may be incorrect.">
            <a:extLst>
              <a:ext uri="{FF2B5EF4-FFF2-40B4-BE49-F238E27FC236}">
                <a16:creationId xmlns:a16="http://schemas.microsoft.com/office/drawing/2014/main" id="{D252D236-0292-F8AA-2EB0-873FE9F58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spTree>
    <p:extLst>
      <p:ext uri="{BB962C8B-B14F-4D97-AF65-F5344CB8AC3E}">
        <p14:creationId xmlns:p14="http://schemas.microsoft.com/office/powerpoint/2010/main" val="109168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032E384-2BAF-81D2-898A-1216DC1C9E9F}"/>
              </a:ext>
            </a:extLst>
          </p:cNvPr>
          <p:cNvSpPr txBox="1">
            <a:spLocks/>
          </p:cNvSpPr>
          <p:nvPr/>
        </p:nvSpPr>
        <p:spPr>
          <a:xfrm>
            <a:off x="2473960" y="12388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t>Year 3 – 31 March 2027</a:t>
            </a:r>
          </a:p>
        </p:txBody>
      </p:sp>
      <p:sp>
        <p:nvSpPr>
          <p:cNvPr id="5" name="Rectangle 4">
            <a:extLst>
              <a:ext uri="{FF2B5EF4-FFF2-40B4-BE49-F238E27FC236}">
                <a16:creationId xmlns:a16="http://schemas.microsoft.com/office/drawing/2014/main" id="{6BCC741F-9EBD-3D8E-91D4-46E9A4F85E80}"/>
              </a:ext>
            </a:extLst>
          </p:cNvPr>
          <p:cNvSpPr/>
          <p:nvPr/>
        </p:nvSpPr>
        <p:spPr>
          <a:xfrm>
            <a:off x="7644576" y="2080896"/>
            <a:ext cx="568960" cy="34956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A5BDF04-AC0A-48A3-D3BE-90BC597650C3}"/>
              </a:ext>
            </a:extLst>
          </p:cNvPr>
          <p:cNvSpPr/>
          <p:nvPr/>
        </p:nvSpPr>
        <p:spPr>
          <a:xfrm>
            <a:off x="7644576" y="2656840"/>
            <a:ext cx="568960" cy="349568"/>
          </a:xfrm>
          <a:prstGeom prst="rect">
            <a:avLst/>
          </a:prstGeom>
          <a:pattFill prst="wdDnDiag">
            <a:fgClr>
              <a:srgbClr val="C0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0BDD2CE-6D7B-689F-51F0-A7A1D913774A}"/>
              </a:ext>
            </a:extLst>
          </p:cNvPr>
          <p:cNvSpPr/>
          <p:nvPr/>
        </p:nvSpPr>
        <p:spPr>
          <a:xfrm>
            <a:off x="7647877" y="3241992"/>
            <a:ext cx="568960" cy="349568"/>
          </a:xfrm>
          <a:prstGeom prst="rect">
            <a:avLst/>
          </a:prstGeom>
          <a:solidFill>
            <a:srgbClr val="215F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4FAEADA-595D-09FD-F379-E27D11DBB11B}"/>
              </a:ext>
            </a:extLst>
          </p:cNvPr>
          <p:cNvSpPr/>
          <p:nvPr/>
        </p:nvSpPr>
        <p:spPr>
          <a:xfrm>
            <a:off x="7548880" y="1690688"/>
            <a:ext cx="4236720" cy="21193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u="sng">
                <a:solidFill>
                  <a:schemeClr val="tx1"/>
                </a:solidFill>
              </a:rPr>
              <a:t>Key</a:t>
            </a:r>
          </a:p>
        </p:txBody>
      </p:sp>
      <p:sp>
        <p:nvSpPr>
          <p:cNvPr id="9" name="TextBox 8">
            <a:extLst>
              <a:ext uri="{FF2B5EF4-FFF2-40B4-BE49-F238E27FC236}">
                <a16:creationId xmlns:a16="http://schemas.microsoft.com/office/drawing/2014/main" id="{C52551F7-1606-E830-7CFD-CEF76E5E0287}"/>
              </a:ext>
            </a:extLst>
          </p:cNvPr>
          <p:cNvSpPr txBox="1"/>
          <p:nvPr/>
        </p:nvSpPr>
        <p:spPr>
          <a:xfrm>
            <a:off x="8270573" y="2071014"/>
            <a:ext cx="3558603" cy="369332"/>
          </a:xfrm>
          <a:prstGeom prst="rect">
            <a:avLst/>
          </a:prstGeom>
          <a:noFill/>
        </p:spPr>
        <p:txBody>
          <a:bodyPr wrap="none" rtlCol="0">
            <a:spAutoFit/>
          </a:bodyPr>
          <a:lstStyle/>
          <a:p>
            <a:r>
              <a:rPr lang="en-GB"/>
              <a:t>Benefits built up to 31 March 2026</a:t>
            </a:r>
          </a:p>
        </p:txBody>
      </p:sp>
      <p:sp>
        <p:nvSpPr>
          <p:cNvPr id="10" name="TextBox 9">
            <a:extLst>
              <a:ext uri="{FF2B5EF4-FFF2-40B4-BE49-F238E27FC236}">
                <a16:creationId xmlns:a16="http://schemas.microsoft.com/office/drawing/2014/main" id="{D1202F00-BD8A-0DE3-A8F0-7EE21B943A02}"/>
              </a:ext>
            </a:extLst>
          </p:cNvPr>
          <p:cNvSpPr txBox="1"/>
          <p:nvPr/>
        </p:nvSpPr>
        <p:spPr>
          <a:xfrm>
            <a:off x="8290893" y="2646919"/>
            <a:ext cx="2882840" cy="369332"/>
          </a:xfrm>
          <a:prstGeom prst="rect">
            <a:avLst/>
          </a:prstGeom>
          <a:noFill/>
        </p:spPr>
        <p:txBody>
          <a:bodyPr wrap="none" rtlCol="0">
            <a:spAutoFit/>
          </a:bodyPr>
          <a:lstStyle/>
          <a:p>
            <a:r>
              <a:rPr lang="en-GB"/>
              <a:t>31 March 2027 adjustment</a:t>
            </a:r>
          </a:p>
        </p:txBody>
      </p:sp>
      <p:sp>
        <p:nvSpPr>
          <p:cNvPr id="11" name="TextBox 10">
            <a:extLst>
              <a:ext uri="{FF2B5EF4-FFF2-40B4-BE49-F238E27FC236}">
                <a16:creationId xmlns:a16="http://schemas.microsoft.com/office/drawing/2014/main" id="{951FF582-BED3-0813-095D-3D63C1263FD6}"/>
              </a:ext>
            </a:extLst>
          </p:cNvPr>
          <p:cNvSpPr txBox="1"/>
          <p:nvPr/>
        </p:nvSpPr>
        <p:spPr>
          <a:xfrm>
            <a:off x="8290893" y="3093610"/>
            <a:ext cx="3430811" cy="646331"/>
          </a:xfrm>
          <a:prstGeom prst="rect">
            <a:avLst/>
          </a:prstGeom>
          <a:noFill/>
        </p:spPr>
        <p:txBody>
          <a:bodyPr wrap="none" rtlCol="0">
            <a:spAutoFit/>
          </a:bodyPr>
          <a:lstStyle/>
          <a:p>
            <a:r>
              <a:rPr lang="en-GB"/>
              <a:t>Benefits built up between 1 April </a:t>
            </a:r>
          </a:p>
          <a:p>
            <a:r>
              <a:rPr lang="en-GB"/>
              <a:t>2026 to 31 March 2027</a:t>
            </a:r>
          </a:p>
        </p:txBody>
      </p:sp>
      <p:pic>
        <p:nvPicPr>
          <p:cNvPr id="3" name="Picture 2">
            <a:extLst>
              <a:ext uri="{FF2B5EF4-FFF2-40B4-BE49-F238E27FC236}">
                <a16:creationId xmlns:a16="http://schemas.microsoft.com/office/drawing/2014/main" id="{E65FC8A4-FF87-5830-00DC-14712A743AA0}"/>
              </a:ext>
            </a:extLst>
          </p:cNvPr>
          <p:cNvPicPr>
            <a:picLocks noChangeAspect="1"/>
          </p:cNvPicPr>
          <p:nvPr/>
        </p:nvPicPr>
        <p:blipFill>
          <a:blip r:embed="rId2"/>
          <a:stretch>
            <a:fillRect/>
          </a:stretch>
        </p:blipFill>
        <p:spPr>
          <a:xfrm>
            <a:off x="1348709" y="2112328"/>
            <a:ext cx="5260371" cy="4634933"/>
          </a:xfrm>
          <a:prstGeom prst="rect">
            <a:avLst/>
          </a:prstGeom>
        </p:spPr>
      </p:pic>
      <p:sp>
        <p:nvSpPr>
          <p:cNvPr id="13" name="Title 1">
            <a:extLst>
              <a:ext uri="{FF2B5EF4-FFF2-40B4-BE49-F238E27FC236}">
                <a16:creationId xmlns:a16="http://schemas.microsoft.com/office/drawing/2014/main" id="{CD87D197-9262-9016-9902-F032EB48DFA5}"/>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15" name="Rectangle 14">
            <a:extLst>
              <a:ext uri="{FF2B5EF4-FFF2-40B4-BE49-F238E27FC236}">
                <a16:creationId xmlns:a16="http://schemas.microsoft.com/office/drawing/2014/main" id="{A1E18BCB-0411-5AAC-7878-FA4821A93F1B}"/>
              </a:ext>
            </a:extLst>
          </p:cNvPr>
          <p:cNvSpPr/>
          <p:nvPr/>
        </p:nvSpPr>
        <p:spPr>
          <a:xfrm>
            <a:off x="261418" y="482810"/>
            <a:ext cx="5782352" cy="830997"/>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How the adjustments work – year 3</a:t>
            </a:r>
          </a:p>
          <a:p>
            <a:pPr>
              <a:defRPr/>
            </a:pPr>
            <a:endPar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endParaRPr>
          </a:p>
        </p:txBody>
      </p:sp>
      <p:pic>
        <p:nvPicPr>
          <p:cNvPr id="16" name="Picture 15" descr="A black and white logo&#10;&#10;AI-generated content may be incorrect.">
            <a:extLst>
              <a:ext uri="{FF2B5EF4-FFF2-40B4-BE49-F238E27FC236}">
                <a16:creationId xmlns:a16="http://schemas.microsoft.com/office/drawing/2014/main" id="{44A3B43C-5934-15EB-2870-F29088EA3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spTree>
    <p:extLst>
      <p:ext uri="{BB962C8B-B14F-4D97-AF65-F5344CB8AC3E}">
        <p14:creationId xmlns:p14="http://schemas.microsoft.com/office/powerpoint/2010/main" val="429231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FA6A25-E297-1F10-BE86-C2C9842A01C5}"/>
              </a:ext>
            </a:extLst>
          </p:cNvPr>
          <p:cNvGraphicFramePr>
            <a:graphicFrameLocks noGrp="1"/>
          </p:cNvGraphicFramePr>
          <p:nvPr>
            <p:extLst>
              <p:ext uri="{D42A27DB-BD31-4B8C-83A1-F6EECF244321}">
                <p14:modId xmlns:p14="http://schemas.microsoft.com/office/powerpoint/2010/main" val="230947662"/>
              </p:ext>
            </p:extLst>
          </p:nvPr>
        </p:nvGraphicFramePr>
        <p:xfrm>
          <a:off x="956128" y="2177143"/>
          <a:ext cx="10279743" cy="2831635"/>
        </p:xfrm>
        <a:graphic>
          <a:graphicData uri="http://schemas.openxmlformats.org/drawingml/2006/table">
            <a:tbl>
              <a:tblPr firstRow="1" firstCol="1" lastRow="1" lastCol="1" bandRow="1" bandCol="1">
                <a:tableStyleId>{5C22544A-7EE6-4342-B048-85BDC9FD1C3A}</a:tableStyleId>
              </a:tblPr>
              <a:tblGrid>
                <a:gridCol w="1831479">
                  <a:extLst>
                    <a:ext uri="{9D8B030D-6E8A-4147-A177-3AD203B41FA5}">
                      <a16:colId xmlns:a16="http://schemas.microsoft.com/office/drawing/2014/main" val="3706071710"/>
                    </a:ext>
                  </a:extLst>
                </a:gridCol>
                <a:gridCol w="1897799">
                  <a:extLst>
                    <a:ext uri="{9D8B030D-6E8A-4147-A177-3AD203B41FA5}">
                      <a16:colId xmlns:a16="http://schemas.microsoft.com/office/drawing/2014/main" val="3870796350"/>
                    </a:ext>
                  </a:extLst>
                </a:gridCol>
                <a:gridCol w="2275318">
                  <a:extLst>
                    <a:ext uri="{9D8B030D-6E8A-4147-A177-3AD203B41FA5}">
                      <a16:colId xmlns:a16="http://schemas.microsoft.com/office/drawing/2014/main" val="290328074"/>
                    </a:ext>
                  </a:extLst>
                </a:gridCol>
                <a:gridCol w="2275318">
                  <a:extLst>
                    <a:ext uri="{9D8B030D-6E8A-4147-A177-3AD203B41FA5}">
                      <a16:colId xmlns:a16="http://schemas.microsoft.com/office/drawing/2014/main" val="3801525"/>
                    </a:ext>
                  </a:extLst>
                </a:gridCol>
                <a:gridCol w="1999829">
                  <a:extLst>
                    <a:ext uri="{9D8B030D-6E8A-4147-A177-3AD203B41FA5}">
                      <a16:colId xmlns:a16="http://schemas.microsoft.com/office/drawing/2014/main" val="3382603868"/>
                    </a:ext>
                  </a:extLst>
                </a:gridCol>
              </a:tblGrid>
              <a:tr h="1084115">
                <a:tc>
                  <a:txBody>
                    <a:bodyPr/>
                    <a:lstStyle/>
                    <a:p>
                      <a:pPr algn="ctr"/>
                      <a:r>
                        <a:rPr lang="en-GB" sz="2200">
                          <a:effectLst/>
                        </a:rPr>
                        <a:t>Section</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17780" marB="17780" anchor="b">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a:effectLst/>
                        </a:rPr>
                        <a:t>Benefit adjustment date</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17780" marB="17780" anchor="b">
                    <a:solidFill>
                      <a:srgbClr val="002060"/>
                    </a:solidFill>
                  </a:tcPr>
                </a:tc>
                <a:tc>
                  <a:txBody>
                    <a:bodyPr/>
                    <a:lstStyle/>
                    <a:p>
                      <a:pPr algn="ctr">
                        <a:lnSpc>
                          <a:spcPct val="150000"/>
                        </a:lnSpc>
                      </a:pPr>
                      <a:r>
                        <a:rPr lang="en-GB" sz="2200">
                          <a:effectLst/>
                          <a:latin typeface="Arial" panose="020B0604020202020204" pitchFamily="34" charset="0"/>
                          <a:ea typeface="Times New Roman" panose="02020603050405020304" pitchFamily="18" charset="0"/>
                          <a:cs typeface="Times New Roman" panose="02020603050405020304" pitchFamily="18" charset="0"/>
                        </a:rPr>
                        <a:t>Valuation outcome</a:t>
                      </a:r>
                    </a:p>
                  </a:txBody>
                  <a:tcPr marL="36195" marR="36195" marT="17780" marB="17780" anchor="b">
                    <a:solidFill>
                      <a:srgbClr val="002060"/>
                    </a:solidFill>
                  </a:tcPr>
                </a:tc>
                <a:tc>
                  <a:txBody>
                    <a:bodyPr/>
                    <a:lstStyle/>
                    <a:p>
                      <a:pPr algn="ctr">
                        <a:lnSpc>
                          <a:spcPct val="150000"/>
                        </a:lnSpc>
                      </a:pPr>
                      <a:r>
                        <a:rPr lang="en-GB" sz="2200">
                          <a:effectLst/>
                        </a:rPr>
                        <a:t>September 2025 CPI</a:t>
                      </a:r>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17780" marB="17780" anchor="b">
                    <a:solidFill>
                      <a:srgbClr val="002060"/>
                    </a:solidFill>
                  </a:tcPr>
                </a:tc>
                <a:tc>
                  <a:txBody>
                    <a:bodyPr/>
                    <a:lstStyle/>
                    <a:p>
                      <a:pPr algn="ctr">
                        <a:lnSpc>
                          <a:spcPct val="150000"/>
                        </a:lnSpc>
                      </a:pPr>
                      <a:r>
                        <a:rPr lang="en-GB" sz="2400">
                          <a:effectLst/>
                        </a:rPr>
                        <a:t>Total increase</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17780" marB="17780" anchor="b">
                    <a:solidFill>
                      <a:srgbClr val="C00000"/>
                    </a:solidFill>
                  </a:tcPr>
                </a:tc>
                <a:extLst>
                  <a:ext uri="{0D108BD9-81ED-4DB2-BD59-A6C34878D82A}">
                    <a16:rowId xmlns:a16="http://schemas.microsoft.com/office/drawing/2014/main" val="2749545501"/>
                  </a:ext>
                </a:extLst>
              </a:tr>
              <a:tr h="1030458">
                <a:tc>
                  <a:txBody>
                    <a:bodyPr/>
                    <a:lstStyle/>
                    <a:p>
                      <a:endParaRPr lang="en-GB" sz="2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2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Income for Life</a:t>
                      </a:r>
                    </a:p>
                  </a:txBody>
                  <a:tcPr marL="36195" marR="36195" marT="17780" marB="17780" anchor="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a:solidFill>
                            <a:schemeClr val="bg1"/>
                          </a:solidFill>
                          <a:effectLst/>
                        </a:rPr>
                        <a:t>31 March 2026</a:t>
                      </a:r>
                      <a:endParaRPr lang="en-GB" sz="2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17780" marB="17780" anchor="b">
                    <a:solidFill>
                      <a:schemeClr val="bg1">
                        <a:lumMod val="50000"/>
                      </a:schemeClr>
                    </a:solidFill>
                  </a:tcPr>
                </a:tc>
                <a:tc>
                  <a:txBody>
                    <a:bodyPr/>
                    <a:lstStyle/>
                    <a:p>
                      <a:pPr algn="ctr"/>
                      <a:r>
                        <a:rPr lang="en-GB" sz="2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CPI + 2.6%</a:t>
                      </a:r>
                    </a:p>
                  </a:txBody>
                  <a:tcPr marL="36195" marR="36195" marT="17780" marB="17780" anchor="b">
                    <a:solidFill>
                      <a:schemeClr val="bg1">
                        <a:lumMod val="50000"/>
                      </a:schemeClr>
                    </a:solidFill>
                  </a:tcPr>
                </a:tc>
                <a:tc>
                  <a:txBody>
                    <a:bodyPr/>
                    <a:lstStyle/>
                    <a:p>
                      <a:pPr algn="ctr"/>
                      <a:r>
                        <a:rPr lang="en-GB" sz="2200" b="1">
                          <a:solidFill>
                            <a:schemeClr val="bg1"/>
                          </a:solidFill>
                          <a:effectLst/>
                        </a:rPr>
                        <a:t>3.8%</a:t>
                      </a:r>
                      <a:endParaRPr lang="en-GB" sz="2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17780" marB="17780" anchor="b">
                    <a:solidFill>
                      <a:schemeClr val="bg1">
                        <a:lumMod val="50000"/>
                      </a:schemeClr>
                    </a:solidFill>
                  </a:tcPr>
                </a:tc>
                <a:tc>
                  <a:txBody>
                    <a:bodyPr/>
                    <a:lstStyle/>
                    <a:p>
                      <a:pPr algn="ctr"/>
                      <a:r>
                        <a:rPr lang="en-GB" sz="2400" b="1">
                          <a:solidFill>
                            <a:schemeClr val="bg1"/>
                          </a:solidFill>
                          <a:effectLst/>
                        </a:rPr>
                        <a:t>6.4%</a:t>
                      </a:r>
                      <a:endParaRPr lang="en-GB" sz="2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17780" marB="17780" anchor="b">
                    <a:solidFill>
                      <a:srgbClr val="C00000"/>
                    </a:solidFill>
                  </a:tcPr>
                </a:tc>
                <a:extLst>
                  <a:ext uri="{0D108BD9-81ED-4DB2-BD59-A6C34878D82A}">
                    <a16:rowId xmlns:a16="http://schemas.microsoft.com/office/drawing/2014/main" val="438222530"/>
                  </a:ext>
                </a:extLst>
              </a:tr>
              <a:tr h="701200">
                <a:tc>
                  <a:txBody>
                    <a:bodyPr/>
                    <a:lstStyle/>
                    <a:p>
                      <a:endParaRPr lang="en-GB" sz="2200">
                        <a:effectLst/>
                        <a:latin typeface="Arial" panose="020B0604020202020204" pitchFamily="34" charset="0"/>
                        <a:ea typeface="Times New Roman" panose="02020603050405020304" pitchFamily="18" charset="0"/>
                        <a:cs typeface="Times New Roman" panose="02020603050405020304" pitchFamily="18" charset="0"/>
                      </a:endParaRPr>
                    </a:p>
                    <a:p>
                      <a:r>
                        <a:rPr lang="en-GB" sz="2200">
                          <a:effectLst/>
                          <a:latin typeface="Arial" panose="020B0604020202020204" pitchFamily="34" charset="0"/>
                          <a:ea typeface="Times New Roman" panose="02020603050405020304" pitchFamily="18" charset="0"/>
                          <a:cs typeface="Times New Roman" panose="02020603050405020304" pitchFamily="18" charset="0"/>
                        </a:rPr>
                        <a:t>Lump Sum</a:t>
                      </a:r>
                    </a:p>
                  </a:txBody>
                  <a:tcPr marL="36195" marR="36195" marT="17780" marB="17780" anchor="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a:solidFill>
                            <a:schemeClr val="bg1"/>
                          </a:solidFill>
                          <a:effectLst/>
                        </a:rPr>
                        <a:t>31 March 2026</a:t>
                      </a:r>
                      <a:endParaRPr lang="en-GB" sz="2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17780" marB="17780" anchor="b">
                    <a:solidFill>
                      <a:schemeClr val="bg1">
                        <a:lumMod val="50000"/>
                      </a:schemeClr>
                    </a:solidFill>
                  </a:tcPr>
                </a:tc>
                <a:tc>
                  <a:txBody>
                    <a:bodyPr/>
                    <a:lstStyle/>
                    <a:p>
                      <a:pPr algn="ctr"/>
                      <a:r>
                        <a:rPr lang="en-GB" sz="2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CPI + 3.8%</a:t>
                      </a:r>
                    </a:p>
                  </a:txBody>
                  <a:tcPr marL="36195" marR="36195" marT="17780" marB="17780" anchor="b">
                    <a:solidFill>
                      <a:schemeClr val="bg1">
                        <a:lumMod val="50000"/>
                      </a:schemeClr>
                    </a:solidFill>
                  </a:tcPr>
                </a:tc>
                <a:tc>
                  <a:txBody>
                    <a:bodyPr/>
                    <a:lstStyle/>
                    <a:p>
                      <a:pPr algn="ctr"/>
                      <a:r>
                        <a:rPr lang="en-GB" sz="2200" b="1">
                          <a:solidFill>
                            <a:schemeClr val="bg1"/>
                          </a:solidFill>
                          <a:effectLst/>
                        </a:rPr>
                        <a:t>3.8%</a:t>
                      </a:r>
                      <a:endParaRPr lang="en-GB" sz="22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17780" marB="17780" anchor="b">
                    <a:solidFill>
                      <a:schemeClr val="bg1">
                        <a:lumMod val="50000"/>
                      </a:schemeClr>
                    </a:solidFill>
                  </a:tcPr>
                </a:tc>
                <a:tc>
                  <a:txBody>
                    <a:bodyPr/>
                    <a:lstStyle/>
                    <a:p>
                      <a:pPr algn="ctr"/>
                      <a:r>
                        <a:rPr lang="en-GB" sz="2400" b="1">
                          <a:solidFill>
                            <a:schemeClr val="bg1"/>
                          </a:solidFill>
                          <a:effectLst/>
                        </a:rPr>
                        <a:t>7.6%</a:t>
                      </a:r>
                      <a:endParaRPr lang="en-GB" sz="24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36195" marT="17780" marB="17780" anchor="b">
                    <a:solidFill>
                      <a:srgbClr val="C00000"/>
                    </a:solidFill>
                  </a:tcPr>
                </a:tc>
                <a:extLst>
                  <a:ext uri="{0D108BD9-81ED-4DB2-BD59-A6C34878D82A}">
                    <a16:rowId xmlns:a16="http://schemas.microsoft.com/office/drawing/2014/main" val="3457195341"/>
                  </a:ext>
                </a:extLst>
              </a:tr>
            </a:tbl>
          </a:graphicData>
        </a:graphic>
      </p:graphicFrame>
      <p:pic>
        <p:nvPicPr>
          <p:cNvPr id="4" name="Picture 3" descr="A black and white logo&#10;&#10;AI-generated content may be incorrect.">
            <a:extLst>
              <a:ext uri="{FF2B5EF4-FFF2-40B4-BE49-F238E27FC236}">
                <a16:creationId xmlns:a16="http://schemas.microsoft.com/office/drawing/2014/main" id="{158B00A8-7184-26CC-F364-039E3EDF8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sp>
        <p:nvSpPr>
          <p:cNvPr id="7" name="Title 1">
            <a:extLst>
              <a:ext uri="{FF2B5EF4-FFF2-40B4-BE49-F238E27FC236}">
                <a16:creationId xmlns:a16="http://schemas.microsoft.com/office/drawing/2014/main" id="{7E9404E4-8306-09AA-A66C-93E39CC9BEAD}"/>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8" name="Rectangle 7">
            <a:extLst>
              <a:ext uri="{FF2B5EF4-FFF2-40B4-BE49-F238E27FC236}">
                <a16:creationId xmlns:a16="http://schemas.microsoft.com/office/drawing/2014/main" id="{378D9288-3D52-722E-5669-0BFB904B93DF}"/>
              </a:ext>
            </a:extLst>
          </p:cNvPr>
          <p:cNvSpPr/>
          <p:nvPr/>
        </p:nvSpPr>
        <p:spPr>
          <a:xfrm>
            <a:off x="261418" y="482810"/>
            <a:ext cx="7462299"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First Valuations Outcomes – Headline Results</a:t>
            </a:r>
          </a:p>
        </p:txBody>
      </p:sp>
    </p:spTree>
    <p:extLst>
      <p:ext uri="{BB962C8B-B14F-4D97-AF65-F5344CB8AC3E}">
        <p14:creationId xmlns:p14="http://schemas.microsoft.com/office/powerpoint/2010/main" val="304881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B1B393-AE96-7B9A-5109-B6DFD0145D27}"/>
              </a:ext>
            </a:extLst>
          </p:cNvPr>
          <p:cNvSpPr/>
          <p:nvPr/>
        </p:nvSpPr>
        <p:spPr>
          <a:xfrm>
            <a:off x="2932973" y="2280757"/>
            <a:ext cx="3519577" cy="1690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6D6F482-D4BB-721E-6224-FBD6977AE446}"/>
              </a:ext>
            </a:extLst>
          </p:cNvPr>
          <p:cNvSpPr txBox="1">
            <a:spLocks/>
          </p:cNvSpPr>
          <p:nvPr/>
        </p:nvSpPr>
        <p:spPr>
          <a:xfrm>
            <a:off x="578444" y="1078595"/>
            <a:ext cx="6044282" cy="3939540"/>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5000" b="1">
                <a:latin typeface="Arial"/>
                <a:cs typeface="Arial"/>
              </a:rPr>
              <a:t>What is the Royal Mail Collective Pension Plan (the Collective Plan)?</a:t>
            </a:r>
          </a:p>
          <a:p>
            <a:pPr algn="l">
              <a:lnSpc>
                <a:spcPct val="100000"/>
              </a:lnSpc>
            </a:pPr>
            <a:endParaRPr lang="en-GB" sz="5000" b="1">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CB304F9-A692-05F0-2B84-C450CC6F0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4" y="5537341"/>
            <a:ext cx="2874271" cy="1041117"/>
          </a:xfrm>
          <a:prstGeom prst="rect">
            <a:avLst/>
          </a:prstGeom>
        </p:spPr>
      </p:pic>
      <p:pic>
        <p:nvPicPr>
          <p:cNvPr id="14" name="Picture 13">
            <a:extLst>
              <a:ext uri="{FF2B5EF4-FFF2-40B4-BE49-F238E27FC236}">
                <a16:creationId xmlns:a16="http://schemas.microsoft.com/office/drawing/2014/main" id="{471DC53E-FF51-8F6D-B686-456FF802B3CE}"/>
              </a:ext>
            </a:extLst>
          </p:cNvPr>
          <p:cNvPicPr>
            <a:picLocks noChangeAspect="1"/>
          </p:cNvPicPr>
          <p:nvPr/>
        </p:nvPicPr>
        <p:blipFill>
          <a:blip r:embed="rId3"/>
          <a:srcRect l="1069"/>
          <a:stretch/>
        </p:blipFill>
        <p:spPr>
          <a:xfrm>
            <a:off x="5886450" y="-259621"/>
            <a:ext cx="10732116" cy="6858000"/>
          </a:xfrm>
          <a:prstGeom prst="rect">
            <a:avLst/>
          </a:prstGeom>
        </p:spPr>
      </p:pic>
      <p:sp>
        <p:nvSpPr>
          <p:cNvPr id="5" name="Footer Placeholder 4">
            <a:extLst>
              <a:ext uri="{FF2B5EF4-FFF2-40B4-BE49-F238E27FC236}">
                <a16:creationId xmlns:a16="http://schemas.microsoft.com/office/drawing/2014/main" id="{FC8822D4-2C7D-831D-383B-BF3008D2AC3D}"/>
              </a:ext>
            </a:extLst>
          </p:cNvPr>
          <p:cNvSpPr>
            <a:spLocks noGrp="1"/>
          </p:cNvSpPr>
          <p:nvPr>
            <p:ph type="ftr" sz="quarter" idx="11"/>
          </p:nvPr>
        </p:nvSpPr>
        <p:spPr/>
        <p:txBody>
          <a:bodyPr/>
          <a:lstStyle/>
          <a:p>
            <a:r>
              <a:rPr lang="en-GB"/>
              <a:t>Trustee Training – Codes of Practice</a:t>
            </a:r>
          </a:p>
        </p:txBody>
      </p:sp>
    </p:spTree>
    <p:extLst>
      <p:ext uri="{BB962C8B-B14F-4D97-AF65-F5344CB8AC3E}">
        <p14:creationId xmlns:p14="http://schemas.microsoft.com/office/powerpoint/2010/main" val="128887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E8067-8CDF-B2FF-4904-8A1997D0118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1E0B47F-33C9-4E98-811B-2989B68F1768}"/>
              </a:ext>
            </a:extLst>
          </p:cNvPr>
          <p:cNvSpPr/>
          <p:nvPr/>
        </p:nvSpPr>
        <p:spPr>
          <a:xfrm>
            <a:off x="2932973" y="2280757"/>
            <a:ext cx="3519577" cy="1690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A5DB7912-9FEF-6457-BB9C-7AC60F949475}"/>
              </a:ext>
            </a:extLst>
          </p:cNvPr>
          <p:cNvSpPr txBox="1">
            <a:spLocks/>
          </p:cNvSpPr>
          <p:nvPr/>
        </p:nvSpPr>
        <p:spPr>
          <a:xfrm>
            <a:off x="578444" y="1356781"/>
            <a:ext cx="5424791" cy="2400657"/>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5000" b="1">
                <a:latin typeface="Arial"/>
                <a:cs typeface="Arial"/>
              </a:rPr>
              <a:t>Collective Plan Communications</a:t>
            </a:r>
            <a:endParaRPr lang="en-GB" sz="5000" b="1">
              <a:latin typeface="Arial" panose="020B0604020202020204" pitchFamily="34" charset="0"/>
              <a:cs typeface="Arial" panose="020B0604020202020204" pitchFamily="34" charset="0"/>
            </a:endParaRPr>
          </a:p>
          <a:p>
            <a:pPr algn="l">
              <a:lnSpc>
                <a:spcPct val="100000"/>
              </a:lnSpc>
            </a:pPr>
            <a:endParaRPr lang="en-GB" sz="5000" b="1">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412AEF9-45BC-628D-3D39-A24417077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4" y="5537341"/>
            <a:ext cx="2874271" cy="1041117"/>
          </a:xfrm>
          <a:prstGeom prst="rect">
            <a:avLst/>
          </a:prstGeom>
        </p:spPr>
      </p:pic>
      <p:pic>
        <p:nvPicPr>
          <p:cNvPr id="14" name="Picture 13">
            <a:extLst>
              <a:ext uri="{FF2B5EF4-FFF2-40B4-BE49-F238E27FC236}">
                <a16:creationId xmlns:a16="http://schemas.microsoft.com/office/drawing/2014/main" id="{7A2435E4-AF12-90D5-A5D0-2113ECCA42C2}"/>
              </a:ext>
            </a:extLst>
          </p:cNvPr>
          <p:cNvPicPr>
            <a:picLocks noChangeAspect="1"/>
          </p:cNvPicPr>
          <p:nvPr/>
        </p:nvPicPr>
        <p:blipFill>
          <a:blip r:embed="rId3"/>
          <a:stretch>
            <a:fillRect/>
          </a:stretch>
        </p:blipFill>
        <p:spPr>
          <a:xfrm>
            <a:off x="5716530" y="0"/>
            <a:ext cx="10848081" cy="6858000"/>
          </a:xfrm>
          <a:prstGeom prst="rect">
            <a:avLst/>
          </a:prstGeom>
        </p:spPr>
      </p:pic>
    </p:spTree>
    <p:extLst>
      <p:ext uri="{BB962C8B-B14F-4D97-AF65-F5344CB8AC3E}">
        <p14:creationId xmlns:p14="http://schemas.microsoft.com/office/powerpoint/2010/main" val="16970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C5AE626F-D821-22BB-769E-94538555DB1E}"/>
              </a:ext>
            </a:extLst>
          </p:cNvPr>
          <p:cNvSpPr txBox="1"/>
          <p:nvPr/>
        </p:nvSpPr>
        <p:spPr>
          <a:xfrm>
            <a:off x="4079776" y="1665972"/>
            <a:ext cx="7583275" cy="1754326"/>
          </a:xfrm>
          <a:prstGeom prst="rect">
            <a:avLst/>
          </a:prstGeom>
          <a:noFill/>
        </p:spPr>
        <p:txBody>
          <a:bodyPr wrap="square">
            <a:spAutoFit/>
          </a:bodyPr>
          <a:lstStyle/>
          <a:p>
            <a:pPr algn="l"/>
            <a:r>
              <a:rPr lang="en-GB" sz="1600" b="1" i="0" u="none" strike="noStrike" baseline="0">
                <a:solidFill>
                  <a:srgbClr val="3F3F3E"/>
                </a:solidFill>
                <a:latin typeface="Lato-Regular"/>
              </a:rPr>
              <a:t>Electronic Communications</a:t>
            </a:r>
          </a:p>
          <a:p>
            <a:pPr algn="l"/>
            <a:r>
              <a:rPr lang="en-GB" sz="1600" b="0" i="0" u="none" strike="noStrike" baseline="0">
                <a:solidFill>
                  <a:srgbClr val="3F3F3E"/>
                </a:solidFill>
                <a:latin typeface="Lato-Regular"/>
              </a:rPr>
              <a:t>Many of the costs of running the Collective Plan are paid for, collectively, by the members. To reduce costs, the Trustee of the Collective Plan will communicate with you electronically by default. This means</a:t>
            </a:r>
            <a:r>
              <a:rPr lang="en-GB" sz="1600">
                <a:solidFill>
                  <a:srgbClr val="3F3F3E"/>
                </a:solidFill>
                <a:latin typeface="Lato-Regular"/>
              </a:rPr>
              <a:t> </a:t>
            </a:r>
            <a:r>
              <a:rPr lang="en-GB" sz="1600" b="0" i="0" u="none" strike="noStrike" baseline="0">
                <a:solidFill>
                  <a:srgbClr val="3F3F3E"/>
                </a:solidFill>
                <a:latin typeface="Lato-Regular"/>
              </a:rPr>
              <a:t>more money to put towards your income for life</a:t>
            </a:r>
          </a:p>
          <a:p>
            <a:pPr algn="l"/>
            <a:endParaRPr lang="en-GB" sz="1400">
              <a:solidFill>
                <a:srgbClr val="3F3F3E"/>
              </a:solidFill>
              <a:latin typeface="Lato-Regular"/>
            </a:endParaRPr>
          </a:p>
          <a:p>
            <a:pPr algn="l"/>
            <a:endParaRPr lang="en-GB" sz="1400" b="0" i="0" u="none" strike="noStrike" baseline="0">
              <a:latin typeface="Lato-Regular"/>
            </a:endParaRPr>
          </a:p>
        </p:txBody>
      </p:sp>
      <p:pic>
        <p:nvPicPr>
          <p:cNvPr id="12" name="Picture 11">
            <a:extLst>
              <a:ext uri="{FF2B5EF4-FFF2-40B4-BE49-F238E27FC236}">
                <a16:creationId xmlns:a16="http://schemas.microsoft.com/office/drawing/2014/main" id="{9B4F4613-0C71-9A55-A976-002E1268E313}"/>
              </a:ext>
            </a:extLst>
          </p:cNvPr>
          <p:cNvPicPr>
            <a:picLocks noChangeAspect="1"/>
          </p:cNvPicPr>
          <p:nvPr/>
        </p:nvPicPr>
        <p:blipFill>
          <a:blip r:embed="rId2"/>
          <a:stretch>
            <a:fillRect/>
          </a:stretch>
        </p:blipFill>
        <p:spPr>
          <a:xfrm>
            <a:off x="405357" y="1424169"/>
            <a:ext cx="3149718" cy="4176464"/>
          </a:xfrm>
          <a:prstGeom prst="rect">
            <a:avLst/>
          </a:prstGeom>
        </p:spPr>
      </p:pic>
      <p:sp>
        <p:nvSpPr>
          <p:cNvPr id="13" name="TextBox 12">
            <a:extLst>
              <a:ext uri="{FF2B5EF4-FFF2-40B4-BE49-F238E27FC236}">
                <a16:creationId xmlns:a16="http://schemas.microsoft.com/office/drawing/2014/main" id="{21FF36FB-7976-AE2A-7070-0EC5A025D06C}"/>
              </a:ext>
            </a:extLst>
          </p:cNvPr>
          <p:cNvSpPr txBox="1"/>
          <p:nvPr/>
        </p:nvSpPr>
        <p:spPr>
          <a:xfrm>
            <a:off x="4077385" y="3437703"/>
            <a:ext cx="7585666" cy="2277547"/>
          </a:xfrm>
          <a:prstGeom prst="rect">
            <a:avLst/>
          </a:prstGeom>
          <a:noFill/>
        </p:spPr>
        <p:txBody>
          <a:bodyPr wrap="square">
            <a:spAutoFit/>
          </a:bodyPr>
          <a:lstStyle/>
          <a:p>
            <a:pPr algn="l"/>
            <a:r>
              <a:rPr lang="en-GB" sz="1600" b="1" i="0" u="none" strike="noStrike" baseline="0">
                <a:solidFill>
                  <a:srgbClr val="3F3F3E"/>
                </a:solidFill>
                <a:latin typeface="Lato-Regular"/>
              </a:rPr>
              <a:t>Member Self-Serve Portal </a:t>
            </a:r>
          </a:p>
          <a:p>
            <a:pPr algn="l"/>
            <a:r>
              <a:rPr lang="en-GB" sz="1600" b="0" i="0" u="none" strike="noStrike" baseline="0">
                <a:solidFill>
                  <a:srgbClr val="3F3F3E"/>
                </a:solidFill>
                <a:latin typeface="Lato-Regular"/>
              </a:rPr>
              <a:t>To make sure you get information about your income for life and</a:t>
            </a:r>
          </a:p>
          <a:p>
            <a:pPr algn="l"/>
            <a:r>
              <a:rPr lang="en-GB" sz="1600" b="0" i="0" u="none" strike="noStrike" baseline="0">
                <a:solidFill>
                  <a:srgbClr val="3F3F3E"/>
                </a:solidFill>
                <a:latin typeface="Lato-Regular"/>
              </a:rPr>
              <a:t>lump sum in the Collective Plan, you need to provide us with your email by registering for the Member Self Service Portal. Once registered, you’ll be able to:</a:t>
            </a:r>
            <a:endParaRPr lang="en-GB" sz="1600" b="0" i="0" u="none" strike="noStrike" baseline="0">
              <a:solidFill>
                <a:srgbClr val="222221"/>
              </a:solidFill>
              <a:latin typeface="Lato-Regular"/>
            </a:endParaRPr>
          </a:p>
          <a:p>
            <a:pPr marL="285750" indent="-285750" algn="l">
              <a:buFont typeface="Arial" panose="020B0604020202020204" pitchFamily="34" charset="0"/>
              <a:buChar char="•"/>
            </a:pPr>
            <a:r>
              <a:rPr lang="en-GB" sz="1600" b="1" i="0" u="none" strike="noStrike" baseline="0">
                <a:solidFill>
                  <a:srgbClr val="3F3F3E"/>
                </a:solidFill>
                <a:latin typeface="Lato-Regular"/>
              </a:rPr>
              <a:t>Check </a:t>
            </a:r>
            <a:r>
              <a:rPr lang="en-GB" sz="1600" b="0" i="0" u="none" strike="noStrike" baseline="0">
                <a:solidFill>
                  <a:srgbClr val="3F3F3E"/>
                </a:solidFill>
                <a:latin typeface="Lato-Regular"/>
              </a:rPr>
              <a:t>your personal details and contact information are correct.</a:t>
            </a:r>
          </a:p>
          <a:p>
            <a:pPr marL="285750" indent="-285750" algn="l">
              <a:buFont typeface="Arial" panose="020B0604020202020204" pitchFamily="34" charset="0"/>
              <a:buChar char="•"/>
            </a:pPr>
            <a:r>
              <a:rPr lang="en-GB" sz="1600" b="1" i="0" u="none" strike="noStrike" baseline="0">
                <a:solidFill>
                  <a:srgbClr val="3F3F3E"/>
                </a:solidFill>
                <a:latin typeface="Lato-Regular"/>
              </a:rPr>
              <a:t>Tell us </a:t>
            </a:r>
            <a:r>
              <a:rPr lang="en-GB" sz="1600" b="0" i="0" u="none" strike="noStrike" baseline="0">
                <a:solidFill>
                  <a:srgbClr val="3F3F3E"/>
                </a:solidFill>
                <a:latin typeface="Lato-Regular"/>
              </a:rPr>
              <a:t>who you’d like your money to go to in the event of your death.</a:t>
            </a:r>
          </a:p>
          <a:p>
            <a:pPr marL="285750" indent="-285750" algn="l">
              <a:buFont typeface="Arial" panose="020B0604020202020204" pitchFamily="34" charset="0"/>
              <a:buChar char="•"/>
            </a:pPr>
            <a:r>
              <a:rPr lang="en-GB" sz="1600" b="1" i="0" u="none" strike="noStrike" baseline="0">
                <a:solidFill>
                  <a:srgbClr val="3F3F3E"/>
                </a:solidFill>
                <a:latin typeface="Lato-Regular"/>
              </a:rPr>
              <a:t>Choose </a:t>
            </a:r>
            <a:r>
              <a:rPr lang="en-GB" sz="1600" b="0" i="0" u="none" strike="noStrike" baseline="0">
                <a:solidFill>
                  <a:srgbClr val="3F3F3E"/>
                </a:solidFill>
                <a:latin typeface="Lato-Regular"/>
              </a:rPr>
              <a:t>how you’d like us to keep in touch with you.</a:t>
            </a:r>
          </a:p>
          <a:p>
            <a:pPr marL="285750" indent="-285750" algn="l">
              <a:buFont typeface="Arial" panose="020B0604020202020204" pitchFamily="34" charset="0"/>
              <a:buChar char="•"/>
            </a:pPr>
            <a:r>
              <a:rPr lang="en-GB" sz="1600" b="1" i="0" u="none" strike="noStrike" baseline="0">
                <a:solidFill>
                  <a:srgbClr val="3F3F3E"/>
                </a:solidFill>
                <a:latin typeface="Lato-Regular"/>
              </a:rPr>
              <a:t>View </a:t>
            </a:r>
            <a:r>
              <a:rPr lang="en-GB" sz="1600" b="0" i="0" u="none" strike="noStrike" baseline="0">
                <a:solidFill>
                  <a:srgbClr val="3F3F3E"/>
                </a:solidFill>
                <a:latin typeface="Lato-Regular"/>
              </a:rPr>
              <a:t>what you’ve got so far and what you might get at age 67.</a:t>
            </a:r>
            <a:endParaRPr lang="en-GB" sz="1600">
              <a:solidFill>
                <a:srgbClr val="3F3F3E"/>
              </a:solidFill>
              <a:latin typeface="Lato-Regular"/>
            </a:endParaRPr>
          </a:p>
          <a:p>
            <a:pPr algn="l"/>
            <a:endParaRPr lang="en-GB" sz="1400" b="0" i="0" u="none" strike="noStrike" baseline="0">
              <a:latin typeface="Lato-Regular"/>
            </a:endParaRPr>
          </a:p>
        </p:txBody>
      </p:sp>
      <p:pic>
        <p:nvPicPr>
          <p:cNvPr id="4" name="Picture 3" descr="A black and white logo&#10;&#10;AI-generated content may be incorrect.">
            <a:extLst>
              <a:ext uri="{FF2B5EF4-FFF2-40B4-BE49-F238E27FC236}">
                <a16:creationId xmlns:a16="http://schemas.microsoft.com/office/drawing/2014/main" id="{204CDB44-A114-34AE-D050-B0EC3172C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sp>
        <p:nvSpPr>
          <p:cNvPr id="5" name="Title 1">
            <a:extLst>
              <a:ext uri="{FF2B5EF4-FFF2-40B4-BE49-F238E27FC236}">
                <a16:creationId xmlns:a16="http://schemas.microsoft.com/office/drawing/2014/main" id="{04B42017-BD8B-445B-FB46-8B27733F475C}"/>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6" name="Rectangle 5">
            <a:extLst>
              <a:ext uri="{FF2B5EF4-FFF2-40B4-BE49-F238E27FC236}">
                <a16:creationId xmlns:a16="http://schemas.microsoft.com/office/drawing/2014/main" id="{2B3ABA2A-4C53-8C66-A529-E63872668D8D}"/>
              </a:ext>
            </a:extLst>
          </p:cNvPr>
          <p:cNvSpPr/>
          <p:nvPr/>
        </p:nvSpPr>
        <p:spPr>
          <a:xfrm>
            <a:off x="261418" y="482810"/>
            <a:ext cx="4692310"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The Collective Plan is Online</a:t>
            </a:r>
          </a:p>
        </p:txBody>
      </p:sp>
    </p:spTree>
    <p:extLst>
      <p:ext uri="{BB962C8B-B14F-4D97-AF65-F5344CB8AC3E}">
        <p14:creationId xmlns:p14="http://schemas.microsoft.com/office/powerpoint/2010/main" val="183076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AD871B-B729-7F0F-CBD9-930BBB6C0F4F}"/>
              </a:ext>
            </a:extLst>
          </p:cNvPr>
          <p:cNvSpPr>
            <a:spLocks noGrp="1"/>
          </p:cNvSpPr>
          <p:nvPr>
            <p:ph idx="1"/>
          </p:nvPr>
        </p:nvSpPr>
        <p:spPr>
          <a:xfrm>
            <a:off x="838200" y="1385359"/>
            <a:ext cx="10515600" cy="4907718"/>
          </a:xfrm>
        </p:spPr>
        <p:txBody>
          <a:bodyPr vert="horz" lIns="91440" tIns="45720" rIns="91440" bIns="45720" rtlCol="0" anchor="t">
            <a:normAutofit/>
          </a:bodyPr>
          <a:lstStyle/>
          <a:p>
            <a:pPr marL="0" indent="0">
              <a:buNone/>
            </a:pPr>
            <a:r>
              <a:rPr lang="en-GB"/>
              <a:t>🎯Communications strategy review</a:t>
            </a:r>
          </a:p>
          <a:p>
            <a:pPr marL="0" indent="0">
              <a:buNone/>
            </a:pPr>
            <a:r>
              <a:rPr lang="en-GB"/>
              <a:t>🎯Pensions roadshows</a:t>
            </a:r>
          </a:p>
          <a:p>
            <a:pPr marL="0" indent="0">
              <a:buNone/>
            </a:pPr>
            <a:r>
              <a:rPr lang="en-GB"/>
              <a:t>🎯Feedback surveys</a:t>
            </a:r>
          </a:p>
          <a:p>
            <a:pPr marL="0" indent="0">
              <a:buNone/>
            </a:pPr>
            <a:r>
              <a:rPr lang="en-GB"/>
              <a:t>🎯Focus groups &amp; interviews</a:t>
            </a:r>
          </a:p>
          <a:p>
            <a:pPr marL="0" indent="0">
              <a:buNone/>
            </a:pPr>
            <a:endParaRPr lang="en-GB"/>
          </a:p>
          <a:p>
            <a:pPr marL="0" indent="0">
              <a:buNone/>
            </a:pPr>
            <a:endParaRPr lang="en-GB" sz="2600"/>
          </a:p>
          <a:p>
            <a:endParaRPr lang="en-GB"/>
          </a:p>
          <a:p>
            <a:pPr marL="0" indent="0">
              <a:buNone/>
            </a:pPr>
            <a:endParaRPr lang="en-GB"/>
          </a:p>
          <a:p>
            <a:endParaRPr lang="en-GB"/>
          </a:p>
          <a:p>
            <a:endParaRPr lang="en-GB"/>
          </a:p>
          <a:p>
            <a:endParaRPr lang="en-GB"/>
          </a:p>
        </p:txBody>
      </p:sp>
      <p:pic>
        <p:nvPicPr>
          <p:cNvPr id="6" name="Picture 5" descr="A black and white logo&#10;&#10;AI-generated content may be incorrect.">
            <a:extLst>
              <a:ext uri="{FF2B5EF4-FFF2-40B4-BE49-F238E27FC236}">
                <a16:creationId xmlns:a16="http://schemas.microsoft.com/office/drawing/2014/main" id="{9F852F12-B3A5-DDC1-8598-1479C4A66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sp>
        <p:nvSpPr>
          <p:cNvPr id="7" name="Title 1">
            <a:extLst>
              <a:ext uri="{FF2B5EF4-FFF2-40B4-BE49-F238E27FC236}">
                <a16:creationId xmlns:a16="http://schemas.microsoft.com/office/drawing/2014/main" id="{BB57DFAB-C9D2-3B5E-11AB-AE13C6078AC4}"/>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8" name="Rectangle 7">
            <a:extLst>
              <a:ext uri="{FF2B5EF4-FFF2-40B4-BE49-F238E27FC236}">
                <a16:creationId xmlns:a16="http://schemas.microsoft.com/office/drawing/2014/main" id="{E92A9D88-A8A2-BCDF-9551-F080C8294EFC}"/>
              </a:ext>
            </a:extLst>
          </p:cNvPr>
          <p:cNvSpPr/>
          <p:nvPr/>
        </p:nvSpPr>
        <p:spPr>
          <a:xfrm>
            <a:off x="261418" y="482810"/>
            <a:ext cx="5529078"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Collective Plan Engagement Plans</a:t>
            </a:r>
          </a:p>
        </p:txBody>
      </p:sp>
    </p:spTree>
    <p:extLst>
      <p:ext uri="{BB962C8B-B14F-4D97-AF65-F5344CB8AC3E}">
        <p14:creationId xmlns:p14="http://schemas.microsoft.com/office/powerpoint/2010/main" val="19626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0">
            <a:extLst>
              <a:ext uri="{FF2B5EF4-FFF2-40B4-BE49-F238E27FC236}">
                <a16:creationId xmlns:a16="http://schemas.microsoft.com/office/drawing/2014/main" id="{93558EC5-D563-8D0C-9C6E-9BB437071C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55" t="37744" r="12143" b="46320"/>
          <a:stretch/>
        </p:blipFill>
        <p:spPr bwMode="auto">
          <a:xfrm>
            <a:off x="8592236" y="1377845"/>
            <a:ext cx="2186751" cy="118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E3335CD-FFA3-CD9F-7404-0EB8CEF85A96}"/>
              </a:ext>
            </a:extLst>
          </p:cNvPr>
          <p:cNvSpPr txBox="1"/>
          <p:nvPr/>
        </p:nvSpPr>
        <p:spPr>
          <a:xfrm>
            <a:off x="695400" y="1558266"/>
            <a:ext cx="7839906" cy="815608"/>
          </a:xfrm>
          <a:prstGeom prst="rect">
            <a:avLst/>
          </a:prstGeom>
          <a:noFill/>
        </p:spPr>
        <p:txBody>
          <a:bodyPr wrap="square">
            <a:spAutoFit/>
          </a:bodyPr>
          <a:lstStyle/>
          <a:p>
            <a:pPr algn="just">
              <a:spcAft>
                <a:spcPts val="600"/>
              </a:spcAft>
            </a:pPr>
            <a:r>
              <a:rPr lang="en-GB" sz="1400" b="1" i="0" u="none" strike="noStrike" baseline="0">
                <a:latin typeface="Lato-Regular"/>
              </a:rPr>
              <a:t>Royal Mail Collective Pension Plan (the Collective Plan)</a:t>
            </a:r>
          </a:p>
          <a:p>
            <a:pPr algn="just"/>
            <a:r>
              <a:rPr lang="en-GB" sz="1400">
                <a:latin typeface="Lato-Regular"/>
              </a:rPr>
              <a:t>The Collective Plan launched on 7 October 2024. The Collective Plan is for those who have over 12 months continuous service with Royal Mail Group Limited (including Parcelforce).</a:t>
            </a:r>
            <a:endParaRPr lang="en-GB" sz="1400"/>
          </a:p>
        </p:txBody>
      </p:sp>
      <p:pic>
        <p:nvPicPr>
          <p:cNvPr id="13" name="Picture 10">
            <a:extLst>
              <a:ext uri="{FF2B5EF4-FFF2-40B4-BE49-F238E27FC236}">
                <a16:creationId xmlns:a16="http://schemas.microsoft.com/office/drawing/2014/main" id="{C1770A52-719C-F55F-5B00-B4DB78CB04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31" t="80922" r="12142" b="3645"/>
          <a:stretch/>
        </p:blipFill>
        <p:spPr bwMode="auto">
          <a:xfrm>
            <a:off x="7922445" y="3647799"/>
            <a:ext cx="2000644" cy="10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09652A8-0804-CBA5-E8E9-4C88B21C5998}"/>
              </a:ext>
            </a:extLst>
          </p:cNvPr>
          <p:cNvSpPr txBox="1"/>
          <p:nvPr/>
        </p:nvSpPr>
        <p:spPr>
          <a:xfrm>
            <a:off x="2774663" y="2685415"/>
            <a:ext cx="7839906" cy="600164"/>
          </a:xfrm>
          <a:prstGeom prst="rect">
            <a:avLst/>
          </a:prstGeom>
          <a:noFill/>
        </p:spPr>
        <p:txBody>
          <a:bodyPr wrap="square">
            <a:spAutoFit/>
          </a:bodyPr>
          <a:lstStyle/>
          <a:p>
            <a:pPr algn="just">
              <a:spcAft>
                <a:spcPts val="600"/>
              </a:spcAft>
            </a:pPr>
            <a:r>
              <a:rPr lang="en-GB" sz="1400" b="1" i="0" u="none" strike="noStrike" baseline="0">
                <a:latin typeface="Lato-Regular"/>
              </a:rPr>
              <a:t>Royal Mail Pension Plan (RMPP)</a:t>
            </a:r>
          </a:p>
          <a:p>
            <a:pPr algn="just">
              <a:spcAft>
                <a:spcPts val="0"/>
              </a:spcAft>
            </a:pPr>
            <a:r>
              <a:rPr lang="en-GB" sz="1400">
                <a:latin typeface="Lato-Regular"/>
              </a:rPr>
              <a:t>The RMPP closed with effect from 7 October 2024, when the Collective Plan launched.</a:t>
            </a:r>
            <a:endParaRPr lang="en-GB" sz="1400"/>
          </a:p>
        </p:txBody>
      </p:sp>
      <p:sp>
        <p:nvSpPr>
          <p:cNvPr id="15" name="TextBox 14">
            <a:extLst>
              <a:ext uri="{FF2B5EF4-FFF2-40B4-BE49-F238E27FC236}">
                <a16:creationId xmlns:a16="http://schemas.microsoft.com/office/drawing/2014/main" id="{6E7CABAC-1E6A-98E1-A57B-95533CF2B314}"/>
              </a:ext>
            </a:extLst>
          </p:cNvPr>
          <p:cNvSpPr txBox="1"/>
          <p:nvPr/>
        </p:nvSpPr>
        <p:spPr>
          <a:xfrm>
            <a:off x="712952" y="3842374"/>
            <a:ext cx="7772834" cy="815608"/>
          </a:xfrm>
          <a:prstGeom prst="rect">
            <a:avLst/>
          </a:prstGeom>
          <a:noFill/>
        </p:spPr>
        <p:txBody>
          <a:bodyPr wrap="square">
            <a:spAutoFit/>
          </a:bodyPr>
          <a:lstStyle/>
          <a:p>
            <a:pPr>
              <a:spcAft>
                <a:spcPts val="600"/>
              </a:spcAft>
            </a:pPr>
            <a:r>
              <a:rPr lang="en-GB" sz="1400" b="1" i="0" u="none" strike="noStrike" baseline="0">
                <a:latin typeface="Lato-Regular"/>
              </a:rPr>
              <a:t>Royal Mail Defined Contribution Plan (RMDCP)</a:t>
            </a:r>
          </a:p>
          <a:p>
            <a:pPr>
              <a:spcAft>
                <a:spcPts val="0"/>
              </a:spcAft>
            </a:pPr>
            <a:r>
              <a:rPr lang="en-GB" sz="1400">
                <a:latin typeface="Lato-Regular"/>
              </a:rPr>
              <a:t>The RMDCP closed for the vast majority of members on 7 October 2024, when the Collective Plan launched. </a:t>
            </a:r>
            <a:endParaRPr lang="en-GB" sz="1400"/>
          </a:p>
        </p:txBody>
      </p:sp>
      <p:pic>
        <p:nvPicPr>
          <p:cNvPr id="16" name="Picture 10">
            <a:extLst>
              <a:ext uri="{FF2B5EF4-FFF2-40B4-BE49-F238E27FC236}">
                <a16:creationId xmlns:a16="http://schemas.microsoft.com/office/drawing/2014/main" id="{15D2F1AB-952D-BD08-6579-653D8C7262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02" t="57676" r="51046" b="26388"/>
          <a:stretch/>
        </p:blipFill>
        <p:spPr bwMode="auto">
          <a:xfrm>
            <a:off x="763475" y="2430605"/>
            <a:ext cx="2011188" cy="111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0FC69626-CD25-CCBA-5BCD-29572DC98B48}"/>
              </a:ext>
            </a:extLst>
          </p:cNvPr>
          <p:cNvPicPr>
            <a:picLocks noChangeAspect="1"/>
          </p:cNvPicPr>
          <p:nvPr/>
        </p:nvPicPr>
        <p:blipFill>
          <a:blip r:embed="rId3"/>
          <a:stretch>
            <a:fillRect/>
          </a:stretch>
        </p:blipFill>
        <p:spPr>
          <a:xfrm>
            <a:off x="839416" y="4737918"/>
            <a:ext cx="2364967" cy="698649"/>
          </a:xfrm>
          <a:prstGeom prst="rect">
            <a:avLst/>
          </a:prstGeom>
        </p:spPr>
      </p:pic>
      <p:sp>
        <p:nvSpPr>
          <p:cNvPr id="19" name="TextBox 18">
            <a:extLst>
              <a:ext uri="{FF2B5EF4-FFF2-40B4-BE49-F238E27FC236}">
                <a16:creationId xmlns:a16="http://schemas.microsoft.com/office/drawing/2014/main" id="{4711C6E8-6E7F-A818-B257-2B9E4D797E60}"/>
              </a:ext>
            </a:extLst>
          </p:cNvPr>
          <p:cNvSpPr txBox="1"/>
          <p:nvPr/>
        </p:nvSpPr>
        <p:spPr>
          <a:xfrm>
            <a:off x="3333013" y="4818307"/>
            <a:ext cx="7772834" cy="600164"/>
          </a:xfrm>
          <a:prstGeom prst="rect">
            <a:avLst/>
          </a:prstGeom>
          <a:noFill/>
        </p:spPr>
        <p:txBody>
          <a:bodyPr wrap="square">
            <a:spAutoFit/>
          </a:bodyPr>
          <a:lstStyle/>
          <a:p>
            <a:pPr>
              <a:spcAft>
                <a:spcPts val="600"/>
              </a:spcAft>
            </a:pPr>
            <a:r>
              <a:rPr lang="en-GB" sz="1400" b="1" i="0" u="none" strike="noStrike" baseline="0">
                <a:latin typeface="Lato-Regular"/>
              </a:rPr>
              <a:t>Royal Mail Statutory Pension Scheme (RMSPS)</a:t>
            </a:r>
          </a:p>
          <a:p>
            <a:pPr>
              <a:spcAft>
                <a:spcPts val="0"/>
              </a:spcAft>
            </a:pPr>
            <a:r>
              <a:rPr lang="en-GB" sz="1400">
                <a:latin typeface="Lato-Regular"/>
              </a:rPr>
              <a:t>The RMSPS closed in 2012, when Royal Mail was privatised. </a:t>
            </a:r>
            <a:endParaRPr lang="en-GB" sz="1400"/>
          </a:p>
        </p:txBody>
      </p:sp>
      <p:sp>
        <p:nvSpPr>
          <p:cNvPr id="20" name="TextBox 19">
            <a:extLst>
              <a:ext uri="{FF2B5EF4-FFF2-40B4-BE49-F238E27FC236}">
                <a16:creationId xmlns:a16="http://schemas.microsoft.com/office/drawing/2014/main" id="{66B035D4-D689-B69F-F22E-8BCBE7862697}"/>
              </a:ext>
            </a:extLst>
          </p:cNvPr>
          <p:cNvSpPr txBox="1"/>
          <p:nvPr/>
        </p:nvSpPr>
        <p:spPr>
          <a:xfrm>
            <a:off x="821836" y="5634022"/>
            <a:ext cx="7772834" cy="815608"/>
          </a:xfrm>
          <a:prstGeom prst="rect">
            <a:avLst/>
          </a:prstGeom>
          <a:noFill/>
        </p:spPr>
        <p:txBody>
          <a:bodyPr wrap="square">
            <a:spAutoFit/>
          </a:bodyPr>
          <a:lstStyle/>
          <a:p>
            <a:pPr>
              <a:spcAft>
                <a:spcPts val="600"/>
              </a:spcAft>
            </a:pPr>
            <a:r>
              <a:rPr lang="en-GB" sz="1400" b="1" i="0" u="none" strike="noStrike" baseline="0">
                <a:latin typeface="Lato-Regular"/>
              </a:rPr>
              <a:t>National Employment Savings Trust (NEST)</a:t>
            </a:r>
          </a:p>
          <a:p>
            <a:pPr>
              <a:spcAft>
                <a:spcPts val="0"/>
              </a:spcAft>
            </a:pPr>
            <a:r>
              <a:rPr lang="en-GB" sz="1400">
                <a:latin typeface="Lato-Regular"/>
              </a:rPr>
              <a:t>NEST is used for some Royal Mail employees, including those with less than 12 months continuous service with Royal Mail Group Limited (including Parcelforce) </a:t>
            </a:r>
            <a:endParaRPr lang="en-GB" sz="1400"/>
          </a:p>
        </p:txBody>
      </p:sp>
      <p:pic>
        <p:nvPicPr>
          <p:cNvPr id="22" name="Picture 21">
            <a:extLst>
              <a:ext uri="{FF2B5EF4-FFF2-40B4-BE49-F238E27FC236}">
                <a16:creationId xmlns:a16="http://schemas.microsoft.com/office/drawing/2014/main" id="{8EC3C5E1-FF12-95B7-66DD-C00DE0371031}"/>
              </a:ext>
            </a:extLst>
          </p:cNvPr>
          <p:cNvPicPr>
            <a:picLocks noChangeAspect="1"/>
          </p:cNvPicPr>
          <p:nvPr/>
        </p:nvPicPr>
        <p:blipFill>
          <a:blip r:embed="rId4"/>
          <a:stretch>
            <a:fillRect/>
          </a:stretch>
        </p:blipFill>
        <p:spPr>
          <a:xfrm>
            <a:off x="8632500" y="5493594"/>
            <a:ext cx="1457325" cy="1038225"/>
          </a:xfrm>
          <a:prstGeom prst="rect">
            <a:avLst/>
          </a:prstGeom>
        </p:spPr>
      </p:pic>
      <p:pic>
        <p:nvPicPr>
          <p:cNvPr id="5" name="Picture 4" descr="A black and white logo&#10;&#10;AI-generated content may be incorrect.">
            <a:extLst>
              <a:ext uri="{FF2B5EF4-FFF2-40B4-BE49-F238E27FC236}">
                <a16:creationId xmlns:a16="http://schemas.microsoft.com/office/drawing/2014/main" id="{52E96A98-3C2F-F9BB-13AE-3AC394975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sp>
        <p:nvSpPr>
          <p:cNvPr id="6" name="Title 1">
            <a:extLst>
              <a:ext uri="{FF2B5EF4-FFF2-40B4-BE49-F238E27FC236}">
                <a16:creationId xmlns:a16="http://schemas.microsoft.com/office/drawing/2014/main" id="{45729B0F-EEAF-2516-0DB7-202A5F5BF24B}"/>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7" name="Rectangle 6">
            <a:extLst>
              <a:ext uri="{FF2B5EF4-FFF2-40B4-BE49-F238E27FC236}">
                <a16:creationId xmlns:a16="http://schemas.microsoft.com/office/drawing/2014/main" id="{E882F869-C71A-5551-227D-F8C2C112298E}"/>
              </a:ext>
            </a:extLst>
          </p:cNvPr>
          <p:cNvSpPr/>
          <p:nvPr/>
        </p:nvSpPr>
        <p:spPr>
          <a:xfrm>
            <a:off x="261418" y="482810"/>
            <a:ext cx="4709944"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Royal Mail Pension Schemes</a:t>
            </a:r>
          </a:p>
        </p:txBody>
      </p:sp>
    </p:spTree>
    <p:extLst>
      <p:ext uri="{BB962C8B-B14F-4D97-AF65-F5344CB8AC3E}">
        <p14:creationId xmlns:p14="http://schemas.microsoft.com/office/powerpoint/2010/main" val="137039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2B5EA8-77FD-45F8-81B9-975E9B043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EEF1C-85D8-4622-96D6-431C752B733C}" type="slidenum">
              <a:rPr kumimoji="0" lang="en-GB" sz="10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prstClr val="white"/>
              </a:solidFill>
              <a:effectLst/>
              <a:uLnTx/>
              <a:uFillTx/>
              <a:latin typeface="+mn-lt"/>
              <a:ea typeface="+mn-ea"/>
              <a:cs typeface="+mn-cs"/>
            </a:endParaRPr>
          </a:p>
        </p:txBody>
      </p:sp>
      <p:sp>
        <p:nvSpPr>
          <p:cNvPr id="6" name="Rectangle 5">
            <a:extLst>
              <a:ext uri="{FF2B5EF4-FFF2-40B4-BE49-F238E27FC236}">
                <a16:creationId xmlns:a16="http://schemas.microsoft.com/office/drawing/2014/main" id="{66335BDB-D36D-F30B-A9FB-A8910CA7308D}"/>
              </a:ext>
            </a:extLst>
          </p:cNvPr>
          <p:cNvSpPr/>
          <p:nvPr/>
        </p:nvSpPr>
        <p:spPr>
          <a:xfrm>
            <a:off x="9984318" y="108155"/>
            <a:ext cx="1804559" cy="1102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9696E81-0B89-9265-C878-9C2D755C811B}"/>
              </a:ext>
            </a:extLst>
          </p:cNvPr>
          <p:cNvSpPr txBox="1"/>
          <p:nvPr/>
        </p:nvSpPr>
        <p:spPr>
          <a:xfrm>
            <a:off x="748476" y="1366920"/>
            <a:ext cx="10695047"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Verdana"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key benefits of the Collective Plan are:</a:t>
            </a:r>
          </a:p>
          <a:p>
            <a:pPr marL="0" marR="0" lvl="0" indent="0" algn="l" defTabSz="914400" rtl="0" eaLnBrk="1" fontAlgn="auto" latinLnBrk="0" hangingPunct="1">
              <a:lnSpc>
                <a:spcPct val="100000"/>
              </a:lnSpc>
              <a:spcBef>
                <a:spcPts val="0"/>
              </a:spcBef>
              <a:spcAft>
                <a:spcPts val="0"/>
              </a:spcAft>
              <a:buClrTx/>
              <a:buSzTx/>
              <a:buFont typeface="Verdana" pitchFamily="34" charset="0"/>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 automatic </a:t>
            </a:r>
            <a:r>
              <a:rPr kumimoji="0" lang="en-GB" b="1" i="0" u="none" strike="noStrike" kern="1200" cap="none" spc="0" normalizeH="0" baseline="0" noProof="0" dirty="0">
                <a:ln>
                  <a:noFill/>
                </a:ln>
                <a:solidFill>
                  <a:srgbClr val="EC5400"/>
                </a:solidFill>
                <a:effectLst/>
                <a:uLnTx/>
                <a:uFillTx/>
                <a:latin typeface="Calibri" panose="020F0502020204030204" pitchFamily="34" charset="0"/>
                <a:cs typeface="Calibri" panose="020F0502020204030204" pitchFamily="34" charset="0"/>
              </a:rPr>
              <a:t>income for life</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in addition to a one-off cash </a:t>
            </a:r>
            <a:r>
              <a:rPr kumimoji="0" lang="en-GB" b="1" i="0" u="none" strike="noStrike" kern="1200" cap="none" spc="0" normalizeH="0" baseline="0" noProof="0" dirty="0">
                <a:ln>
                  <a:noFill/>
                </a:ln>
                <a:solidFill>
                  <a:srgbClr val="EC5400"/>
                </a:solidFill>
                <a:effectLst/>
                <a:uLnTx/>
                <a:uFillTx/>
                <a:latin typeface="Calibri" panose="020F0502020204030204" pitchFamily="34" charset="0"/>
                <a:cs typeface="Calibri" panose="020F0502020204030204" pitchFamily="34" charset="0"/>
              </a:rPr>
              <a:t>lump sum</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making it easier for people to manage their money in retirement  </a:t>
            </a:r>
          </a:p>
          <a:p>
            <a:pPr marL="742950" lvl="1" indent="-285750">
              <a:buFont typeface="Wingdings" panose="05000000000000000000" pitchFamily="2" charset="2"/>
              <a:buChar char="§"/>
              <a:defRPr/>
            </a:pPr>
            <a:endPar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pay 6% of your pensionable pay into the Collective pot each payday, </a:t>
            </a:r>
            <a:r>
              <a:rPr kumimoji="0" lang="en-GB" b="1" i="0" u="none" strike="noStrike" kern="1200" cap="none" spc="0" normalizeH="0" baseline="0" noProof="0" dirty="0">
                <a:ln>
                  <a:noFill/>
                </a:ln>
                <a:solidFill>
                  <a:srgbClr val="EC5400"/>
                </a:solidFill>
                <a:effectLst/>
                <a:uLnTx/>
                <a:uFillTx/>
                <a:latin typeface="Calibri" panose="020F0502020204030204" pitchFamily="34" charset="0"/>
                <a:cs typeface="Calibri" panose="020F0502020204030204" pitchFamily="34" charset="0"/>
              </a:rPr>
              <a:t>Royal Mail tops that up with a contribution of 13.3% </a:t>
            </a:r>
            <a:r>
              <a:rPr lang="en-GB" dirty="0"/>
              <a:t>(+ Royal Mail pays 0.3% of your pensionable pay towards ill health premiums - anything left over from this is paid into the Collective Plan)</a:t>
            </a:r>
            <a:endParaRPr kumimoji="0" lang="en-GB" b="1" i="0" u="none" strike="noStrike" kern="1200" cap="none" spc="0" normalizeH="0" baseline="0" noProof="0" dirty="0">
              <a:ln>
                <a:noFill/>
              </a:ln>
              <a:solidFill>
                <a:srgbClr val="EC5400"/>
              </a:solidFill>
              <a:effectLst/>
              <a:uLnTx/>
              <a:uFillTx/>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defRPr/>
            </a:pPr>
            <a:endPar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One plan for everyone – </a:t>
            </a:r>
            <a:r>
              <a:rPr kumimoji="0" lang="en-GB" b="1" i="0" u="none" strike="noStrike" kern="1200" cap="none" spc="0" normalizeH="0" baseline="0" noProof="0" dirty="0">
                <a:ln>
                  <a:noFill/>
                </a:ln>
                <a:solidFill>
                  <a:srgbClr val="EC5400"/>
                </a:solidFill>
                <a:effectLst/>
                <a:uLnTx/>
                <a:uFillTx/>
                <a:latin typeface="Calibri" panose="020F0502020204030204" pitchFamily="34" charset="0"/>
                <a:cs typeface="Calibri" panose="020F0502020204030204" pitchFamily="34" charset="0"/>
              </a:rPr>
              <a:t>every employee with at least a year’s service is eligible to join</a:t>
            </a:r>
          </a:p>
          <a:p>
            <a:pPr marR="0" lvl="0" algn="l" defTabSz="914400" rtl="0" eaLnBrk="1" fontAlgn="auto" latinLnBrk="0" hangingPunct="1">
              <a:lnSpc>
                <a:spcPct val="100000"/>
              </a:lnSpc>
              <a:spcBef>
                <a:spcPts val="0"/>
              </a:spcBef>
              <a:spcAft>
                <a:spcPts val="0"/>
              </a:spcAft>
              <a:buClrTx/>
              <a:buSzTx/>
              <a:tabLst/>
              <a:defRPr/>
            </a:pPr>
            <a:endParaRPr lang="en-GB" dirty="0">
              <a:solidFill>
                <a:srgbClr val="000000"/>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Everyone’s contributions to the Collective Plan are </a:t>
            </a:r>
            <a:r>
              <a:rPr kumimoji="0" lang="en-GB" sz="1800" b="1" i="0" u="none" strike="noStrike" kern="1200" cap="none" spc="0" normalizeH="0" baseline="0" noProof="0" dirty="0">
                <a:ln>
                  <a:noFill/>
                </a:ln>
                <a:solidFill>
                  <a:srgbClr val="EC5400"/>
                </a:solidFill>
                <a:effectLst/>
                <a:uLnTx/>
                <a:uFillTx/>
                <a:latin typeface="Calibri" panose="020F0502020204030204" pitchFamily="34" charset="0"/>
                <a:cs typeface="Calibri" panose="020F0502020204030204" pitchFamily="34" charset="0"/>
              </a:rPr>
              <a:t>pooled and invested collectively </a:t>
            </a:r>
            <a:r>
              <a:rPr kumimoji="0" lang="en-GB" sz="1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provide the </a:t>
            </a:r>
            <a:r>
              <a:rPr lang="en-GB" dirty="0">
                <a:solidFill>
                  <a:srgbClr val="000000"/>
                </a:solidFill>
                <a:latin typeface="Calibri" panose="020F0502020204030204" pitchFamily="34" charset="0"/>
                <a:cs typeface="Calibri" panose="020F0502020204030204" pitchFamily="34" charset="0"/>
              </a:rPr>
              <a:t>benefits</a:t>
            </a:r>
            <a:r>
              <a:rPr kumimoji="0" lang="en-GB" sz="1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Slide Number Placeholder 4">
            <a:extLst>
              <a:ext uri="{FF2B5EF4-FFF2-40B4-BE49-F238E27FC236}">
                <a16:creationId xmlns:a16="http://schemas.microsoft.com/office/drawing/2014/main" id="{3AB8ED6F-E881-1D16-B087-30DDEDF9FE38}"/>
              </a:ext>
            </a:extLst>
          </p:cNvPr>
          <p:cNvSpPr txBox="1">
            <a:spLocks/>
          </p:cNvSpPr>
          <p:nvPr/>
        </p:nvSpPr>
        <p:spPr bwMode="white">
          <a:xfrm>
            <a:off x="10369154" y="6580203"/>
            <a:ext cx="1247113" cy="180000"/>
          </a:xfrm>
          <a:prstGeom prst="rect">
            <a:avLst/>
          </a:prstGeom>
        </p:spPr>
        <p:txBody>
          <a:bodyPr vert="horz" wrap="square" lIns="0" tIns="0" rIns="0" bIns="0" rtlCol="0" anchor="t" anchorCtr="0">
            <a:noAutofit/>
          </a:bodyPr>
          <a:lstStyle>
            <a:defPPr>
              <a:defRPr lang="en-US"/>
            </a:defPPr>
            <a:lvl1pPr marL="0" algn="r" defTabSz="914400" rtl="0" eaLnBrk="1" latinLnBrk="0" hangingPunct="1">
              <a:defRPr sz="1000" kern="120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8DEEF1C-85D8-4622-96D6-431C752B733C}" type="slidenum">
              <a:rPr lang="en-GB" smtClean="0">
                <a:solidFill>
                  <a:prstClr val="white"/>
                </a:solidFill>
                <a:latin typeface="+mn-lt"/>
              </a:rPr>
              <a:pPr>
                <a:defRPr/>
              </a:pPr>
              <a:t>4</a:t>
            </a:fld>
            <a:endParaRPr lang="en-GB">
              <a:solidFill>
                <a:prstClr val="white"/>
              </a:solidFill>
              <a:latin typeface="+mn-lt"/>
            </a:endParaRPr>
          </a:p>
        </p:txBody>
      </p:sp>
      <p:pic>
        <p:nvPicPr>
          <p:cNvPr id="12" name="Picture 11">
            <a:extLst>
              <a:ext uri="{FF2B5EF4-FFF2-40B4-BE49-F238E27FC236}">
                <a16:creationId xmlns:a16="http://schemas.microsoft.com/office/drawing/2014/main" id="{E425EC1E-FA16-856D-B63E-167386DDC2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19" y="6284049"/>
            <a:ext cx="669332" cy="317973"/>
          </a:xfrm>
          <a:prstGeom prst="rect">
            <a:avLst/>
          </a:prstGeom>
        </p:spPr>
      </p:pic>
      <p:sp>
        <p:nvSpPr>
          <p:cNvPr id="2" name="Title 1">
            <a:extLst>
              <a:ext uri="{FF2B5EF4-FFF2-40B4-BE49-F238E27FC236}">
                <a16:creationId xmlns:a16="http://schemas.microsoft.com/office/drawing/2014/main" id="{973FC5F3-EDAC-2C61-2BB6-44D0B695DDD5}"/>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3" name="Rectangle 2">
            <a:extLst>
              <a:ext uri="{FF2B5EF4-FFF2-40B4-BE49-F238E27FC236}">
                <a16:creationId xmlns:a16="http://schemas.microsoft.com/office/drawing/2014/main" id="{EFFD9D4C-ECB1-1AC5-9F65-A7543EA6A118}"/>
              </a:ext>
            </a:extLst>
          </p:cNvPr>
          <p:cNvSpPr/>
          <p:nvPr/>
        </p:nvSpPr>
        <p:spPr>
          <a:xfrm>
            <a:off x="261418" y="482810"/>
            <a:ext cx="3110147"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How does it work?</a:t>
            </a:r>
          </a:p>
        </p:txBody>
      </p:sp>
    </p:spTree>
    <p:extLst>
      <p:ext uri="{BB962C8B-B14F-4D97-AF65-F5344CB8AC3E}">
        <p14:creationId xmlns:p14="http://schemas.microsoft.com/office/powerpoint/2010/main" val="351227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E489B-B5EA-346E-4363-E4E3243CB8B7}"/>
            </a:ext>
          </a:extLst>
        </p:cNvPr>
        <p:cNvGrpSpPr/>
        <p:nvPr/>
      </p:nvGrpSpPr>
      <p:grpSpPr>
        <a:xfrm>
          <a:off x="0" y="0"/>
          <a:ext cx="0" cy="0"/>
          <a:chOff x="0" y="0"/>
          <a:chExt cx="0" cy="0"/>
        </a:xfrm>
      </p:grpSpPr>
      <p:sp>
        <p:nvSpPr>
          <p:cNvPr id="226" name="Title 1">
            <a:extLst>
              <a:ext uri="{FF2B5EF4-FFF2-40B4-BE49-F238E27FC236}">
                <a16:creationId xmlns:a16="http://schemas.microsoft.com/office/drawing/2014/main" id="{644FC905-123A-BA3A-75B0-3CDCDC9A343D}"/>
              </a:ext>
            </a:extLst>
          </p:cNvPr>
          <p:cNvSpPr txBox="1">
            <a:spLocks/>
          </p:cNvSpPr>
          <p:nvPr/>
        </p:nvSpPr>
        <p:spPr>
          <a:xfrm>
            <a:off x="0" y="446083"/>
            <a:ext cx="8404167" cy="542881"/>
          </a:xfrm>
          <a:prstGeom prst="rect">
            <a:avLst/>
          </a:prstGeom>
          <a:solidFill>
            <a:srgbClr val="E30013"/>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5" name="Rectangle 4">
            <a:extLst>
              <a:ext uri="{FF2B5EF4-FFF2-40B4-BE49-F238E27FC236}">
                <a16:creationId xmlns:a16="http://schemas.microsoft.com/office/drawing/2014/main" id="{B2B3EE51-6C9A-DD5F-53DC-3ED1708526E6}"/>
              </a:ext>
            </a:extLst>
          </p:cNvPr>
          <p:cNvSpPr/>
          <p:nvPr/>
        </p:nvSpPr>
        <p:spPr>
          <a:xfrm>
            <a:off x="261418" y="482810"/>
            <a:ext cx="5876930" cy="461665"/>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prstClr val="white"/>
                </a:solidFill>
                <a:latin typeface="Georgia" panose="02040502050405020303" pitchFamily="18" charset="0"/>
                <a:ea typeface="Source Sans Pro" panose="020B0503030403020204" pitchFamily="34" charset="0"/>
              </a:rPr>
              <a:t>Overview of RMCPP - contributions</a:t>
            </a:r>
            <a:endParaRPr kumimoji="0" lang="en-US" sz="2400" b="1" i="0" u="none" strike="noStrike" kern="1200" cap="none" spc="0" normalizeH="0" baseline="0" noProof="0">
              <a:ln>
                <a:noFill/>
              </a:ln>
              <a:solidFill>
                <a:prstClr val="white"/>
              </a:solidFill>
              <a:effectLst/>
              <a:uLnTx/>
              <a:uFillTx/>
              <a:latin typeface="Georgia" panose="02040502050405020303" pitchFamily="18" charset="0"/>
              <a:ea typeface="Source Sans Pro" panose="020B0503030403020204" pitchFamily="34" charset="0"/>
              <a:cs typeface="+mn-cs"/>
            </a:endParaRPr>
          </a:p>
        </p:txBody>
      </p:sp>
      <p:pic>
        <p:nvPicPr>
          <p:cNvPr id="6" name="Picture 5">
            <a:extLst>
              <a:ext uri="{FF2B5EF4-FFF2-40B4-BE49-F238E27FC236}">
                <a16:creationId xmlns:a16="http://schemas.microsoft.com/office/drawing/2014/main" id="{E381F360-6236-AD18-2203-9D9A56A35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381" y="390868"/>
            <a:ext cx="1782201" cy="645548"/>
          </a:xfrm>
          <a:prstGeom prst="rect">
            <a:avLst/>
          </a:prstGeom>
        </p:spPr>
      </p:pic>
      <p:sp>
        <p:nvSpPr>
          <p:cNvPr id="4" name="Slide Number Placeholder 3">
            <a:extLst>
              <a:ext uri="{FF2B5EF4-FFF2-40B4-BE49-F238E27FC236}">
                <a16:creationId xmlns:a16="http://schemas.microsoft.com/office/drawing/2014/main" id="{C9550EE6-F16B-5AE2-BC20-6DA7101C5600}"/>
              </a:ext>
            </a:extLst>
          </p:cNvPr>
          <p:cNvSpPr>
            <a:spLocks noGrp="1"/>
          </p:cNvSpPr>
          <p:nvPr>
            <p:ph type="sldNum" sz="quarter" idx="12"/>
          </p:nvPr>
        </p:nvSpPr>
        <p:spPr/>
        <p:txBody>
          <a:bodyPr/>
          <a:lstStyle/>
          <a:p>
            <a:fld id="{4DA41629-3533-4511-8C0E-AEC3689ADFE2}" type="slidenum">
              <a:rPr lang="en-GB" smtClean="0"/>
              <a:pPr/>
              <a:t>5</a:t>
            </a:fld>
            <a:endParaRPr lang="en-GB"/>
          </a:p>
        </p:txBody>
      </p:sp>
      <p:graphicFrame>
        <p:nvGraphicFramePr>
          <p:cNvPr id="10" name="Table 6">
            <a:extLst>
              <a:ext uri="{FF2B5EF4-FFF2-40B4-BE49-F238E27FC236}">
                <a16:creationId xmlns:a16="http://schemas.microsoft.com/office/drawing/2014/main" id="{25614726-18C7-7893-4ADC-23EADBA28563}"/>
              </a:ext>
            </a:extLst>
          </p:cNvPr>
          <p:cNvGraphicFramePr>
            <a:graphicFrameLocks noGrp="1"/>
          </p:cNvGraphicFramePr>
          <p:nvPr>
            <p:extLst>
              <p:ext uri="{D42A27DB-BD31-4B8C-83A1-F6EECF244321}">
                <p14:modId xmlns:p14="http://schemas.microsoft.com/office/powerpoint/2010/main" val="401782818"/>
              </p:ext>
            </p:extLst>
          </p:nvPr>
        </p:nvGraphicFramePr>
        <p:xfrm>
          <a:off x="319764" y="1122230"/>
          <a:ext cx="11165100" cy="4691185"/>
        </p:xfrm>
        <a:graphic>
          <a:graphicData uri="http://schemas.openxmlformats.org/drawingml/2006/table">
            <a:tbl>
              <a:tblPr firstRow="1" bandRow="1"/>
              <a:tblGrid>
                <a:gridCol w="2563262">
                  <a:extLst>
                    <a:ext uri="{9D8B030D-6E8A-4147-A177-3AD203B41FA5}">
                      <a16:colId xmlns:a16="http://schemas.microsoft.com/office/drawing/2014/main" val="3906050999"/>
                    </a:ext>
                  </a:extLst>
                </a:gridCol>
                <a:gridCol w="3631003">
                  <a:extLst>
                    <a:ext uri="{9D8B030D-6E8A-4147-A177-3AD203B41FA5}">
                      <a16:colId xmlns:a16="http://schemas.microsoft.com/office/drawing/2014/main" val="2007677417"/>
                    </a:ext>
                  </a:extLst>
                </a:gridCol>
                <a:gridCol w="2869608">
                  <a:extLst>
                    <a:ext uri="{9D8B030D-6E8A-4147-A177-3AD203B41FA5}">
                      <a16:colId xmlns:a16="http://schemas.microsoft.com/office/drawing/2014/main" val="1465303221"/>
                    </a:ext>
                  </a:extLst>
                </a:gridCol>
                <a:gridCol w="2101227">
                  <a:extLst>
                    <a:ext uri="{9D8B030D-6E8A-4147-A177-3AD203B41FA5}">
                      <a16:colId xmlns:a16="http://schemas.microsoft.com/office/drawing/2014/main" val="372919600"/>
                    </a:ext>
                  </a:extLst>
                </a:gridCol>
              </a:tblGrid>
              <a:tr h="390300">
                <a:tc>
                  <a:txBody>
                    <a:bodyPr/>
                    <a:lstStyle/>
                    <a:p>
                      <a:pPr algn="l">
                        <a:lnSpc>
                          <a:spcPct val="100000"/>
                        </a:lnSpc>
                        <a:spcBef>
                          <a:spcPts val="0"/>
                        </a:spcBef>
                        <a:spcAft>
                          <a:spcPts val="0"/>
                        </a:spcAft>
                      </a:pPr>
                      <a:endParaRPr lang="en-GB" sz="1600" b="0">
                        <a:solidFill>
                          <a:schemeClr val="bg1"/>
                        </a:solidFill>
                        <a:latin typeface="Arial" panose="020B0604020202020204" pitchFamily="34" charset="0"/>
                        <a:cs typeface="Arial" panose="020B0604020202020204" pitchFamily="34" charset="0"/>
                      </a:endParaRP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Arial" panose="020B0604020202020204" pitchFamily="34" charset="0"/>
                          <a:cs typeface="Arial" panose="020B0604020202020204" pitchFamily="34" charset="0"/>
                        </a:rPr>
                        <a:t>CDC Pension Section</a:t>
                      </a:r>
                      <a:endParaRPr lang="en-GB" sz="1600" b="0">
                        <a:solidFill>
                          <a:schemeClr val="bg1"/>
                        </a:solidFill>
                        <a:latin typeface="Arial" panose="020B0604020202020204" pitchFamily="34" charset="0"/>
                        <a:cs typeface="Arial" panose="020B0604020202020204" pitchFamily="34" charset="0"/>
                      </a:endParaRP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3666A"/>
                    </a:solidFill>
                  </a:tcPr>
                </a:tc>
                <a:tc gridSpan="2">
                  <a:txBody>
                    <a:bodyPr/>
                    <a:lstStyle/>
                    <a:p>
                      <a:pPr algn="ctr"/>
                      <a:r>
                        <a:rPr lang="en-GB" sz="1600" b="1">
                          <a:solidFill>
                            <a:schemeClr val="bg1"/>
                          </a:solidFill>
                          <a:latin typeface="Arial" panose="020B0604020202020204" pitchFamily="34" charset="0"/>
                          <a:cs typeface="Arial" panose="020B0604020202020204" pitchFamily="34" charset="0"/>
                        </a:rPr>
                        <a:t>DBLS Section</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3666A"/>
                    </a:solidFill>
                  </a:tcPr>
                </a:tc>
                <a:tc hMerge="1">
                  <a:txBody>
                    <a:bodyPr/>
                    <a:lstStyle/>
                    <a:p>
                      <a:pPr algn="ctr">
                        <a:lnSpc>
                          <a:spcPct val="100000"/>
                        </a:lnSpc>
                        <a:spcBef>
                          <a:spcPts val="0"/>
                        </a:spcBef>
                        <a:spcAft>
                          <a:spcPts val="0"/>
                        </a:spcAft>
                      </a:pPr>
                      <a:endParaRPr lang="en-GB" sz="1600" b="1">
                        <a:solidFill>
                          <a:schemeClr val="bg1"/>
                        </a:solidFill>
                        <a:latin typeface="Arial" panose="020B0604020202020204" pitchFamily="34" charset="0"/>
                      </a:endParaRP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4115304869"/>
                  </a:ext>
                </a:extLst>
              </a:tr>
              <a:tr h="3903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ct val="100000"/>
                        </a:lnSpc>
                        <a:spcBef>
                          <a:spcPts val="0"/>
                        </a:spcBef>
                        <a:spcAft>
                          <a:spcPts val="0"/>
                        </a:spcAft>
                      </a:pPr>
                      <a:endParaRPr lang="en-GB" sz="1600" b="0">
                        <a:solidFill>
                          <a:schemeClr val="bg1"/>
                        </a:solidFill>
                        <a:latin typeface="Arial" panose="020B0604020202020204" pitchFamily="34" charset="0"/>
                        <a:cs typeface="Arial" panose="020B0604020202020204" pitchFamily="34" charset="0"/>
                      </a:endParaRP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a:solidFill>
                          <a:schemeClr val="bg1"/>
                        </a:solidFill>
                        <a:latin typeface="Arial" panose="020B0604020202020204" pitchFamily="34" charset="0"/>
                        <a:cs typeface="Arial" panose="020B0604020202020204" pitchFamily="34" charset="0"/>
                      </a:endParaRP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3666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600" b="1">
                          <a:solidFill>
                            <a:schemeClr val="bg1"/>
                          </a:solidFill>
                          <a:latin typeface="Arial" panose="020B0604020202020204" pitchFamily="34" charset="0"/>
                          <a:cs typeface="Arial" panose="020B0604020202020204" pitchFamily="34" charset="0"/>
                        </a:rPr>
                        <a:t>Lump sum*</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3666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spcBef>
                          <a:spcPts val="0"/>
                        </a:spcBef>
                        <a:spcAft>
                          <a:spcPts val="0"/>
                        </a:spcAft>
                      </a:pPr>
                      <a:r>
                        <a:rPr lang="en-GB" sz="1600" b="1">
                          <a:solidFill>
                            <a:schemeClr val="bg1"/>
                          </a:solidFill>
                          <a:latin typeface="Arial" panose="020B0604020202020204" pitchFamily="34" charset="0"/>
                          <a:cs typeface="Arial" panose="020B0604020202020204" pitchFamily="34" charset="0"/>
                        </a:rPr>
                        <a:t>D</a:t>
                      </a:r>
                      <a:r>
                        <a:rPr lang="en-GB" sz="1600" b="1" baseline="0">
                          <a:solidFill>
                            <a:schemeClr val="bg1"/>
                          </a:solidFill>
                          <a:latin typeface="Arial" panose="020B0604020202020204" pitchFamily="34" charset="0"/>
                          <a:cs typeface="Arial" panose="020B0604020202020204" pitchFamily="34" charset="0"/>
                        </a:rPr>
                        <a:t>C AVCs</a:t>
                      </a:r>
                      <a:endParaRPr lang="en-GB" sz="1600" b="1">
                        <a:solidFill>
                          <a:schemeClr val="bg1"/>
                        </a:solidFill>
                        <a:latin typeface="Arial" panose="020B0604020202020204" pitchFamily="34" charset="0"/>
                        <a:cs typeface="Arial" panose="020B0604020202020204" pitchFamily="34" charset="0"/>
                      </a:endParaRP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3666A"/>
                    </a:solidFill>
                  </a:tcPr>
                </a:tc>
                <a:extLst>
                  <a:ext uri="{0D108BD9-81ED-4DB2-BD59-A6C34878D82A}">
                    <a16:rowId xmlns:a16="http://schemas.microsoft.com/office/drawing/2014/main" val="2213869916"/>
                  </a:ext>
                </a:extLst>
              </a:tr>
              <a:tr h="1126459">
                <a:tc>
                  <a:txBody>
                    <a:bodyPr/>
                    <a:lstStyle/>
                    <a:p>
                      <a:pPr algn="l">
                        <a:lnSpc>
                          <a:spcPct val="100000"/>
                        </a:lnSpc>
                        <a:spcBef>
                          <a:spcPts val="0"/>
                        </a:spcBef>
                        <a:spcAft>
                          <a:spcPts val="0"/>
                        </a:spcAft>
                      </a:pPr>
                      <a:r>
                        <a:rPr lang="en-GB" sz="1600" b="1">
                          <a:solidFill>
                            <a:schemeClr val="bg1"/>
                          </a:solidFill>
                          <a:latin typeface="Arial" panose="020B0604020202020204" pitchFamily="34" charset="0"/>
                          <a:cs typeface="Arial" panose="020B0604020202020204" pitchFamily="34" charset="0"/>
                        </a:rPr>
                        <a:t>Core Employer Contributions</a:t>
                      </a:r>
                    </a:p>
                  </a:txBody>
                  <a:tcPr marL="180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11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latin typeface="Arial" panose="020B0604020202020204" pitchFamily="34" charset="0"/>
                          <a:cs typeface="Arial" panose="020B0604020202020204" pitchFamily="34" charset="0"/>
                        </a:rPr>
                        <a:t>Fixed 11.2%</a:t>
                      </a:r>
                      <a:r>
                        <a:rPr lang="en-GB" sz="1600" b="0">
                          <a:solidFill>
                            <a:schemeClr val="tx1"/>
                          </a:solidFill>
                          <a:latin typeface="Arial" panose="020B0604020202020204" pitchFamily="34" charset="0"/>
                          <a:cs typeface="Arial" panose="020B0604020202020204" pitchFamily="34" charset="0"/>
                        </a:rPr>
                        <a:t> of pay</a:t>
                      </a:r>
                      <a:br>
                        <a:rPr lang="en-GB" sz="1600" b="0">
                          <a:solidFill>
                            <a:schemeClr val="tx1"/>
                          </a:solidFill>
                          <a:latin typeface="Arial" panose="020B0604020202020204" pitchFamily="34" charset="0"/>
                          <a:cs typeface="Arial" panose="020B0604020202020204" pitchFamily="34" charset="0"/>
                        </a:rPr>
                      </a:br>
                      <a:r>
                        <a:rPr lang="en-GB" sz="1600" b="0">
                          <a:solidFill>
                            <a:schemeClr val="tx1"/>
                          </a:solidFill>
                          <a:latin typeface="Arial" panose="020B0604020202020204" pitchFamily="34" charset="0"/>
                          <a:cs typeface="Arial" panose="020B0604020202020204" pitchFamily="34" charset="0"/>
                        </a:rPr>
                        <a:t>(of which 0.3% is paid into expense reserves)</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Bef>
                          <a:spcPts val="0"/>
                        </a:spcBef>
                        <a:spcAft>
                          <a:spcPts val="0"/>
                        </a:spcAft>
                      </a:pPr>
                      <a:r>
                        <a:rPr lang="en-GB" sz="1600" b="1">
                          <a:solidFill>
                            <a:schemeClr val="tx1"/>
                          </a:solidFill>
                          <a:latin typeface="Arial" panose="020B0604020202020204" pitchFamily="34" charset="0"/>
                          <a:cs typeface="Arial" panose="020B0604020202020204" pitchFamily="34" charset="0"/>
                        </a:rPr>
                        <a:t>Fixed 2.4%</a:t>
                      </a:r>
                      <a:r>
                        <a:rPr lang="en-GB" sz="1600" b="0">
                          <a:solidFill>
                            <a:schemeClr val="tx1"/>
                          </a:solidFill>
                          <a:latin typeface="Arial" panose="020B0604020202020204" pitchFamily="34" charset="0"/>
                          <a:cs typeface="Arial" panose="020B0604020202020204" pitchFamily="34" charset="0"/>
                        </a:rPr>
                        <a:t> of pay</a:t>
                      </a:r>
                    </a:p>
                    <a:p>
                      <a:pPr algn="ctr">
                        <a:lnSpc>
                          <a:spcPct val="100000"/>
                        </a:lnSpc>
                        <a:spcBef>
                          <a:spcPts val="0"/>
                        </a:spcBef>
                        <a:spcAft>
                          <a:spcPts val="0"/>
                        </a:spcAft>
                      </a:pPr>
                      <a:r>
                        <a:rPr lang="en-GB" sz="1600" b="0">
                          <a:solidFill>
                            <a:schemeClr val="tx1"/>
                          </a:solidFill>
                          <a:latin typeface="Arial" panose="020B0604020202020204" pitchFamily="34" charset="0"/>
                          <a:cs typeface="Arial" panose="020B0604020202020204" pitchFamily="34" charset="0"/>
                        </a:rPr>
                        <a:t>PLUS possible deficit reduction contributions</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latin typeface="Arial" panose="020B0604020202020204" pitchFamily="34" charset="0"/>
                          <a:cs typeface="Arial" panose="020B0604020202020204" pitchFamily="34" charset="0"/>
                        </a:rPr>
                        <a:t>-</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78628833"/>
                  </a:ext>
                </a:extLst>
              </a:tr>
              <a:tr h="635687">
                <a:tc>
                  <a:txBody>
                    <a:bodyPr/>
                    <a:lstStyle/>
                    <a:p>
                      <a:pPr algn="l">
                        <a:lnSpc>
                          <a:spcPct val="100000"/>
                        </a:lnSpc>
                        <a:spcBef>
                          <a:spcPts val="0"/>
                        </a:spcBef>
                        <a:spcAft>
                          <a:spcPts val="0"/>
                        </a:spcAft>
                      </a:pPr>
                      <a:r>
                        <a:rPr lang="en-GB" sz="1600" b="1">
                          <a:solidFill>
                            <a:schemeClr val="bg1"/>
                          </a:solidFill>
                          <a:latin typeface="Arial" panose="020B0604020202020204" pitchFamily="34" charset="0"/>
                          <a:cs typeface="Arial" panose="020B0604020202020204" pitchFamily="34" charset="0"/>
                        </a:rPr>
                        <a:t>Core member contributions</a:t>
                      </a:r>
                    </a:p>
                  </a:txBody>
                  <a:tcPr marL="180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11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latin typeface="Arial" panose="020B0604020202020204" pitchFamily="34" charset="0"/>
                          <a:cs typeface="Arial" panose="020B0604020202020204" pitchFamily="34" charset="0"/>
                        </a:rPr>
                        <a:t>Fixed 4%</a:t>
                      </a:r>
                      <a:r>
                        <a:rPr lang="en-GB" sz="1600" b="0">
                          <a:solidFill>
                            <a:schemeClr val="tx1"/>
                          </a:solidFill>
                          <a:latin typeface="Arial" panose="020B0604020202020204" pitchFamily="34" charset="0"/>
                          <a:cs typeface="Arial" panose="020B0604020202020204" pitchFamily="34" charset="0"/>
                        </a:rPr>
                        <a:t> of pay</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Bef>
                          <a:spcPts val="0"/>
                        </a:spcBef>
                        <a:spcAft>
                          <a:spcPts val="0"/>
                        </a:spcAft>
                      </a:pPr>
                      <a:r>
                        <a:rPr lang="en-GB" sz="1600" b="1">
                          <a:solidFill>
                            <a:schemeClr val="tx1"/>
                          </a:solidFill>
                          <a:latin typeface="Arial" panose="020B0604020202020204" pitchFamily="34" charset="0"/>
                          <a:cs typeface="Arial" panose="020B0604020202020204" pitchFamily="34" charset="0"/>
                        </a:rPr>
                        <a:t>Fixed 2%</a:t>
                      </a:r>
                      <a:r>
                        <a:rPr lang="en-GB" sz="1600" b="0">
                          <a:solidFill>
                            <a:schemeClr val="tx1"/>
                          </a:solidFill>
                          <a:latin typeface="Arial" panose="020B0604020202020204" pitchFamily="34" charset="0"/>
                          <a:cs typeface="Arial" panose="020B0604020202020204" pitchFamily="34" charset="0"/>
                        </a:rPr>
                        <a:t> of pay</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latin typeface="Arial" panose="020B0604020202020204" pitchFamily="34" charset="0"/>
                          <a:cs typeface="Arial" panose="020B0604020202020204" pitchFamily="34" charset="0"/>
                        </a:rPr>
                        <a:t>-</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54626678"/>
                  </a:ext>
                </a:extLst>
              </a:tr>
              <a:tr h="390300">
                <a:tc>
                  <a:txBody>
                    <a:bodyPr/>
                    <a:lstStyle/>
                    <a:p>
                      <a:pPr algn="l">
                        <a:lnSpc>
                          <a:spcPct val="100000"/>
                        </a:lnSpc>
                        <a:spcBef>
                          <a:spcPts val="0"/>
                        </a:spcBef>
                        <a:spcAft>
                          <a:spcPts val="0"/>
                        </a:spcAft>
                      </a:pPr>
                      <a:r>
                        <a:rPr lang="en-GB" sz="1600" b="1">
                          <a:solidFill>
                            <a:schemeClr val="bg1"/>
                          </a:solidFill>
                          <a:latin typeface="Arial" panose="020B0604020202020204" pitchFamily="34" charset="0"/>
                          <a:cs typeface="Arial" panose="020B0604020202020204" pitchFamily="34" charset="0"/>
                        </a:rPr>
                        <a:t>Core total</a:t>
                      </a:r>
                    </a:p>
                  </a:txBody>
                  <a:tcPr marL="180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11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latin typeface="Arial" panose="020B0604020202020204" pitchFamily="34" charset="0"/>
                          <a:cs typeface="Arial" panose="020B0604020202020204" pitchFamily="34" charset="0"/>
                        </a:rPr>
                        <a:t>15.2% of pay</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Bef>
                          <a:spcPts val="0"/>
                        </a:spcBef>
                        <a:spcAft>
                          <a:spcPts val="0"/>
                        </a:spcAft>
                      </a:pPr>
                      <a:r>
                        <a:rPr lang="en-GB" sz="1600" b="1">
                          <a:solidFill>
                            <a:schemeClr val="tx1"/>
                          </a:solidFill>
                          <a:latin typeface="Arial" panose="020B0604020202020204" pitchFamily="34" charset="0"/>
                          <a:cs typeface="Arial" panose="020B0604020202020204" pitchFamily="34" charset="0"/>
                        </a:rPr>
                        <a:t>4.4% of pay</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a:solidFill>
                          <a:schemeClr val="tx1"/>
                        </a:solidFill>
                        <a:latin typeface="Arial" panose="020B0604020202020204" pitchFamily="34" charset="0"/>
                        <a:cs typeface="Arial" panose="020B0604020202020204" pitchFamily="34" charset="0"/>
                      </a:endParaRP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93285294"/>
                  </a:ext>
                </a:extLst>
              </a:tr>
              <a:tr h="1126459">
                <a:tc>
                  <a:txBody>
                    <a:bodyPr/>
                    <a:lstStyle/>
                    <a:p>
                      <a:pPr algn="l">
                        <a:lnSpc>
                          <a:spcPct val="100000"/>
                        </a:lnSpc>
                        <a:spcBef>
                          <a:spcPts val="0"/>
                        </a:spcBef>
                        <a:spcAft>
                          <a:spcPts val="0"/>
                        </a:spcAft>
                      </a:pPr>
                      <a:r>
                        <a:rPr lang="en-GB" sz="1600" b="1">
                          <a:solidFill>
                            <a:schemeClr val="bg1"/>
                          </a:solidFill>
                          <a:latin typeface="Arial" panose="020B0604020202020204" pitchFamily="34" charset="0"/>
                          <a:cs typeface="Arial" panose="020B0604020202020204" pitchFamily="34" charset="0"/>
                        </a:rPr>
                        <a:t>Lump sum Booster</a:t>
                      </a:r>
                    </a:p>
                  </a:txBody>
                  <a:tcPr marL="180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110A0"/>
                    </a:solidFill>
                  </a:tcPr>
                </a:tc>
                <a:tc>
                  <a:txBody>
                    <a:bodyPr/>
                    <a:lstStyle/>
                    <a:p>
                      <a:pPr algn="ctr">
                        <a:lnSpc>
                          <a:spcPct val="100000"/>
                        </a:lnSpc>
                        <a:spcBef>
                          <a:spcPts val="0"/>
                        </a:spcBef>
                        <a:spcAft>
                          <a:spcPts val="0"/>
                        </a:spcAft>
                      </a:pPr>
                      <a:r>
                        <a:rPr lang="en-GB" sz="1600" b="0">
                          <a:solidFill>
                            <a:schemeClr val="tx1"/>
                          </a:solidFill>
                          <a:latin typeface="Arial" panose="020B0604020202020204" pitchFamily="34" charset="0"/>
                          <a:cs typeface="Arial" panose="020B0604020202020204" pitchFamily="34" charset="0"/>
                        </a:rPr>
                        <a:t>No option</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Bef>
                          <a:spcPts val="0"/>
                        </a:spcBef>
                        <a:spcAft>
                          <a:spcPts val="0"/>
                        </a:spcAft>
                      </a:pPr>
                      <a:r>
                        <a:rPr lang="en-GB" sz="1600" b="1">
                          <a:solidFill>
                            <a:schemeClr val="tx1"/>
                          </a:solidFill>
                          <a:latin typeface="Arial" panose="020B0604020202020204" pitchFamily="34" charset="0"/>
                          <a:cs typeface="Arial" panose="020B0604020202020204" pitchFamily="34" charset="0"/>
                        </a:rPr>
                        <a:t>1% </a:t>
                      </a:r>
                      <a:r>
                        <a:rPr lang="en-GB" sz="1600" b="0">
                          <a:solidFill>
                            <a:schemeClr val="tx1"/>
                          </a:solidFill>
                          <a:latin typeface="Arial" panose="020B0604020202020204" pitchFamily="34" charset="0"/>
                          <a:cs typeface="Arial" panose="020B0604020202020204" pitchFamily="34" charset="0"/>
                        </a:rPr>
                        <a:t>of pay payable by member, </a:t>
                      </a:r>
                      <a:r>
                        <a:rPr lang="en-GB" sz="1600" b="1">
                          <a:solidFill>
                            <a:schemeClr val="tx1"/>
                          </a:solidFill>
                          <a:latin typeface="Arial" panose="020B0604020202020204" pitchFamily="34" charset="0"/>
                          <a:cs typeface="Arial" panose="020B0604020202020204" pitchFamily="34" charset="0"/>
                        </a:rPr>
                        <a:t>matched </a:t>
                      </a:r>
                      <a:r>
                        <a:rPr lang="en-GB" sz="1600" b="0">
                          <a:solidFill>
                            <a:schemeClr val="tx1"/>
                          </a:solidFill>
                          <a:latin typeface="Arial" panose="020B0604020202020204" pitchFamily="34" charset="0"/>
                          <a:cs typeface="Arial" panose="020B0604020202020204" pitchFamily="34" charset="0"/>
                        </a:rPr>
                        <a:t>by Employer for lump sum booster</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latin typeface="Arial" panose="020B0604020202020204" pitchFamily="34" charset="0"/>
                          <a:cs typeface="Arial" panose="020B0604020202020204" pitchFamily="34" charset="0"/>
                        </a:rPr>
                        <a:t>Optional</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89352001"/>
                  </a:ext>
                </a:extLst>
              </a:tr>
              <a:tr h="597274">
                <a:tc>
                  <a:txBody>
                    <a:bodyPr/>
                    <a:lstStyle/>
                    <a:p>
                      <a:pPr algn="l">
                        <a:lnSpc>
                          <a:spcPct val="100000"/>
                        </a:lnSpc>
                        <a:spcBef>
                          <a:spcPts val="0"/>
                        </a:spcBef>
                        <a:spcAft>
                          <a:spcPts val="0"/>
                        </a:spcAft>
                      </a:pPr>
                      <a:r>
                        <a:rPr lang="en-GB" sz="1600" b="1">
                          <a:solidFill>
                            <a:schemeClr val="bg1"/>
                          </a:solidFill>
                          <a:latin typeface="Arial" panose="020B0604020202020204" pitchFamily="34" charset="0"/>
                          <a:cs typeface="Arial" panose="020B0604020202020204" pitchFamily="34" charset="0"/>
                        </a:rPr>
                        <a:t>Additional voluntary contributions</a:t>
                      </a:r>
                    </a:p>
                  </a:txBody>
                  <a:tcPr marL="180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11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latin typeface="Arial" panose="020B0604020202020204" pitchFamily="34" charset="0"/>
                          <a:cs typeface="Arial" panose="020B0604020202020204" pitchFamily="34" charset="0"/>
                        </a:rPr>
                        <a:t>No option</a:t>
                      </a:r>
                    </a:p>
                    <a:p>
                      <a:pPr algn="ctr">
                        <a:lnSpc>
                          <a:spcPct val="100000"/>
                        </a:lnSpc>
                        <a:spcBef>
                          <a:spcPts val="0"/>
                        </a:spcBef>
                        <a:spcAft>
                          <a:spcPts val="0"/>
                        </a:spcAft>
                      </a:pPr>
                      <a:endParaRPr lang="en-GB" sz="1600" b="0">
                        <a:solidFill>
                          <a:schemeClr val="tx1"/>
                        </a:solidFill>
                        <a:latin typeface="Arial" panose="020B0604020202020204" pitchFamily="34" charset="0"/>
                        <a:cs typeface="Arial" panose="020B0604020202020204" pitchFamily="34" charset="0"/>
                      </a:endParaRP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0000"/>
                        </a:lnSpc>
                        <a:spcBef>
                          <a:spcPts val="0"/>
                        </a:spcBef>
                        <a:spcAft>
                          <a:spcPts val="0"/>
                        </a:spcAft>
                      </a:pPr>
                      <a:r>
                        <a:rPr lang="en-GB" sz="1600" b="0">
                          <a:solidFill>
                            <a:schemeClr val="tx1"/>
                          </a:solidFill>
                          <a:latin typeface="Arial" panose="020B0604020202020204" pitchFamily="34" charset="0"/>
                          <a:cs typeface="Arial" panose="020B0604020202020204" pitchFamily="34" charset="0"/>
                        </a:rPr>
                        <a:t>£ chosen by member (minimums applicable)</a:t>
                      </a: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latin typeface="Arial" panose="020B0604020202020204" pitchFamily="34" charset="0"/>
                          <a:cs typeface="Arial" panose="020B0604020202020204" pitchFamily="34" charset="0"/>
                        </a:rPr>
                        <a:t>Optional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a:solidFill>
                          <a:schemeClr val="tx1"/>
                        </a:solidFill>
                        <a:latin typeface="Arial" panose="020B0604020202020204" pitchFamily="34" charset="0"/>
                        <a:cs typeface="Arial" panose="020B0604020202020204" pitchFamily="34" charset="0"/>
                      </a:endParaRPr>
                    </a:p>
                  </a:txBody>
                  <a:tcPr marL="72000" marR="72000" marT="72000" marB="7200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95855986"/>
                  </a:ext>
                </a:extLst>
              </a:tr>
            </a:tbl>
          </a:graphicData>
        </a:graphic>
      </p:graphicFrame>
      <p:sp>
        <p:nvSpPr>
          <p:cNvPr id="2" name="TextBox 1">
            <a:extLst>
              <a:ext uri="{FF2B5EF4-FFF2-40B4-BE49-F238E27FC236}">
                <a16:creationId xmlns:a16="http://schemas.microsoft.com/office/drawing/2014/main" id="{EEB71DD0-6999-68A5-F303-5AECD87A560F}"/>
              </a:ext>
            </a:extLst>
          </p:cNvPr>
          <p:cNvSpPr txBox="1"/>
          <p:nvPr/>
        </p:nvSpPr>
        <p:spPr>
          <a:xfrm>
            <a:off x="261419" y="6180526"/>
            <a:ext cx="8471102" cy="584775"/>
          </a:xfrm>
          <a:prstGeom prst="rect">
            <a:avLst/>
          </a:prstGeom>
          <a:noFill/>
        </p:spPr>
        <p:txBody>
          <a:bodyPr wrap="square" rtlCol="0">
            <a:spAutoFit/>
          </a:bodyPr>
          <a:lstStyle/>
          <a:p>
            <a:r>
              <a:rPr lang="en-GB" sz="1600" i="1"/>
              <a:t>* includes an amount towards ill-health premiums provided outside the DBLS, and also pays for death lump sums and expenses</a:t>
            </a:r>
          </a:p>
        </p:txBody>
      </p:sp>
    </p:spTree>
    <p:extLst>
      <p:ext uri="{BB962C8B-B14F-4D97-AF65-F5344CB8AC3E}">
        <p14:creationId xmlns:p14="http://schemas.microsoft.com/office/powerpoint/2010/main" val="372109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B1B393-AE96-7B9A-5109-B6DFD0145D27}"/>
              </a:ext>
            </a:extLst>
          </p:cNvPr>
          <p:cNvSpPr/>
          <p:nvPr/>
        </p:nvSpPr>
        <p:spPr>
          <a:xfrm>
            <a:off x="2932973" y="2280757"/>
            <a:ext cx="3519577" cy="1690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6D6F482-D4BB-721E-6224-FBD6977AE446}"/>
              </a:ext>
            </a:extLst>
          </p:cNvPr>
          <p:cNvSpPr txBox="1">
            <a:spLocks/>
          </p:cNvSpPr>
          <p:nvPr/>
        </p:nvSpPr>
        <p:spPr>
          <a:xfrm>
            <a:off x="642268" y="1012900"/>
            <a:ext cx="5128217" cy="3170099"/>
          </a:xfrm>
          <a:prstGeom prst="rect">
            <a:avLst/>
          </a:prstGeom>
          <a:no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5000" b="1">
                <a:latin typeface="Arial"/>
                <a:cs typeface="Arial"/>
              </a:rPr>
              <a:t>Who manages the Collective Plan?</a:t>
            </a:r>
          </a:p>
          <a:p>
            <a:pPr algn="l">
              <a:lnSpc>
                <a:spcPct val="100000"/>
              </a:lnSpc>
            </a:pPr>
            <a:endParaRPr lang="en-GB" sz="5000" b="1">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CB304F9-A692-05F0-2B84-C450CC6F0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4" y="5537341"/>
            <a:ext cx="2874271" cy="1041117"/>
          </a:xfrm>
          <a:prstGeom prst="rect">
            <a:avLst/>
          </a:prstGeom>
        </p:spPr>
      </p:pic>
      <p:pic>
        <p:nvPicPr>
          <p:cNvPr id="14" name="Picture 13">
            <a:extLst>
              <a:ext uri="{FF2B5EF4-FFF2-40B4-BE49-F238E27FC236}">
                <a16:creationId xmlns:a16="http://schemas.microsoft.com/office/drawing/2014/main" id="{471DC53E-FF51-8F6D-B686-456FF802B3CE}"/>
              </a:ext>
            </a:extLst>
          </p:cNvPr>
          <p:cNvPicPr>
            <a:picLocks noChangeAspect="1"/>
          </p:cNvPicPr>
          <p:nvPr/>
        </p:nvPicPr>
        <p:blipFill>
          <a:blip r:embed="rId3"/>
          <a:stretch>
            <a:fillRect/>
          </a:stretch>
        </p:blipFill>
        <p:spPr>
          <a:xfrm>
            <a:off x="5770485" y="-259621"/>
            <a:ext cx="10848081" cy="6858000"/>
          </a:xfrm>
          <a:prstGeom prst="rect">
            <a:avLst/>
          </a:prstGeom>
        </p:spPr>
      </p:pic>
    </p:spTree>
    <p:extLst>
      <p:ext uri="{BB962C8B-B14F-4D97-AF65-F5344CB8AC3E}">
        <p14:creationId xmlns:p14="http://schemas.microsoft.com/office/powerpoint/2010/main" val="395261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79DDE76C-61D7-6959-4E70-C08158F240B4}"/>
              </a:ext>
            </a:extLst>
          </p:cNvPr>
          <p:cNvSpPr/>
          <p:nvPr/>
        </p:nvSpPr>
        <p:spPr>
          <a:xfrm>
            <a:off x="261418" y="2834639"/>
            <a:ext cx="10515600" cy="29803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8" name="Content Placeholder 2">
            <a:extLst>
              <a:ext uri="{FF2B5EF4-FFF2-40B4-BE49-F238E27FC236}">
                <a16:creationId xmlns:a16="http://schemas.microsoft.com/office/drawing/2014/main" id="{0CEBE9CE-1E17-1F62-D4BB-EBCC65EA4F3C}"/>
              </a:ext>
            </a:extLst>
          </p:cNvPr>
          <p:cNvGraphicFramePr/>
          <p:nvPr>
            <p:extLst>
              <p:ext uri="{D42A27DB-BD31-4B8C-83A1-F6EECF244321}">
                <p14:modId xmlns:p14="http://schemas.microsoft.com/office/powerpoint/2010/main" val="3536918001"/>
              </p:ext>
            </p:extLst>
          </p:nvPr>
        </p:nvGraphicFramePr>
        <p:xfrm>
          <a:off x="261418" y="146367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6" name="Title 1">
            <a:extLst>
              <a:ext uri="{FF2B5EF4-FFF2-40B4-BE49-F238E27FC236}">
                <a16:creationId xmlns:a16="http://schemas.microsoft.com/office/drawing/2014/main" id="{34667A3D-15D4-494E-A1FC-9E0F8E6C8BBE}"/>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5" name="Rectangle 4">
            <a:extLst>
              <a:ext uri="{FF2B5EF4-FFF2-40B4-BE49-F238E27FC236}">
                <a16:creationId xmlns:a16="http://schemas.microsoft.com/office/drawing/2014/main" id="{91B0AFAE-4218-48F5-A0CF-A740739025ED}"/>
              </a:ext>
            </a:extLst>
          </p:cNvPr>
          <p:cNvSpPr/>
          <p:nvPr/>
        </p:nvSpPr>
        <p:spPr>
          <a:xfrm>
            <a:off x="261418" y="482810"/>
            <a:ext cx="5623655"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The Collective Plan</a:t>
            </a:r>
            <a:r>
              <a:rPr lang="en-US" sz="2400" b="1">
                <a:solidFill>
                  <a:schemeClr val="bg1"/>
                </a:solidFill>
                <a:latin typeface="Georgia" panose="02040502050405020303" pitchFamily="18" charset="0"/>
                <a:ea typeface="Source Sans Pro" panose="020B0503030403020204" pitchFamily="34" charset="0"/>
              </a:rPr>
              <a:t> </a:t>
            </a: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Trustee Board</a:t>
            </a:r>
          </a:p>
        </p:txBody>
      </p:sp>
      <p:pic>
        <p:nvPicPr>
          <p:cNvPr id="6" name="Picture 5">
            <a:extLst>
              <a:ext uri="{FF2B5EF4-FFF2-40B4-BE49-F238E27FC236}">
                <a16:creationId xmlns:a16="http://schemas.microsoft.com/office/drawing/2014/main" id="{46FF934F-EDB9-4396-B438-3C3AE600B5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cxnSp>
        <p:nvCxnSpPr>
          <p:cNvPr id="117" name="Straight Connector 116">
            <a:extLst>
              <a:ext uri="{FF2B5EF4-FFF2-40B4-BE49-F238E27FC236}">
                <a16:creationId xmlns:a16="http://schemas.microsoft.com/office/drawing/2014/main" id="{45E5F0B4-8BCF-431B-9AE8-5901E166FD81}"/>
              </a:ext>
            </a:extLst>
          </p:cNvPr>
          <p:cNvCxnSpPr>
            <a:cxnSpLocks/>
          </p:cNvCxnSpPr>
          <p:nvPr/>
        </p:nvCxnSpPr>
        <p:spPr>
          <a:xfrm>
            <a:off x="7086627" y="1872631"/>
            <a:ext cx="0" cy="4495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80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5483A7-DFBA-6081-8CB0-DEE88243BE0C}"/>
              </a:ext>
            </a:extLst>
          </p:cNvPr>
          <p:cNvSpPr/>
          <p:nvPr/>
        </p:nvSpPr>
        <p:spPr>
          <a:xfrm>
            <a:off x="4062984" y="2316480"/>
            <a:ext cx="4059936" cy="96012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a:solidFill>
                  <a:schemeClr val="bg1"/>
                </a:solidFill>
              </a:rPr>
              <a:t>Trustee Board </a:t>
            </a:r>
          </a:p>
        </p:txBody>
      </p:sp>
      <p:sp>
        <p:nvSpPr>
          <p:cNvPr id="10" name="Rectangle 9">
            <a:extLst>
              <a:ext uri="{FF2B5EF4-FFF2-40B4-BE49-F238E27FC236}">
                <a16:creationId xmlns:a16="http://schemas.microsoft.com/office/drawing/2014/main" id="{909F13CD-DB01-63CE-E0A2-BFFB5FE24A09}"/>
              </a:ext>
            </a:extLst>
          </p:cNvPr>
          <p:cNvSpPr/>
          <p:nvPr/>
        </p:nvSpPr>
        <p:spPr>
          <a:xfrm>
            <a:off x="167640" y="3902393"/>
            <a:ext cx="2676144" cy="96012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Funding &amp; Investment </a:t>
            </a:r>
          </a:p>
        </p:txBody>
      </p:sp>
      <p:sp>
        <p:nvSpPr>
          <p:cNvPr id="11" name="Rectangle 10">
            <a:extLst>
              <a:ext uri="{FF2B5EF4-FFF2-40B4-BE49-F238E27FC236}">
                <a16:creationId xmlns:a16="http://schemas.microsoft.com/office/drawing/2014/main" id="{A488D728-6142-880A-1FBF-AD04D182D592}"/>
              </a:ext>
            </a:extLst>
          </p:cNvPr>
          <p:cNvSpPr/>
          <p:nvPr/>
        </p:nvSpPr>
        <p:spPr>
          <a:xfrm>
            <a:off x="9620504" y="3902392"/>
            <a:ext cx="2403856" cy="96012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Covenant</a:t>
            </a:r>
            <a:r>
              <a:rPr lang="en-GB" sz="4400">
                <a:solidFill>
                  <a:schemeClr val="bg1"/>
                </a:solidFill>
              </a:rPr>
              <a:t> </a:t>
            </a:r>
          </a:p>
        </p:txBody>
      </p:sp>
      <p:sp>
        <p:nvSpPr>
          <p:cNvPr id="16" name="Rectangle 15">
            <a:extLst>
              <a:ext uri="{FF2B5EF4-FFF2-40B4-BE49-F238E27FC236}">
                <a16:creationId xmlns:a16="http://schemas.microsoft.com/office/drawing/2014/main" id="{CF86B634-058D-F16B-A5AC-3B73306E5C4D}"/>
              </a:ext>
            </a:extLst>
          </p:cNvPr>
          <p:cNvSpPr/>
          <p:nvPr/>
        </p:nvSpPr>
        <p:spPr>
          <a:xfrm>
            <a:off x="3192272" y="3902393"/>
            <a:ext cx="2900680" cy="96012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Governance Audit &amp; Risk</a:t>
            </a:r>
          </a:p>
        </p:txBody>
      </p:sp>
      <p:sp>
        <p:nvSpPr>
          <p:cNvPr id="17" name="Rectangle 16">
            <a:extLst>
              <a:ext uri="{FF2B5EF4-FFF2-40B4-BE49-F238E27FC236}">
                <a16:creationId xmlns:a16="http://schemas.microsoft.com/office/drawing/2014/main" id="{053567E5-DD8F-F5DA-BAEE-3C542107386B}"/>
              </a:ext>
            </a:extLst>
          </p:cNvPr>
          <p:cNvSpPr/>
          <p:nvPr/>
        </p:nvSpPr>
        <p:spPr>
          <a:xfrm>
            <a:off x="6441440" y="3902392"/>
            <a:ext cx="2830576" cy="96012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rPr>
              <a:t>Member Engagement</a:t>
            </a:r>
          </a:p>
        </p:txBody>
      </p:sp>
      <p:sp>
        <p:nvSpPr>
          <p:cNvPr id="9" name="Title 1">
            <a:extLst>
              <a:ext uri="{FF2B5EF4-FFF2-40B4-BE49-F238E27FC236}">
                <a16:creationId xmlns:a16="http://schemas.microsoft.com/office/drawing/2014/main" id="{159CAEE2-0717-845E-B935-0C6CF23312BC}"/>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pic>
        <p:nvPicPr>
          <p:cNvPr id="12" name="Picture 11">
            <a:extLst>
              <a:ext uri="{FF2B5EF4-FFF2-40B4-BE49-F238E27FC236}">
                <a16:creationId xmlns:a16="http://schemas.microsoft.com/office/drawing/2014/main" id="{77C2D3DF-D225-D31B-5652-80E49BE65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sp>
        <p:nvSpPr>
          <p:cNvPr id="13" name="Rectangle 12">
            <a:extLst>
              <a:ext uri="{FF2B5EF4-FFF2-40B4-BE49-F238E27FC236}">
                <a16:creationId xmlns:a16="http://schemas.microsoft.com/office/drawing/2014/main" id="{9A070F60-67F0-C26A-7624-EC66B36840C4}"/>
              </a:ext>
            </a:extLst>
          </p:cNvPr>
          <p:cNvSpPr/>
          <p:nvPr/>
        </p:nvSpPr>
        <p:spPr>
          <a:xfrm>
            <a:off x="261418" y="482810"/>
            <a:ext cx="3530134"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Committee Structure</a:t>
            </a:r>
          </a:p>
        </p:txBody>
      </p:sp>
    </p:spTree>
    <p:extLst>
      <p:ext uri="{BB962C8B-B14F-4D97-AF65-F5344CB8AC3E}">
        <p14:creationId xmlns:p14="http://schemas.microsoft.com/office/powerpoint/2010/main" val="153777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 name="Content Placeholder 2">
            <a:extLst>
              <a:ext uri="{FF2B5EF4-FFF2-40B4-BE49-F238E27FC236}">
                <a16:creationId xmlns:a16="http://schemas.microsoft.com/office/drawing/2014/main" id="{0CEBE9CE-1E17-1F62-D4BB-EBCC65EA4F3C}"/>
              </a:ext>
            </a:extLst>
          </p:cNvPr>
          <p:cNvGraphicFramePr/>
          <p:nvPr>
            <p:extLst>
              <p:ext uri="{D42A27DB-BD31-4B8C-83A1-F6EECF244321}">
                <p14:modId xmlns:p14="http://schemas.microsoft.com/office/powerpoint/2010/main" val="234481279"/>
              </p:ext>
            </p:extLst>
          </p:nvPr>
        </p:nvGraphicFramePr>
        <p:xfrm>
          <a:off x="261418" y="146367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6" name="Title 1">
            <a:extLst>
              <a:ext uri="{FF2B5EF4-FFF2-40B4-BE49-F238E27FC236}">
                <a16:creationId xmlns:a16="http://schemas.microsoft.com/office/drawing/2014/main" id="{34667A3D-15D4-494E-A1FC-9E0F8E6C8BBE}"/>
              </a:ext>
            </a:extLst>
          </p:cNvPr>
          <p:cNvSpPr txBox="1">
            <a:spLocks/>
          </p:cNvSpPr>
          <p:nvPr/>
        </p:nvSpPr>
        <p:spPr>
          <a:xfrm>
            <a:off x="0" y="446083"/>
            <a:ext cx="8404167" cy="542881"/>
          </a:xfrm>
          <a:prstGeom prst="rect">
            <a:avLst/>
          </a:prstGeom>
          <a:solidFill>
            <a:srgbClr val="FF000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5" name="Rectangle 4">
            <a:extLst>
              <a:ext uri="{FF2B5EF4-FFF2-40B4-BE49-F238E27FC236}">
                <a16:creationId xmlns:a16="http://schemas.microsoft.com/office/drawing/2014/main" id="{91B0AFAE-4218-48F5-A0CF-A740739025ED}"/>
              </a:ext>
            </a:extLst>
          </p:cNvPr>
          <p:cNvSpPr/>
          <p:nvPr/>
        </p:nvSpPr>
        <p:spPr>
          <a:xfrm>
            <a:off x="261418" y="482810"/>
            <a:ext cx="6102953" cy="461665"/>
          </a:xfrm>
          <a:prstGeom prst="rect">
            <a:avLst/>
          </a:prstGeom>
        </p:spPr>
        <p:txBody>
          <a:bodyPr wrap="none" lIns="91440" tIns="45720" rIns="91440" bIns="45720" anchor="t">
            <a:spAutoFit/>
          </a:bodyPr>
          <a:lstStyle/>
          <a:p>
            <a:pPr>
              <a:defRPr/>
            </a:pP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The Collective Plan</a:t>
            </a:r>
            <a:r>
              <a:rPr lang="en-US" sz="2400" b="1">
                <a:solidFill>
                  <a:schemeClr val="bg1"/>
                </a:solidFill>
                <a:latin typeface="Georgia" panose="02040502050405020303" pitchFamily="18" charset="0"/>
                <a:ea typeface="Source Sans Pro" panose="020B0503030403020204" pitchFamily="34" charset="0"/>
              </a:rPr>
              <a:t> </a:t>
            </a:r>
            <a:r>
              <a:rPr kumimoji="0" lang="en-US" sz="2400" b="1" i="0" u="none" strike="noStrike" kern="1200" cap="none" spc="0" normalizeH="0" baseline="0" noProof="0">
                <a:ln>
                  <a:noFill/>
                </a:ln>
                <a:solidFill>
                  <a:schemeClr val="bg1"/>
                </a:solidFill>
                <a:effectLst/>
                <a:uLnTx/>
                <a:uFillTx/>
                <a:latin typeface="Georgia" panose="02040502050405020303" pitchFamily="18" charset="0"/>
                <a:ea typeface="Source Sans Pro" panose="020B0503030403020204" pitchFamily="34" charset="0"/>
              </a:rPr>
              <a:t>Trustee Executive</a:t>
            </a:r>
          </a:p>
        </p:txBody>
      </p:sp>
      <p:pic>
        <p:nvPicPr>
          <p:cNvPr id="6" name="Picture 5">
            <a:extLst>
              <a:ext uri="{FF2B5EF4-FFF2-40B4-BE49-F238E27FC236}">
                <a16:creationId xmlns:a16="http://schemas.microsoft.com/office/drawing/2014/main" id="{46FF934F-EDB9-4396-B438-3C3AE600B5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8381" y="399916"/>
            <a:ext cx="1782201" cy="645548"/>
          </a:xfrm>
          <a:prstGeom prst="rect">
            <a:avLst/>
          </a:prstGeom>
        </p:spPr>
      </p:pic>
      <p:cxnSp>
        <p:nvCxnSpPr>
          <p:cNvPr id="117" name="Straight Connector 116">
            <a:extLst>
              <a:ext uri="{FF2B5EF4-FFF2-40B4-BE49-F238E27FC236}">
                <a16:creationId xmlns:a16="http://schemas.microsoft.com/office/drawing/2014/main" id="{45E5F0B4-8BCF-431B-9AE8-5901E166FD81}"/>
              </a:ext>
            </a:extLst>
          </p:cNvPr>
          <p:cNvCxnSpPr>
            <a:cxnSpLocks/>
          </p:cNvCxnSpPr>
          <p:nvPr/>
        </p:nvCxnSpPr>
        <p:spPr>
          <a:xfrm>
            <a:off x="7086627" y="1872631"/>
            <a:ext cx="0" cy="4495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750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b762221-395a-4a0b-9bd7-00ef23a03f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09DE1E7CC441439B51FBCCC30F67DF" ma:contentTypeVersion="14" ma:contentTypeDescription="Create a new document." ma:contentTypeScope="" ma:versionID="ee0342ab556e5679d7b33dbc8505e294">
  <xsd:schema xmlns:xsd="http://www.w3.org/2001/XMLSchema" xmlns:xs="http://www.w3.org/2001/XMLSchema" xmlns:p="http://schemas.microsoft.com/office/2006/metadata/properties" xmlns:ns3="2b762221-395a-4a0b-9bd7-00ef23a03f9c" xmlns:ns4="949029a6-1fcb-4f7d-8957-56d376421187" targetNamespace="http://schemas.microsoft.com/office/2006/metadata/properties" ma:root="true" ma:fieldsID="cc2afcdcf02b3fb45ddd8209d3259595" ns3:_="" ns4:_="">
    <xsd:import namespace="2b762221-395a-4a0b-9bd7-00ef23a03f9c"/>
    <xsd:import namespace="949029a6-1fcb-4f7d-8957-56d37642118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762221-395a-4a0b-9bd7-00ef23a03f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9029a6-1fcb-4f7d-8957-56d3764211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534D59-B25C-4681-9B1E-4FA9745F862A}">
  <ds:schemaRefs>
    <ds:schemaRef ds:uri="http://schemas.microsoft.com/office/2006/metadata/properties"/>
    <ds:schemaRef ds:uri="949029a6-1fcb-4f7d-8957-56d376421187"/>
    <ds:schemaRef ds:uri="http://purl.org/dc/terms/"/>
    <ds:schemaRef ds:uri="http://schemas.microsoft.com/office/2006/documentManagement/types"/>
    <ds:schemaRef ds:uri="http://purl.org/dc/dcmitype/"/>
    <ds:schemaRef ds:uri="2b762221-395a-4a0b-9bd7-00ef23a03f9c"/>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73BDD7-B33A-4341-A112-72902E85D84C}">
  <ds:schemaRefs>
    <ds:schemaRef ds:uri="http://schemas.microsoft.com/sharepoint/v3/contenttype/forms"/>
  </ds:schemaRefs>
</ds:datastoreItem>
</file>

<file path=customXml/itemProps3.xml><?xml version="1.0" encoding="utf-8"?>
<ds:datastoreItem xmlns:ds="http://schemas.openxmlformats.org/officeDocument/2006/customXml" ds:itemID="{A16E9628-11AE-4DB6-8F1D-85239C8E23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762221-395a-4a0b-9bd7-00ef23a03f9c"/>
    <ds:schemaRef ds:uri="949029a6-1fcb-4f7d-8957-56d3764211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1661</Words>
  <Application>Microsoft Office PowerPoint</Application>
  <PresentationFormat>Widescreen</PresentationFormat>
  <Paragraphs>234</Paragraphs>
  <Slides>22</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Aptos</vt:lpstr>
      <vt:lpstr>Aptos Display</vt:lpstr>
      <vt:lpstr>Arial</vt:lpstr>
      <vt:lpstr>Calibri</vt:lpstr>
      <vt:lpstr>Calibri Light</vt:lpstr>
      <vt:lpstr>Courier New</vt:lpstr>
      <vt:lpstr>Georgia</vt:lpstr>
      <vt:lpstr>Gotham Medium</vt:lpstr>
      <vt:lpstr>Lato-Regular</vt:lpstr>
      <vt:lpstr>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Mail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Rayner</dc:creator>
  <cp:lastModifiedBy>Emma Weston-Green</cp:lastModifiedBy>
  <cp:revision>2</cp:revision>
  <dcterms:created xsi:type="dcterms:W3CDTF">2026-01-19T12:06:54Z</dcterms:created>
  <dcterms:modified xsi:type="dcterms:W3CDTF">2026-05-12T08:12:59Z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0x0101000709DE1E7CC441439B51FBCCC30F67DF</vt:lpwstr>
  </property>
  <property fmtid="{D5CDD505-2E9C-101B-9397-08002B2CF9AE}" pid="3" name="MediaServiceImageTags">
    <vt:lpwstr/>
  </property>
  <property fmtid="{D5CDD505-2E9C-101B-9397-08002B2CF9AE}" pid="4" name="MSIP_Label_bd852fa9-8779-4639-8f08-c6f83971dad6_Enabled">
    <vt:lpwstr>true</vt:lpwstr>
  </property>
  <property fmtid="{D5CDD505-2E9C-101B-9397-08002B2CF9AE}" pid="5" name="MSIP_Label_bd852fa9-8779-4639-8f08-c6f83971dad6_SetDate">
    <vt:lpwstr>2026-01-27T08:54:47Z</vt:lpwstr>
  </property>
  <property fmtid="{D5CDD505-2E9C-101B-9397-08002B2CF9AE}" pid="6" name="MSIP_Label_bd852fa9-8779-4639-8f08-c6f83971dad6_Method">
    <vt:lpwstr>Privileged</vt:lpwstr>
  </property>
  <property fmtid="{D5CDD505-2E9C-101B-9397-08002B2CF9AE}" pid="7" name="MSIP_Label_bd852fa9-8779-4639-8f08-c6f83971dad6_Name">
    <vt:lpwstr>Label Exempt</vt:lpwstr>
  </property>
  <property fmtid="{D5CDD505-2E9C-101B-9397-08002B2CF9AE}" pid="8" name="MSIP_Label_bd852fa9-8779-4639-8f08-c6f83971dad6_SiteId">
    <vt:lpwstr>7a082108-90dd-41ac-be41-9b8feabee2da</vt:lpwstr>
  </property>
  <property fmtid="{D5CDD505-2E9C-101B-9397-08002B2CF9AE}" pid="9" name="MSIP_Label_bd852fa9-8779-4639-8f08-c6f83971dad6_ActionId">
    <vt:lpwstr>460db6b6-7e95-4afe-8c62-dde252178dc1</vt:lpwstr>
  </property>
  <property fmtid="{D5CDD505-2E9C-101B-9397-08002B2CF9AE}" pid="10" name="MSIP_Label_bd852fa9-8779-4639-8f08-c6f83971dad6_ContentBits">
    <vt:lpwstr>0</vt:lpwstr>
  </property>
</Properties>
</file>