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8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6FF93-9772-834E-7B46-3E163650FBFB}" v="1" dt="2025-07-23T14:18:50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F71E2-AC22-42D6-AF67-3910B95CE2E4}" type="datetimeFigureOut">
              <a:t>8/5/2025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F9665-C60B-4344-A13C-DD29DF6FBB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88979-5146-413C-83C6-356D61B7C8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5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21BD-0C6E-66F6-840A-97450C807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E5B1B-58DA-E9EE-E4A1-4C61E3DC8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949A5-B258-4558-382D-BE712462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B2A6-CE99-8F68-4FB1-F5A88CF3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F3BA1-C341-A942-4BEF-FC84D17F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BF6B-6130-79F8-02F5-1D922CE7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4C629-B9AC-23CB-57F4-65A686B11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2CF00-ABCA-473B-37B8-D5F7F43F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81E38-101D-4182-BF02-0A59F935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7A465-68BB-2537-65AA-3A49E665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0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4B755-3E30-4709-D5AF-8A0B7A246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1697B-15BB-BB07-FB72-1601FD3BF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C265-22E6-140E-7604-12D7FE2A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4954-83EC-E491-955B-7A6B57F2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94B5-E9E2-8284-CD9E-E5FF4AA0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CD2C-BF51-E68E-01FA-F16277D5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AC84-BF31-9ED7-7EE8-39C35963F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D3D7-CE4C-C92D-5495-08BDF3B1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4BA8-C596-60CD-4398-50B4E6FC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AC7A-FFC6-4463-7C8A-A74C3D94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8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E47E-78CC-0257-193E-D53085A4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EC5FD-1E1E-08D0-C724-7B0940CC7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E719-0D5F-27F6-15F1-6C8A09F8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063AB-D449-77D4-7930-107781F2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DDC7E-6297-7DB1-D594-C8EC683B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1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01D1-755A-D99E-1FA3-4E364204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9A21-73BA-EEE8-5079-A376AD025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C312B-3087-9181-1FD1-9D74C7D6E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262D-2791-4B42-0BDC-EC074D95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A2EED-916B-A7FA-B05B-41FDABB7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C4A0-15BF-30FE-E5E2-7809D3C2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BB73-A400-BB61-8F6D-C18FF9F2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3D57E-C30E-3C16-CBA4-4079C09B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D0C60-53F7-E34A-3840-4CCFBD50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FA248-4914-4D83-FBF5-F37E1611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E563C-29FD-6DC5-D25E-36CA6FBE8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DC339-CEF0-F8F7-61C9-4D80D579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32F85-22D1-0097-CFCA-653F7CA3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40410-CBC5-9DD8-A304-EB20A9B5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E414-DF56-0098-EB74-2256DD2D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3F11D-6A5F-649D-031F-77E987CC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06C17-503E-CF36-5A8E-3846D6CB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618FE-E12E-FA36-E605-790B15EC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1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830F3-50EB-B47A-3260-9CFB752D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78CE0-1C12-3124-D9AB-600F01B8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CB0E3-7120-3D3A-F14B-A235E018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4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A821-6672-91D5-D6D5-D4D1E6AA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D023-25A3-17F4-65A7-4F1A9BC8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725C4-C972-1989-6E6E-BC27DBB8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70488-5FE1-9CC1-7C01-9AA06B00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8E039-609F-0EA5-AE31-196007F0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E7D22-87FF-322E-BF60-F6911F35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1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7763-9A8A-4CA1-829B-53BE9223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912D9-A457-42D6-D8A0-2F2A20BF0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1B8C7-436A-F935-2355-F6D1BB4F4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4362-F186-20B3-7BA6-BFE71CCD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BB3C4-E655-74A4-0928-BE0B86F1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7FDC1-E937-5D07-CAF4-903206A6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7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9AB31-2CF6-3952-E525-AA362A8C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30F1-2E7F-EBB0-0B09-96E64B61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96BDB-C400-547A-61F8-DCF62DD4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2695-1B91-437E-95F6-8ACED93F6BD9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3C8C9-20F0-B265-687D-07253D028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55A8-F9A3-5229-9873-C20A333F2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63F6-B991-44DB-A231-0EC5DD21E4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12BA-4328-BB2B-310C-41C7A48C69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15100"/>
            <a:ext cx="1352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42681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royalmailgroup.com/:w:/r/sites/A1982/Shared%20Documents/FMI%20POL%20Integration%20Project%20Team/First%20Mile%20Integration/Phase%202%20Documents/2.11%20Safety/Guidance%20for%20Ordering%20Sack%20Trolley.doc?d=w3c82e11c1f2f42b589c2371e517c8776&amp;csf=1&amp;web=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396C534-ADF4-7DF6-9D14-5F3649D363FC}"/>
              </a:ext>
            </a:extLst>
          </p:cNvPr>
          <p:cNvSpPr/>
          <p:nvPr/>
        </p:nvSpPr>
        <p:spPr>
          <a:xfrm>
            <a:off x="10972800" y="0"/>
            <a:ext cx="440055" cy="23900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mputer screen shot of a white screen&#10;&#10;AI-generated content may be incorrect.">
            <a:extLst>
              <a:ext uri="{FF2B5EF4-FFF2-40B4-BE49-F238E27FC236}">
                <a16:creationId xmlns:a16="http://schemas.microsoft.com/office/drawing/2014/main" id="{44464948-0159-EFEE-A996-B996FB75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25" t="38793" r="6134" b="53009"/>
          <a:stretch/>
        </p:blipFill>
        <p:spPr>
          <a:xfrm>
            <a:off x="10353406" y="294647"/>
            <a:ext cx="1680718" cy="526988"/>
          </a:xfrm>
          <a:prstGeom prst="rect">
            <a:avLst/>
          </a:prstGeom>
        </p:spPr>
      </p:pic>
      <p:pic>
        <p:nvPicPr>
          <p:cNvPr id="6" name="Picture 5" descr="A red rectangular sign with a crown on it&#10;&#10;AI-generated content may be incorrect.">
            <a:extLst>
              <a:ext uri="{FF2B5EF4-FFF2-40B4-BE49-F238E27FC236}">
                <a16:creationId xmlns:a16="http://schemas.microsoft.com/office/drawing/2014/main" id="{7E98ABC9-522F-D955-A5F4-BEF33539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98" y="1125234"/>
            <a:ext cx="1636313" cy="1264792"/>
          </a:xfrm>
          <a:prstGeom prst="rect">
            <a:avLst/>
          </a:prstGeom>
        </p:spPr>
      </p:pic>
      <p:pic>
        <p:nvPicPr>
          <p:cNvPr id="8" name="Graphic 7" descr="Box trolley outline">
            <a:extLst>
              <a:ext uri="{FF2B5EF4-FFF2-40B4-BE49-F238E27FC236}">
                <a16:creationId xmlns:a16="http://schemas.microsoft.com/office/drawing/2014/main" id="{B0157525-6B52-3A21-87D0-4A51AE66E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43" y="400003"/>
            <a:ext cx="1772175" cy="17721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D41F25-61D6-A092-8584-9A622DDD9472}"/>
              </a:ext>
            </a:extLst>
          </p:cNvPr>
          <p:cNvSpPr txBox="1"/>
          <p:nvPr/>
        </p:nvSpPr>
        <p:spPr>
          <a:xfrm>
            <a:off x="523207" y="116955"/>
            <a:ext cx="4830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>
                <a:solidFill>
                  <a:srgbClr val="FF0000"/>
                </a:solidFill>
              </a:rPr>
              <a:t>Collector’s </a:t>
            </a:r>
            <a:r>
              <a:rPr lang="en-GB" sz="2800" b="1" u="sng"/>
              <a:t>– ‘What if?’</a:t>
            </a:r>
          </a:p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DAD11F-6287-5186-1EAE-1E80C90D96E4}"/>
              </a:ext>
            </a:extLst>
          </p:cNvPr>
          <p:cNvSpPr txBox="1"/>
          <p:nvPr/>
        </p:nvSpPr>
        <p:spPr>
          <a:xfrm>
            <a:off x="2549985" y="3958417"/>
            <a:ext cx="8306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>
                <a:solidFill>
                  <a:srgbClr val="FF0000"/>
                </a:solidFill>
              </a:rPr>
              <a:t>BULKED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0000"/>
                </a:solidFill>
              </a:rPr>
              <a:t>Inform your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0000"/>
                </a:solidFill>
              </a:rPr>
              <a:t>Prioritise based on the list below unless advised otherwise by your manager</a:t>
            </a:r>
          </a:p>
          <a:p>
            <a:endParaRPr lang="en-GB" sz="20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714084-092F-0AED-57ED-17828392A75F}"/>
              </a:ext>
            </a:extLst>
          </p:cNvPr>
          <p:cNvSpPr txBox="1"/>
          <p:nvPr/>
        </p:nvSpPr>
        <p:spPr>
          <a:xfrm>
            <a:off x="2497426" y="682661"/>
            <a:ext cx="54398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>
                <a:solidFill>
                  <a:srgbClr val="FF0000"/>
                </a:solidFill>
              </a:rPr>
              <a:t>UNABLE TO LOAD A PARCEL? </a:t>
            </a:r>
            <a:endParaRPr lang="en-US" sz="2000">
              <a:solidFill>
                <a:srgbClr val="FF0000"/>
              </a:solidFill>
            </a:endParaRPr>
          </a:p>
          <a:p>
            <a:endParaRPr lang="en-GB" sz="2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0F8F72-585E-6801-056F-F18A1FADFAEE}"/>
              </a:ext>
            </a:extLst>
          </p:cNvPr>
          <p:cNvSpPr txBox="1"/>
          <p:nvPr/>
        </p:nvSpPr>
        <p:spPr>
          <a:xfrm>
            <a:off x="2606647" y="1087861"/>
            <a:ext cx="812963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1. Can the </a:t>
            </a:r>
            <a:r>
              <a:rPr lang="en-GB" sz="2000" b="1" u="sng"/>
              <a:t>Customer</a:t>
            </a:r>
            <a:r>
              <a:rPr lang="en-GB" sz="2000"/>
              <a:t> provide support lifting the item?</a:t>
            </a:r>
          </a:p>
          <a:p>
            <a:endParaRPr lang="en-GB" sz="2000" b="1" u="sng">
              <a:ea typeface="Calibri" panose="020F0502020204030204"/>
              <a:cs typeface="Calibri" panose="020F0502020204030204"/>
            </a:endParaRPr>
          </a:p>
          <a:p>
            <a:r>
              <a:rPr lang="en-GB" sz="2000"/>
              <a:t>2. </a:t>
            </a:r>
            <a:r>
              <a:rPr lang="en-GB" sz="2000" b="1" u="sng"/>
              <a:t>Inform your manager </a:t>
            </a:r>
            <a:r>
              <a:rPr lang="en-GB" sz="2000"/>
              <a:t>– If you are unable to collect the item first time, your manager may be able to arrange a later collection or request support from Parcel Force.</a:t>
            </a:r>
          </a:p>
          <a:p>
            <a:endParaRPr lang="en-GB" sz="2000"/>
          </a:p>
          <a:p>
            <a:r>
              <a:rPr lang="en-GB" sz="2000"/>
              <a:t>3. If the item has insufficient packaging, or the size/weight exceeds the handling limits described in this document, the collection should be refused.</a:t>
            </a:r>
          </a:p>
          <a:p>
            <a:endParaRPr lang="en-GB" sz="2000" i="1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A37209-3577-5485-F158-57D4DB314C88}"/>
              </a:ext>
            </a:extLst>
          </p:cNvPr>
          <p:cNvGrpSpPr/>
          <p:nvPr/>
        </p:nvGrpSpPr>
        <p:grpSpPr>
          <a:xfrm>
            <a:off x="66007" y="4312295"/>
            <a:ext cx="2156721" cy="1999487"/>
            <a:chOff x="-107827" y="3869648"/>
            <a:chExt cx="2156721" cy="1999487"/>
          </a:xfrm>
        </p:grpSpPr>
        <p:pic>
          <p:nvPicPr>
            <p:cNvPr id="49" name="Graphic 48" descr="Box outline">
              <a:extLst>
                <a:ext uri="{FF2B5EF4-FFF2-40B4-BE49-F238E27FC236}">
                  <a16:creationId xmlns:a16="http://schemas.microsoft.com/office/drawing/2014/main" id="{A109438E-EF44-43E9-D6DE-271D06D47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07827" y="4410095"/>
              <a:ext cx="914400" cy="914400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5D8B39-6491-8277-605A-23BCC6F4C820}"/>
                </a:ext>
              </a:extLst>
            </p:cNvPr>
            <p:cNvGrpSpPr/>
            <p:nvPr/>
          </p:nvGrpSpPr>
          <p:grpSpPr>
            <a:xfrm>
              <a:off x="189873" y="3869648"/>
              <a:ext cx="1859021" cy="1999487"/>
              <a:chOff x="189873" y="3869648"/>
              <a:chExt cx="1859021" cy="1999487"/>
            </a:xfrm>
          </p:grpSpPr>
          <p:pic>
            <p:nvPicPr>
              <p:cNvPr id="46" name="Graphic 45" descr="Box outline">
                <a:extLst>
                  <a:ext uri="{FF2B5EF4-FFF2-40B4-BE49-F238E27FC236}">
                    <a16:creationId xmlns:a16="http://schemas.microsoft.com/office/drawing/2014/main" id="{BB638ED7-BB94-234B-DFD2-6E5ABC381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9873" y="49547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7" name="Graphic 46" descr="Box outline">
                <a:extLst>
                  <a:ext uri="{FF2B5EF4-FFF2-40B4-BE49-F238E27FC236}">
                    <a16:creationId xmlns:a16="http://schemas.microsoft.com/office/drawing/2014/main" id="{2817EF30-97CF-B7F5-94A9-2F8C0AFA4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5100" y="44119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8" name="Graphic 47" descr="Box outline">
                <a:extLst>
                  <a:ext uri="{FF2B5EF4-FFF2-40B4-BE49-F238E27FC236}">
                    <a16:creationId xmlns:a16="http://schemas.microsoft.com/office/drawing/2014/main" id="{43A23F6E-BA09-6556-F5BD-979053347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35053" y="49547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0" name="Graphic 49" descr="Box outline">
                <a:extLst>
                  <a:ext uri="{FF2B5EF4-FFF2-40B4-BE49-F238E27FC236}">
                    <a16:creationId xmlns:a16="http://schemas.microsoft.com/office/drawing/2014/main" id="{4CF5B09C-2D80-2410-6263-818E1B399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34494" y="44159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1" name="Graphic 50" descr="Box outline">
                <a:extLst>
                  <a:ext uri="{FF2B5EF4-FFF2-40B4-BE49-F238E27FC236}">
                    <a16:creationId xmlns:a16="http://schemas.microsoft.com/office/drawing/2014/main" id="{3C8BA5AF-3566-FDF4-1704-8BC55A51C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02808" y="386964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Graphic 51" descr="Box outline">
                <a:extLst>
                  <a:ext uri="{FF2B5EF4-FFF2-40B4-BE49-F238E27FC236}">
                    <a16:creationId xmlns:a16="http://schemas.microsoft.com/office/drawing/2014/main" id="{72D7C775-44D6-7CC1-B577-A769160F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25735" y="3877189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19A186-E8B7-0342-53C9-E108F53DABD0}"/>
              </a:ext>
            </a:extLst>
          </p:cNvPr>
          <p:cNvSpPr txBox="1"/>
          <p:nvPr/>
        </p:nvSpPr>
        <p:spPr>
          <a:xfrm>
            <a:off x="56298" y="2139150"/>
            <a:ext cx="2377428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ea typeface="+mn-lt"/>
                <a:cs typeface="+mn-lt"/>
              </a:rPr>
              <a:t>The handling limits for PFW Large items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Length should not exceed </a:t>
            </a:r>
            <a:r>
              <a:rPr lang="en-GB" sz="1600" b="1">
                <a:ea typeface="+mn-lt"/>
                <a:cs typeface="+mn-lt"/>
              </a:rPr>
              <a:t>2.5m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Combined length and girth should not exceed </a:t>
            </a:r>
            <a:r>
              <a:rPr lang="en-GB" sz="1600" b="1">
                <a:ea typeface="+mn-lt"/>
                <a:cs typeface="+mn-lt"/>
              </a:rPr>
              <a:t>4.0m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ea typeface="+mn-lt"/>
                <a:cs typeface="+mn-lt"/>
              </a:rPr>
              <a:t>Weight </a:t>
            </a:r>
            <a:r>
              <a:rPr lang="en-GB" sz="1600" b="1">
                <a:ea typeface="+mn-lt"/>
                <a:cs typeface="+mn-lt"/>
              </a:rPr>
              <a:t>30kg</a:t>
            </a:r>
            <a:r>
              <a:rPr lang="en-GB" sz="1600" b="1"/>
              <a:t> </a:t>
            </a:r>
            <a:endParaRPr lang="en-GB" sz="1600" b="1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199456-2C21-649D-25FB-233787DA5E7A}"/>
              </a:ext>
            </a:extLst>
          </p:cNvPr>
          <p:cNvGrpSpPr/>
          <p:nvPr/>
        </p:nvGrpSpPr>
        <p:grpSpPr>
          <a:xfrm>
            <a:off x="2007563" y="6229420"/>
            <a:ext cx="8766786" cy="469757"/>
            <a:chOff x="2926868" y="2891596"/>
            <a:chExt cx="7011687" cy="46975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2E013-7000-F2FA-2399-C7E6169AF6D4}"/>
                </a:ext>
              </a:extLst>
            </p:cNvPr>
            <p:cNvSpPr/>
            <p:nvPr/>
          </p:nvSpPr>
          <p:spPr>
            <a:xfrm>
              <a:off x="2926868" y="2891596"/>
              <a:ext cx="1141389" cy="397942"/>
            </a:xfrm>
            <a:custGeom>
              <a:avLst/>
              <a:gdLst>
                <a:gd name="connsiteX0" fmla="*/ 0 w 975585"/>
                <a:gd name="connsiteY0" fmla="*/ 0 h 390234"/>
                <a:gd name="connsiteX1" fmla="*/ 975585 w 975585"/>
                <a:gd name="connsiteY1" fmla="*/ 0 h 390234"/>
                <a:gd name="connsiteX2" fmla="*/ 975585 w 975585"/>
                <a:gd name="connsiteY2" fmla="*/ 390234 h 390234"/>
                <a:gd name="connsiteX3" fmla="*/ 0 w 975585"/>
                <a:gd name="connsiteY3" fmla="*/ 390234 h 390234"/>
                <a:gd name="connsiteX4" fmla="*/ 0 w 975585"/>
                <a:gd name="connsiteY4" fmla="*/ 0 h 39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585" h="390234">
                  <a:moveTo>
                    <a:pt x="0" y="0"/>
                  </a:moveTo>
                  <a:lnTo>
                    <a:pt x="975585" y="0"/>
                  </a:lnTo>
                  <a:lnTo>
                    <a:pt x="975585" y="390234"/>
                  </a:lnTo>
                  <a:lnTo>
                    <a:pt x="0" y="390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b="1" kern="1200"/>
                <a:t>1 - 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RM Special Delivery </a:t>
              </a:r>
              <a:endParaRPr lang="en-US" sz="1100" b="1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3BDB17-D68D-3977-AE8A-9AFEE8F49589}"/>
                </a:ext>
              </a:extLst>
            </p:cNvPr>
            <p:cNvSpPr/>
            <p:nvPr/>
          </p:nvSpPr>
          <p:spPr>
            <a:xfrm>
              <a:off x="4103693" y="2911851"/>
              <a:ext cx="1191495" cy="449502"/>
            </a:xfrm>
            <a:custGeom>
              <a:avLst/>
              <a:gdLst>
                <a:gd name="connsiteX0" fmla="*/ 0 w 975585"/>
                <a:gd name="connsiteY0" fmla="*/ 0 h 390234"/>
                <a:gd name="connsiteX1" fmla="*/ 975585 w 975585"/>
                <a:gd name="connsiteY1" fmla="*/ 0 h 390234"/>
                <a:gd name="connsiteX2" fmla="*/ 975585 w 975585"/>
                <a:gd name="connsiteY2" fmla="*/ 390234 h 390234"/>
                <a:gd name="connsiteX3" fmla="*/ 0 w 975585"/>
                <a:gd name="connsiteY3" fmla="*/ 390234 h 390234"/>
                <a:gd name="connsiteX4" fmla="*/ 0 w 975585"/>
                <a:gd name="connsiteY4" fmla="*/ 0 h 39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585" h="390234">
                  <a:moveTo>
                    <a:pt x="0" y="0"/>
                  </a:moveTo>
                  <a:lnTo>
                    <a:pt x="975585" y="0"/>
                  </a:lnTo>
                  <a:lnTo>
                    <a:pt x="975585" y="390234"/>
                  </a:lnTo>
                  <a:lnTo>
                    <a:pt x="0" y="390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b="1" kern="1200"/>
                <a:t>2 - 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PFW 24 </a:t>
              </a:r>
              <a:r>
                <a:rPr lang="en-GB" sz="1100" b="1">
                  <a:latin typeface="Calibri" panose="020F0502020204030204" pitchFamily="34" charset="0"/>
                  <a:ea typeface="Times New Roman" panose="02020603050405020304" pitchFamily="18" charset="0"/>
                </a:rPr>
                <a:t>&amp; 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RM 1</a:t>
              </a:r>
              <a:r>
                <a:rPr lang="en-GB" sz="1100" b="1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st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class (Tracked 24)</a:t>
              </a:r>
              <a:endParaRPr lang="en-US" sz="1100" b="1" kern="12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A33AAB-9430-714D-B5C5-06CC29CDB499}"/>
                </a:ext>
              </a:extLst>
            </p:cNvPr>
            <p:cNvSpPr/>
            <p:nvPr/>
          </p:nvSpPr>
          <p:spPr>
            <a:xfrm>
              <a:off x="5435500" y="2912314"/>
              <a:ext cx="1476856" cy="429122"/>
            </a:xfrm>
            <a:custGeom>
              <a:avLst/>
              <a:gdLst>
                <a:gd name="connsiteX0" fmla="*/ 0 w 975585"/>
                <a:gd name="connsiteY0" fmla="*/ 0 h 390234"/>
                <a:gd name="connsiteX1" fmla="*/ 975585 w 975585"/>
                <a:gd name="connsiteY1" fmla="*/ 0 h 390234"/>
                <a:gd name="connsiteX2" fmla="*/ 975585 w 975585"/>
                <a:gd name="connsiteY2" fmla="*/ 390234 h 390234"/>
                <a:gd name="connsiteX3" fmla="*/ 0 w 975585"/>
                <a:gd name="connsiteY3" fmla="*/ 390234 h 390234"/>
                <a:gd name="connsiteX4" fmla="*/ 0 w 975585"/>
                <a:gd name="connsiteY4" fmla="*/ 0 h 39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585" h="390234">
                  <a:moveTo>
                    <a:pt x="0" y="0"/>
                  </a:moveTo>
                  <a:lnTo>
                    <a:pt x="975585" y="0"/>
                  </a:lnTo>
                  <a:lnTo>
                    <a:pt x="975585" y="390234"/>
                  </a:lnTo>
                  <a:lnTo>
                    <a:pt x="0" y="390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b="1" kern="1200"/>
                <a:t>3 –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RM 1</a:t>
              </a:r>
              <a:r>
                <a:rPr lang="en-GB" sz="1100" b="1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st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class (Standard) Letters/LaRGE LETTERS/PARCELS </a:t>
              </a:r>
              <a:endParaRPr lang="en-US" sz="1100" b="1" kern="1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2831BA-CF7E-F2A9-2E6D-C94AE8EA6BCA}"/>
                </a:ext>
              </a:extLst>
            </p:cNvPr>
            <p:cNvSpPr/>
            <p:nvPr/>
          </p:nvSpPr>
          <p:spPr>
            <a:xfrm>
              <a:off x="8457639" y="2911851"/>
              <a:ext cx="1480916" cy="439228"/>
            </a:xfrm>
            <a:custGeom>
              <a:avLst/>
              <a:gdLst>
                <a:gd name="connsiteX0" fmla="*/ 0 w 975585"/>
                <a:gd name="connsiteY0" fmla="*/ 0 h 390234"/>
                <a:gd name="connsiteX1" fmla="*/ 975585 w 975585"/>
                <a:gd name="connsiteY1" fmla="*/ 0 h 390234"/>
                <a:gd name="connsiteX2" fmla="*/ 975585 w 975585"/>
                <a:gd name="connsiteY2" fmla="*/ 390234 h 390234"/>
                <a:gd name="connsiteX3" fmla="*/ 0 w 975585"/>
                <a:gd name="connsiteY3" fmla="*/ 390234 h 390234"/>
                <a:gd name="connsiteX4" fmla="*/ 0 w 975585"/>
                <a:gd name="connsiteY4" fmla="*/ 0 h 39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585" h="390234">
                  <a:moveTo>
                    <a:pt x="0" y="0"/>
                  </a:moveTo>
                  <a:lnTo>
                    <a:pt x="975585" y="0"/>
                  </a:lnTo>
                  <a:lnTo>
                    <a:pt x="975585" y="390234"/>
                  </a:lnTo>
                  <a:lnTo>
                    <a:pt x="0" y="390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1100" b="1" kern="1200"/>
                <a:t>5  - 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RM 2</a:t>
              </a:r>
              <a:r>
                <a:rPr lang="en-GB" sz="1100" b="1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nd</a:t>
              </a:r>
              <a:r>
                <a:rPr lang="en-GB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class (Standard Letters/LaRGE LETTERS/PARCELS )</a:t>
              </a:r>
              <a:endParaRPr lang="en-US" sz="1100" b="1" kern="12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A72CEC3-E7DC-F9BD-597C-2E5AA56745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981" t="19674" r="15937" b="14651"/>
          <a:stretch/>
        </p:blipFill>
        <p:spPr>
          <a:xfrm>
            <a:off x="2269544" y="5224757"/>
            <a:ext cx="945137" cy="898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2EF18-54EA-5098-7EE8-6BBB73FD00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661" t="-1922" r="48695" b="-10449"/>
          <a:stretch/>
        </p:blipFill>
        <p:spPr>
          <a:xfrm>
            <a:off x="5328570" y="5222261"/>
            <a:ext cx="895602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5ED08-4045-8AEC-3D6A-7F8DF74F0B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767" t="14123" r="9828" b="8129"/>
          <a:stretch/>
        </p:blipFill>
        <p:spPr>
          <a:xfrm>
            <a:off x="4037360" y="5249247"/>
            <a:ext cx="933603" cy="865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BB5C20-6097-6223-9B7E-BB547AAE707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6" t="5717" r="38403" b="37637"/>
          <a:stretch/>
        </p:blipFill>
        <p:spPr>
          <a:xfrm>
            <a:off x="3507256" y="5233440"/>
            <a:ext cx="901717" cy="881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97F121-7F95-20E0-CD22-1B85C4582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792" t="-7113" r="41635" b="43977"/>
          <a:stretch/>
        </p:blipFill>
        <p:spPr>
          <a:xfrm>
            <a:off x="7211388" y="5198987"/>
            <a:ext cx="1015680" cy="936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9DD3D-2A2B-F60E-A40A-AF75C1F80C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174" t="6539" r="8289"/>
          <a:stretch/>
        </p:blipFill>
        <p:spPr>
          <a:xfrm>
            <a:off x="7747519" y="5199306"/>
            <a:ext cx="969745" cy="924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CF27A-7F6D-BCB6-6C36-3569C3C9E6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661" t="-1922" r="48695" b="-10449"/>
          <a:stretch/>
        </p:blipFill>
        <p:spPr>
          <a:xfrm>
            <a:off x="9093044" y="5236094"/>
            <a:ext cx="895602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F07E9C-2562-60BB-5437-13DFDE4CC89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712" t="7374" r="19696" b="6416"/>
          <a:stretch/>
        </p:blipFill>
        <p:spPr>
          <a:xfrm>
            <a:off x="9568051" y="5232408"/>
            <a:ext cx="969745" cy="914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CE22C8-CE8E-7128-2E17-0A9F0FD51F5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0449" r="3847"/>
          <a:stretch/>
        </p:blipFill>
        <p:spPr>
          <a:xfrm>
            <a:off x="5869724" y="5185952"/>
            <a:ext cx="1004974" cy="949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203CF4-5EBF-1CDD-36EF-4C587F5A7752}"/>
              </a:ext>
            </a:extLst>
          </p:cNvPr>
          <p:cNvSpPr/>
          <p:nvPr/>
        </p:nvSpPr>
        <p:spPr>
          <a:xfrm>
            <a:off x="3239113" y="5572555"/>
            <a:ext cx="313670" cy="1574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8F0AF67-55C8-A959-674B-A8BB6F616110}"/>
              </a:ext>
            </a:extLst>
          </p:cNvPr>
          <p:cNvSpPr/>
          <p:nvPr/>
        </p:nvSpPr>
        <p:spPr>
          <a:xfrm>
            <a:off x="6871220" y="5612491"/>
            <a:ext cx="327550" cy="133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111F92E-6582-232C-4201-565BFAE97612}"/>
              </a:ext>
            </a:extLst>
          </p:cNvPr>
          <p:cNvSpPr/>
          <p:nvPr/>
        </p:nvSpPr>
        <p:spPr>
          <a:xfrm>
            <a:off x="4994802" y="5617166"/>
            <a:ext cx="317327" cy="1444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D981D3-1490-0196-3283-FE7DB1D54B46}"/>
              </a:ext>
            </a:extLst>
          </p:cNvPr>
          <p:cNvSpPr/>
          <p:nvPr/>
        </p:nvSpPr>
        <p:spPr>
          <a:xfrm>
            <a:off x="7106919" y="6280790"/>
            <a:ext cx="1569249" cy="384802"/>
          </a:xfrm>
          <a:custGeom>
            <a:avLst/>
            <a:gdLst>
              <a:gd name="connsiteX0" fmla="*/ 0 w 975585"/>
              <a:gd name="connsiteY0" fmla="*/ 0 h 390234"/>
              <a:gd name="connsiteX1" fmla="*/ 975585 w 975585"/>
              <a:gd name="connsiteY1" fmla="*/ 0 h 390234"/>
              <a:gd name="connsiteX2" fmla="*/ 975585 w 975585"/>
              <a:gd name="connsiteY2" fmla="*/ 390234 h 390234"/>
              <a:gd name="connsiteX3" fmla="*/ 0 w 975585"/>
              <a:gd name="connsiteY3" fmla="*/ 390234 h 390234"/>
              <a:gd name="connsiteX4" fmla="*/ 0 w 975585"/>
              <a:gd name="connsiteY4" fmla="*/ 0 h 39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585" h="390234">
                <a:moveTo>
                  <a:pt x="0" y="0"/>
                </a:moveTo>
                <a:lnTo>
                  <a:pt x="975585" y="0"/>
                </a:lnTo>
                <a:lnTo>
                  <a:pt x="975585" y="390234"/>
                </a:lnTo>
                <a:lnTo>
                  <a:pt x="0" y="39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1100" b="1" kern="1200"/>
              <a:t>4  - PFW 48 &amp; RM 2</a:t>
            </a:r>
            <a:r>
              <a:rPr lang="en-GB" sz="1100" b="1" kern="1200" baseline="30000"/>
              <a:t>nd</a:t>
            </a:r>
            <a:r>
              <a:rPr lang="en-GB" sz="1100" b="1" kern="1200"/>
              <a:t> Class (TrACKED 48)</a:t>
            </a:r>
            <a:endParaRPr lang="en-US" sz="1100" b="1" kern="120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9CED1D1-FDC5-BE5E-B65B-78F71466AA3A}"/>
              </a:ext>
            </a:extLst>
          </p:cNvPr>
          <p:cNvSpPr/>
          <p:nvPr/>
        </p:nvSpPr>
        <p:spPr>
          <a:xfrm>
            <a:off x="8745653" y="5620453"/>
            <a:ext cx="327550" cy="133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1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396C534-ADF4-7DF6-9D14-5F3649D363FC}"/>
              </a:ext>
            </a:extLst>
          </p:cNvPr>
          <p:cNvSpPr/>
          <p:nvPr/>
        </p:nvSpPr>
        <p:spPr>
          <a:xfrm>
            <a:off x="10972800" y="0"/>
            <a:ext cx="440055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mputer screen shot of a white screen&#10;&#10;AI-generated content may be incorrect.">
            <a:extLst>
              <a:ext uri="{FF2B5EF4-FFF2-40B4-BE49-F238E27FC236}">
                <a16:creationId xmlns:a16="http://schemas.microsoft.com/office/drawing/2014/main" id="{44464948-0159-EFEE-A996-B996FB75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25" t="38793" r="6134" b="53009"/>
          <a:stretch/>
        </p:blipFill>
        <p:spPr>
          <a:xfrm>
            <a:off x="10353406" y="294647"/>
            <a:ext cx="1680718" cy="526988"/>
          </a:xfrm>
          <a:prstGeom prst="rect">
            <a:avLst/>
          </a:prstGeom>
        </p:spPr>
      </p:pic>
      <p:pic>
        <p:nvPicPr>
          <p:cNvPr id="6" name="Picture 5" descr="A red rectangular sign with a crown on it&#10;&#10;AI-generated content may be incorrect.">
            <a:extLst>
              <a:ext uri="{FF2B5EF4-FFF2-40B4-BE49-F238E27FC236}">
                <a16:creationId xmlns:a16="http://schemas.microsoft.com/office/drawing/2014/main" id="{7E98ABC9-522F-D955-A5F4-BEF33539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71" y="5355984"/>
            <a:ext cx="1636313" cy="12647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D41F25-61D6-A092-8584-9A622DDD9472}"/>
              </a:ext>
            </a:extLst>
          </p:cNvPr>
          <p:cNvSpPr txBox="1"/>
          <p:nvPr/>
        </p:nvSpPr>
        <p:spPr>
          <a:xfrm>
            <a:off x="717885" y="16783"/>
            <a:ext cx="52041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>
                <a:solidFill>
                  <a:srgbClr val="FF0000"/>
                </a:solidFill>
              </a:rPr>
              <a:t>Manager’s </a:t>
            </a:r>
            <a:r>
              <a:rPr lang="en-GB" sz="2800" b="1" u="sng"/>
              <a:t>‘What if?’</a:t>
            </a:r>
          </a:p>
          <a:p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28E925-0C67-AAB1-642A-8EFC9570512F}"/>
              </a:ext>
            </a:extLst>
          </p:cNvPr>
          <p:cNvSpPr txBox="1"/>
          <p:nvPr/>
        </p:nvSpPr>
        <p:spPr>
          <a:xfrm>
            <a:off x="2127674" y="4266547"/>
            <a:ext cx="150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>
                <a:solidFill>
                  <a:srgbClr val="FF0000"/>
                </a:solidFill>
              </a:rPr>
              <a:t>BULKED OUT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DAD11F-6287-5186-1EAE-1E80C90D96E4}"/>
              </a:ext>
            </a:extLst>
          </p:cNvPr>
          <p:cNvSpPr txBox="1"/>
          <p:nvPr/>
        </p:nvSpPr>
        <p:spPr>
          <a:xfrm>
            <a:off x="2136992" y="4543651"/>
            <a:ext cx="865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Solution: </a:t>
            </a:r>
            <a:r>
              <a:rPr lang="en-GB"/>
              <a:t>Normal bulk out process should be followed, and the items should be prioritised as per the list below:  </a:t>
            </a:r>
          </a:p>
          <a:p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714084-092F-0AED-57ED-17828392A75F}"/>
              </a:ext>
            </a:extLst>
          </p:cNvPr>
          <p:cNvSpPr txBox="1"/>
          <p:nvPr/>
        </p:nvSpPr>
        <p:spPr>
          <a:xfrm>
            <a:off x="2127674" y="602880"/>
            <a:ext cx="52491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>
                <a:solidFill>
                  <a:srgbClr val="FF0000"/>
                </a:solidFill>
              </a:rPr>
              <a:t>DRIVER UNABLE TO LOAD A PARCEL </a:t>
            </a:r>
            <a:endParaRPr lang="en-US" b="1">
              <a:solidFill>
                <a:srgbClr val="FF0000"/>
              </a:solidFill>
            </a:endParaRPr>
          </a:p>
          <a:p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0F8F72-585E-6801-056F-F18A1FADFAEE}"/>
              </a:ext>
            </a:extLst>
          </p:cNvPr>
          <p:cNvSpPr txBox="1"/>
          <p:nvPr/>
        </p:nvSpPr>
        <p:spPr>
          <a:xfrm>
            <a:off x="2153013" y="885918"/>
            <a:ext cx="8931806" cy="34932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700" b="1"/>
              <a:t>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/>
              <a:t>Investigate to see if an extra collection can be made to collect the item. This is likely to require a sack trolley or two people to attend</a:t>
            </a:r>
            <a:endParaRPr lang="en-US" sz="170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/>
              <a:t>If this cannot happen, as a last resort, the manager will contact local Parcel Force Depot to arrange a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/>
              <a:t>If the item is a PFW or Tracked 24, it should follow the regular bulk out process and be recovered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/>
              <a:t>If the item is PFW 48 this can be collected the following day and “upgraded” to a 24 by the local PFW Depot. This should be noted to the PFW collection driver at the point of handover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/>
              <a:t>If the item is excessively heavy, Parcel Force can be contacted for further support as a last resort</a:t>
            </a:r>
          </a:p>
          <a:p>
            <a:endParaRPr lang="en-GB" sz="1700">
              <a:ea typeface="Calibri"/>
              <a:cs typeface="Calibri"/>
            </a:endParaRPr>
          </a:p>
          <a:p>
            <a:r>
              <a:rPr lang="en-GB" sz="1700"/>
              <a:t>Note: Regular reviews will take place for duties bulking out and additional collections or direct services from collections hubs will be considered and introduced where required.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A37209-3577-5485-F158-57D4DB314C88}"/>
              </a:ext>
            </a:extLst>
          </p:cNvPr>
          <p:cNvGrpSpPr/>
          <p:nvPr/>
        </p:nvGrpSpPr>
        <p:grpSpPr>
          <a:xfrm>
            <a:off x="-37015" y="3550469"/>
            <a:ext cx="2156721" cy="1999487"/>
            <a:chOff x="-107827" y="3869648"/>
            <a:chExt cx="2156721" cy="1999487"/>
          </a:xfrm>
        </p:grpSpPr>
        <p:pic>
          <p:nvPicPr>
            <p:cNvPr id="49" name="Graphic 48" descr="Box outline">
              <a:extLst>
                <a:ext uri="{FF2B5EF4-FFF2-40B4-BE49-F238E27FC236}">
                  <a16:creationId xmlns:a16="http://schemas.microsoft.com/office/drawing/2014/main" id="{A109438E-EF44-43E9-D6DE-271D06D47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07827" y="4410095"/>
              <a:ext cx="914400" cy="914400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5D8B39-6491-8277-605A-23BCC6F4C820}"/>
                </a:ext>
              </a:extLst>
            </p:cNvPr>
            <p:cNvGrpSpPr/>
            <p:nvPr/>
          </p:nvGrpSpPr>
          <p:grpSpPr>
            <a:xfrm>
              <a:off x="189873" y="3869648"/>
              <a:ext cx="1859021" cy="1999487"/>
              <a:chOff x="189873" y="3869648"/>
              <a:chExt cx="1859021" cy="1999487"/>
            </a:xfrm>
          </p:grpSpPr>
          <p:pic>
            <p:nvPicPr>
              <p:cNvPr id="46" name="Graphic 45" descr="Box outline">
                <a:extLst>
                  <a:ext uri="{FF2B5EF4-FFF2-40B4-BE49-F238E27FC236}">
                    <a16:creationId xmlns:a16="http://schemas.microsoft.com/office/drawing/2014/main" id="{BB638ED7-BB94-234B-DFD2-6E5ABC381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9873" y="49547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7" name="Graphic 46" descr="Box outline">
                <a:extLst>
                  <a:ext uri="{FF2B5EF4-FFF2-40B4-BE49-F238E27FC236}">
                    <a16:creationId xmlns:a16="http://schemas.microsoft.com/office/drawing/2014/main" id="{2817EF30-97CF-B7F5-94A9-2F8C0AFA4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15100" y="44119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8" name="Graphic 47" descr="Box outline">
                <a:extLst>
                  <a:ext uri="{FF2B5EF4-FFF2-40B4-BE49-F238E27FC236}">
                    <a16:creationId xmlns:a16="http://schemas.microsoft.com/office/drawing/2014/main" id="{43A23F6E-BA09-6556-F5BD-979053347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5053" y="49547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0" name="Graphic 49" descr="Box outline">
                <a:extLst>
                  <a:ext uri="{FF2B5EF4-FFF2-40B4-BE49-F238E27FC236}">
                    <a16:creationId xmlns:a16="http://schemas.microsoft.com/office/drawing/2014/main" id="{4CF5B09C-2D80-2410-6263-818E1B399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34494" y="44159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1" name="Graphic 50" descr="Box outline">
                <a:extLst>
                  <a:ext uri="{FF2B5EF4-FFF2-40B4-BE49-F238E27FC236}">
                    <a16:creationId xmlns:a16="http://schemas.microsoft.com/office/drawing/2014/main" id="{3C8BA5AF-3566-FDF4-1704-8BC55A51C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2808" y="386964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Graphic 51" descr="Box outline">
                <a:extLst>
                  <a:ext uri="{FF2B5EF4-FFF2-40B4-BE49-F238E27FC236}">
                    <a16:creationId xmlns:a16="http://schemas.microsoft.com/office/drawing/2014/main" id="{72D7C775-44D6-7CC1-B577-A769160F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5735" y="3877189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2" name="Graphic 1" descr="Box trolley outline">
            <a:extLst>
              <a:ext uri="{FF2B5EF4-FFF2-40B4-BE49-F238E27FC236}">
                <a16:creationId xmlns:a16="http://schemas.microsoft.com/office/drawing/2014/main" id="{84B25EF5-C577-869E-19DF-C19B47090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55" y="777071"/>
            <a:ext cx="1874627" cy="18746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DC6A46-B50D-20DB-C723-751628E15238}"/>
              </a:ext>
            </a:extLst>
          </p:cNvPr>
          <p:cNvSpPr txBox="1"/>
          <p:nvPr/>
        </p:nvSpPr>
        <p:spPr>
          <a:xfrm>
            <a:off x="396224" y="2599645"/>
            <a:ext cx="152674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>
                <a:hlinkClick r:id="rId8"/>
              </a:rPr>
              <a:t>Sack Trolley Order Form</a:t>
            </a:r>
            <a:endParaRPr lang="en-GB" sz="2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18A54-5A8A-5494-59D7-297E167D83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871" t="57778" r="4117" b="18148"/>
          <a:stretch/>
        </p:blipFill>
        <p:spPr>
          <a:xfrm>
            <a:off x="2116501" y="5120030"/>
            <a:ext cx="8657756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396C534-ADF4-7DF6-9D14-5F3649D363FC}"/>
              </a:ext>
            </a:extLst>
          </p:cNvPr>
          <p:cNvSpPr/>
          <p:nvPr/>
        </p:nvSpPr>
        <p:spPr>
          <a:xfrm>
            <a:off x="10972800" y="0"/>
            <a:ext cx="440055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mputer screen shot of a white screen&#10;&#10;AI-generated content may be incorrect.">
            <a:extLst>
              <a:ext uri="{FF2B5EF4-FFF2-40B4-BE49-F238E27FC236}">
                <a16:creationId xmlns:a16="http://schemas.microsoft.com/office/drawing/2014/main" id="{44464948-0159-EFEE-A996-B996FB753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25" t="38793" r="6134" b="53009"/>
          <a:stretch/>
        </p:blipFill>
        <p:spPr>
          <a:xfrm>
            <a:off x="10353406" y="294647"/>
            <a:ext cx="1680718" cy="526988"/>
          </a:xfrm>
          <a:prstGeom prst="rect">
            <a:avLst/>
          </a:prstGeom>
        </p:spPr>
      </p:pic>
      <p:pic>
        <p:nvPicPr>
          <p:cNvPr id="6" name="Picture 5" descr="A red rectangular sign with a crown on it&#10;&#10;AI-generated content may be incorrect.">
            <a:extLst>
              <a:ext uri="{FF2B5EF4-FFF2-40B4-BE49-F238E27FC236}">
                <a16:creationId xmlns:a16="http://schemas.microsoft.com/office/drawing/2014/main" id="{7E98ABC9-522F-D955-A5F4-BEF335397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71" y="5355984"/>
            <a:ext cx="1636313" cy="12647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D41F25-61D6-A092-8584-9A622DDD9472}"/>
              </a:ext>
            </a:extLst>
          </p:cNvPr>
          <p:cNvSpPr txBox="1"/>
          <p:nvPr/>
        </p:nvSpPr>
        <p:spPr>
          <a:xfrm>
            <a:off x="494751" y="116955"/>
            <a:ext cx="4830184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u="sng">
                <a:solidFill>
                  <a:srgbClr val="FF0000"/>
                </a:solidFill>
              </a:rPr>
              <a:t>Collector’s </a:t>
            </a:r>
            <a:r>
              <a:rPr lang="en-GB" sz="2800" b="1" u="sng"/>
              <a:t>– ‘What if?’</a:t>
            </a:r>
          </a:p>
          <a:p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714084-092F-0AED-57ED-17828392A75F}"/>
              </a:ext>
            </a:extLst>
          </p:cNvPr>
          <p:cNvSpPr txBox="1"/>
          <p:nvPr/>
        </p:nvSpPr>
        <p:spPr>
          <a:xfrm>
            <a:off x="494752" y="810355"/>
            <a:ext cx="54398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>
                <a:solidFill>
                  <a:srgbClr val="FF0000"/>
                </a:solidFill>
              </a:rPr>
              <a:t>Maximum Weight Limit for collecting PFW parcels   </a:t>
            </a:r>
            <a:endParaRPr lang="en-US" sz="2000">
              <a:solidFill>
                <a:srgbClr val="FF0000"/>
              </a:solidFill>
            </a:endParaRPr>
          </a:p>
          <a:p>
            <a:endParaRPr lang="en-GB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8A855-6E54-67E4-C161-EF109C74ADF7}"/>
              </a:ext>
            </a:extLst>
          </p:cNvPr>
          <p:cNvSpPr txBox="1"/>
          <p:nvPr/>
        </p:nvSpPr>
        <p:spPr>
          <a:xfrm>
            <a:off x="494751" y="3209960"/>
            <a:ext cx="54398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u="sng">
                <a:solidFill>
                  <a:srgbClr val="FF0000"/>
                </a:solidFill>
              </a:rPr>
              <a:t>Maximum Dimensions for PFW parcels  </a:t>
            </a:r>
            <a:endParaRPr lang="en-US" sz="2000">
              <a:solidFill>
                <a:srgbClr val="FF0000"/>
              </a:solidFill>
            </a:endParaRPr>
          </a:p>
          <a:p>
            <a:endParaRPr lang="en-GB" sz="2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3CFC8C-A0C3-64DF-6D75-40A68DBDB936}"/>
              </a:ext>
            </a:extLst>
          </p:cNvPr>
          <p:cNvSpPr txBox="1"/>
          <p:nvPr/>
        </p:nvSpPr>
        <p:spPr>
          <a:xfrm>
            <a:off x="204230" y="1324903"/>
            <a:ext cx="96498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sending within the UK a parcel can’t exceed 30kg.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 limits vary for international destinations.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Items should have the weight displayed on the label</a:t>
            </a:r>
            <a:endParaRPr lang="en-GB" b="0" i="0">
              <a:solidFill>
                <a:srgbClr val="000000"/>
              </a:solidFill>
              <a:effectLst/>
              <a:latin typeface="Effra W01 Ligh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22449A-5BAC-9880-5D74-B03D07F7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599" y="52087"/>
            <a:ext cx="3313903" cy="3410051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5506889-5D75-4707-0704-9D05A6A5508A}"/>
              </a:ext>
            </a:extLst>
          </p:cNvPr>
          <p:cNvSpPr/>
          <p:nvPr/>
        </p:nvSpPr>
        <p:spPr>
          <a:xfrm>
            <a:off x="9147769" y="881627"/>
            <a:ext cx="829340" cy="326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EB45B8-7237-D186-490D-1246C1B0F6A2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5788607" y="1160153"/>
            <a:ext cx="3480616" cy="1248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9E3E299-1FBB-8767-84EE-71978AD1FADA}"/>
              </a:ext>
            </a:extLst>
          </p:cNvPr>
          <p:cNvSpPr txBox="1"/>
          <p:nvPr/>
        </p:nvSpPr>
        <p:spPr>
          <a:xfrm>
            <a:off x="179616" y="3681342"/>
            <a:ext cx="102965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standard parcels the size must not exceed 3 metres in length and girth combined and must not exceed 1.5 metres in length.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Larger parcels up to a maximum of 4 metres in length and girth combined and 2.5 metres in length can be sent via express</a:t>
            </a:r>
            <a:r>
              <a:rPr lang="en-GB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48</a:t>
            </a:r>
            <a:r>
              <a:rPr lang="en-GB" b="1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</a:t>
            </a:r>
            <a:endParaRPr lang="en-GB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16896533-D25D-A8C0-69A0-CF5DA1C095E3}"/>
              </a:ext>
            </a:extLst>
          </p:cNvPr>
          <p:cNvSpPr/>
          <p:nvPr/>
        </p:nvSpPr>
        <p:spPr>
          <a:xfrm>
            <a:off x="6338475" y="4337498"/>
            <a:ext cx="1801678" cy="1121856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8193AA-C71D-63A2-4D78-F87915309687}"/>
              </a:ext>
            </a:extLst>
          </p:cNvPr>
          <p:cNvCxnSpPr>
            <a:cxnSpLocks/>
          </p:cNvCxnSpPr>
          <p:nvPr/>
        </p:nvCxnSpPr>
        <p:spPr>
          <a:xfrm flipH="1">
            <a:off x="6184310" y="4327244"/>
            <a:ext cx="307466" cy="27211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22F623B-5CD1-EFE3-321C-E3C447F61EBA}"/>
              </a:ext>
            </a:extLst>
          </p:cNvPr>
          <p:cNvCxnSpPr>
            <a:cxnSpLocks/>
          </p:cNvCxnSpPr>
          <p:nvPr/>
        </p:nvCxnSpPr>
        <p:spPr>
          <a:xfrm>
            <a:off x="6210897" y="4696634"/>
            <a:ext cx="0" cy="76271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E39FB7A-3463-A624-87EF-EBCEA61E5F8A}"/>
              </a:ext>
            </a:extLst>
          </p:cNvPr>
          <p:cNvSpPr txBox="1"/>
          <p:nvPr/>
        </p:nvSpPr>
        <p:spPr>
          <a:xfrm>
            <a:off x="3236379" y="4503375"/>
            <a:ext cx="18213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Length &amp; Girth added together </a:t>
            </a:r>
          </a:p>
          <a:p>
            <a:r>
              <a:rPr lang="en-GB" sz="1000">
                <a:solidFill>
                  <a:srgbClr val="FF0000"/>
                </a:solidFill>
              </a:rPr>
              <a:t> must not exceed 3 Metre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4F738B0-40E2-6CD0-E57B-DEDA0D53F6DB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5057711" y="4503375"/>
            <a:ext cx="1122150" cy="200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562EA5-CAA8-B0A8-64EE-EF9799BFF494}"/>
              </a:ext>
            </a:extLst>
          </p:cNvPr>
          <p:cNvCxnSpPr>
            <a:cxnSpLocks/>
          </p:cNvCxnSpPr>
          <p:nvPr/>
        </p:nvCxnSpPr>
        <p:spPr>
          <a:xfrm>
            <a:off x="5130655" y="4703430"/>
            <a:ext cx="1007297" cy="423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8A9CC29-26C2-313F-9A26-305625CD600E}"/>
              </a:ext>
            </a:extLst>
          </p:cNvPr>
          <p:cNvCxnSpPr>
            <a:cxnSpLocks/>
          </p:cNvCxnSpPr>
          <p:nvPr/>
        </p:nvCxnSpPr>
        <p:spPr>
          <a:xfrm>
            <a:off x="6338475" y="5533784"/>
            <a:ext cx="155234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569E584-2346-714A-E9A9-C694B9E906A5}"/>
              </a:ext>
            </a:extLst>
          </p:cNvPr>
          <p:cNvSpPr txBox="1"/>
          <p:nvPr/>
        </p:nvSpPr>
        <p:spPr>
          <a:xfrm>
            <a:off x="6371040" y="4709074"/>
            <a:ext cx="143371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Overall Length must not  </a:t>
            </a:r>
          </a:p>
          <a:p>
            <a:r>
              <a:rPr lang="en-GB" sz="1000">
                <a:solidFill>
                  <a:srgbClr val="FF0000"/>
                </a:solidFill>
              </a:rPr>
              <a:t> exceed 3 Metre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1C089F1-0495-9363-CB79-D5D217EDA6BA}"/>
              </a:ext>
            </a:extLst>
          </p:cNvPr>
          <p:cNvCxnSpPr/>
          <p:nvPr/>
        </p:nvCxnSpPr>
        <p:spPr>
          <a:xfrm>
            <a:off x="7152755" y="5093988"/>
            <a:ext cx="0" cy="342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2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f6310a-366c-4f00-be36-0725515e9540">
      <Terms xmlns="http://schemas.microsoft.com/office/infopath/2007/PartnerControls"/>
    </lcf76f155ced4ddcb4097134ff3c332f>
    <TaxCatchAll xmlns="8125bee8-2cac-47a8-bd66-3ffb929168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4266ECC81874AB17413E565BB4468" ma:contentTypeVersion="11" ma:contentTypeDescription="Create a new document." ma:contentTypeScope="" ma:versionID="4b9e96a3f0d3c72d304c4aebd28d7268">
  <xsd:schema xmlns:xsd="http://www.w3.org/2001/XMLSchema" xmlns:xs="http://www.w3.org/2001/XMLSchema" xmlns:p="http://schemas.microsoft.com/office/2006/metadata/properties" xmlns:ns2="60f6310a-366c-4f00-be36-0725515e9540" xmlns:ns3="8125bee8-2cac-47a8-bd66-3ffb929168cd" targetNamespace="http://schemas.microsoft.com/office/2006/metadata/properties" ma:root="true" ma:fieldsID="f532f784a9f15ee21469de55543777e9" ns2:_="" ns3:_="">
    <xsd:import namespace="60f6310a-366c-4f00-be36-0725515e9540"/>
    <xsd:import namespace="8125bee8-2cac-47a8-bd66-3ffb929168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6310a-366c-4f00-be36-0725515e9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9b418d2-ef09-49b2-a66b-b42e602f1b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5bee8-2cac-47a8-bd66-3ffb929168c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dac3b19-1413-4537-a706-a3cdb253efed}" ma:internalName="TaxCatchAll" ma:showField="CatchAllData" ma:web="8125bee8-2cac-47a8-bd66-3ffb929168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29322-F25E-4D3F-8DCB-B4F17741E3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A05B9-B29B-42B3-A4B5-55E83F2C14C0}">
  <ds:schemaRefs>
    <ds:schemaRef ds:uri="http://purl.org/dc/terms/"/>
    <ds:schemaRef ds:uri="http://purl.org/dc/dcmitype/"/>
    <ds:schemaRef ds:uri="8125bee8-2cac-47a8-bd66-3ffb929168cd"/>
    <ds:schemaRef ds:uri="http://purl.org/dc/elements/1.1/"/>
    <ds:schemaRef ds:uri="http://schemas.microsoft.com/office/2006/documentManagement/types"/>
    <ds:schemaRef ds:uri="60f6310a-366c-4f00-be36-0725515e954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68D3D-537E-45DE-9930-70FA7DECDAEB}">
  <ds:schemaRefs>
    <ds:schemaRef ds:uri="60f6310a-366c-4f00-be36-0725515e9540"/>
    <ds:schemaRef ds:uri="8125bee8-2cac-47a8-bd66-3ffb929168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Effra W01 Light</vt:lpstr>
      <vt:lpstr>Office Theme</vt:lpstr>
      <vt:lpstr>PowerPoint Presentation</vt:lpstr>
      <vt:lpstr>PowerPoint Presentation</vt:lpstr>
      <vt:lpstr>PowerPoint Presentation</vt:lpstr>
    </vt:vector>
  </TitlesOfParts>
  <Company>Royal Mail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Weaver</dc:creator>
  <cp:lastModifiedBy>Julie Rodrigues</cp:lastModifiedBy>
  <cp:revision>1</cp:revision>
  <dcterms:created xsi:type="dcterms:W3CDTF">2025-04-17T12:34:45Z</dcterms:created>
  <dcterms:modified xsi:type="dcterms:W3CDTF">2025-08-05T10:06:45Z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2025-04-22T15:11:45Z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>8d4398f2-585a-470a-839e-6619fd24002d</vt:lpwstr>
  </property>
  <property fmtid="{D5CDD505-2E9C-101B-9397-08002B2CF9AE}" pid="8" name="MSIP_Label_980f36f3-41a5-4f45-a6a2-e224f336acc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Classified: RMG – Internal</vt:lpwstr>
  </property>
  <property fmtid="{D5CDD505-2E9C-101B-9397-08002B2CF9AE}" pid="11" name="ContentTypeId">
    <vt:lpwstr>0x010100F464266ECC81874AB17413E565BB4468</vt:lpwstr>
  </property>
  <property fmtid="{D5CDD505-2E9C-101B-9397-08002B2CF9AE}" pid="12" name="MediaServiceImageTags">
    <vt:lpwstr/>
  </property>
</Properties>
</file>