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68" r:id="rId3"/>
  </p:sldMasterIdLst>
  <p:notesMasterIdLst>
    <p:notesMasterId r:id="rId5"/>
  </p:notesMasterIdLst>
  <p:sldIdLst>
    <p:sldId id="2147474734" r:id="rId4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FFFF"/>
    <a:srgbClr val="E8D0D0"/>
    <a:srgbClr val="FCECE8"/>
    <a:srgbClr val="F8D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756" y="44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7B641021-244B-446D-83C9-1E7FBCD2292B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5463"/>
            <a:ext cx="86121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908710"/>
            <a:ext cx="7941310" cy="5652582"/>
          </a:xfrm>
          <a:prstGeom prst="rect">
            <a:avLst/>
          </a:prstGeom>
        </p:spPr>
        <p:txBody>
          <a:bodyPr vert="horz" lIns="132762" tIns="66381" rIns="132762" bIns="663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8175DFF1-E7D9-45BB-A149-FDABA497F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79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7F355-2DC5-4E9D-B721-58C65874F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353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A3E02-3AA7-43E4-908A-CAD5542AD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43212"/>
            <a:ext cx="9144000" cy="6717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7" name="Picture 16">
            <a:extLst>
              <a:ext uri="{FF2B5EF4-FFF2-40B4-BE49-F238E27FC236}">
                <a16:creationId xmlns:a16="http://schemas.microsoft.com/office/drawing/2014/main" id="{BDB3E4D3-6A5B-4E37-A7B4-A6EFC05135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265" y="20856"/>
            <a:ext cx="1193470" cy="102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0CCF3FA-B961-4D03-82E9-CAA3158D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3253" y="6425924"/>
            <a:ext cx="573157" cy="352563"/>
          </a:xfrm>
          <a:prstGeom prst="rect">
            <a:avLst/>
          </a:prstGeom>
        </p:spPr>
        <p:txBody>
          <a:bodyPr/>
          <a:lstStyle>
            <a:lvl1pPr>
              <a:defRPr>
                <a:latin typeface="ChevinBold" panose="02000700000000000000" pitchFamily="2" charset="0"/>
              </a:defRPr>
            </a:lvl1pPr>
          </a:lstStyle>
          <a:p>
            <a:fld id="{DC0EE8EF-0F8F-41BF-B966-3FB1E5BF7E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70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61228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285875"/>
            <a:ext cx="5588000" cy="4327525"/>
          </a:xfrm>
        </p:spPr>
        <p:txBody>
          <a:bodyPr/>
          <a:lstStyle>
            <a:lvl1pPr>
              <a:buClr>
                <a:srgbClr val="DA202A"/>
              </a:buCl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solidFill>
                  <a:srgbClr val="DA202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85875"/>
            <a:ext cx="5588000" cy="4327525"/>
          </a:xfrm>
        </p:spPr>
        <p:txBody>
          <a:bodyPr/>
          <a:lstStyle>
            <a:lvl1pPr>
              <a:buClr>
                <a:srgbClr val="DA202A"/>
              </a:buCl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solidFill>
                  <a:srgbClr val="DA202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574392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91083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1752" y="-38100"/>
            <a:ext cx="11256433" cy="681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3834" y="1035050"/>
            <a:ext cx="5380567" cy="24701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1" y="1035050"/>
            <a:ext cx="5380567" cy="24701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3834" y="3657600"/>
            <a:ext cx="5380567" cy="24717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1" y="3657600"/>
            <a:ext cx="5380567" cy="24717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ED20C16-5692-4DA1-AC8A-33B956177D6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9599085" y="6324600"/>
            <a:ext cx="254211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1" tIns="45685" rIns="91371" bIns="4568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B4C6EC-FC10-44B4-ABF6-5E930F8ED87F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892921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054524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52293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148115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544055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181311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40800" y="228600"/>
            <a:ext cx="2844800" cy="538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8331200" cy="538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0298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9C949-8761-4031-8DFA-E43DA474B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3253" y="6425924"/>
            <a:ext cx="573157" cy="352563"/>
          </a:xfrm>
          <a:prstGeom prst="rect">
            <a:avLst/>
          </a:prstGeom>
        </p:spPr>
        <p:txBody>
          <a:bodyPr/>
          <a:lstStyle>
            <a:lvl1pPr>
              <a:defRPr>
                <a:latin typeface="ChevinBold" panose="02000700000000000000" pitchFamily="2" charset="0"/>
              </a:defRPr>
            </a:lvl1pPr>
          </a:lstStyle>
          <a:p>
            <a:fld id="{DC0EE8EF-0F8F-41BF-B966-3FB1E5BF7E8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16">
            <a:extLst>
              <a:ext uri="{FF2B5EF4-FFF2-40B4-BE49-F238E27FC236}">
                <a16:creationId xmlns:a16="http://schemas.microsoft.com/office/drawing/2014/main" id="{BE681499-7F29-4B80-97C7-140BE3A6A6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0" y="0"/>
            <a:ext cx="773360" cy="66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C17F65-06BC-4E85-A3F0-D69F12AB51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0562" y="79196"/>
            <a:ext cx="10810875" cy="78581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C00000"/>
                </a:solidFill>
                <a:latin typeface="ChevinBold" panose="02000700000000000000" pitchFamily="2" charset="0"/>
              </a:defRPr>
            </a:lvl1pPr>
            <a:lvl2pPr marL="457200" indent="0">
              <a:buNone/>
              <a:defRPr sz="3200">
                <a:solidFill>
                  <a:srgbClr val="C00000"/>
                </a:solidFill>
                <a:latin typeface="ChevinBold" panose="02000700000000000000" pitchFamily="2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40BD153-FFD8-4897-91CC-EDE0807FA5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7675" y="1110893"/>
            <a:ext cx="11568113" cy="4914900"/>
          </a:xfrm>
        </p:spPr>
        <p:txBody>
          <a:bodyPr/>
          <a:lstStyle>
            <a:lvl2pPr>
              <a:buClr>
                <a:srgbClr val="C00000"/>
              </a:buClr>
              <a:defRPr>
                <a:latin typeface="ChevinLight" panose="02000300000000000000" pitchFamily="2" charset="0"/>
              </a:defRPr>
            </a:lvl2pPr>
            <a:lvl3pPr>
              <a:buClr>
                <a:srgbClr val="C00000"/>
              </a:buClr>
              <a:defRPr>
                <a:latin typeface="ChevinLight" panose="02000300000000000000" pitchFamily="2" charset="0"/>
              </a:defRPr>
            </a:lvl3pPr>
            <a:lvl4pPr>
              <a:buClr>
                <a:srgbClr val="C00000"/>
              </a:buClr>
              <a:defRPr>
                <a:latin typeface="ChevinLight" panose="02000300000000000000" pitchFamily="2" charset="0"/>
              </a:defRPr>
            </a:lvl4pPr>
            <a:lvl5pPr>
              <a:buClr>
                <a:srgbClr val="C00000"/>
              </a:buClr>
              <a:defRPr>
                <a:latin typeface="ChevinLight" panose="02000300000000000000" pitchFamily="2" charset="0"/>
              </a:defRPr>
            </a:lvl5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7370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13792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06400" y="1285875"/>
            <a:ext cx="11379200" cy="432752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8478467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8125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533"/>
            </a:lvl1pPr>
            <a:lvl2pPr>
              <a:defRPr sz="2533"/>
            </a:lvl2pPr>
            <a:lvl3pPr>
              <a:defRPr sz="2533"/>
            </a:lvl3pPr>
            <a:lvl4pPr>
              <a:defRPr sz="2533"/>
            </a:lvl4pPr>
            <a:lvl5pPr>
              <a:defRPr sz="253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59164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6175" y="2227165"/>
            <a:ext cx="8756240" cy="1527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533" b="0">
                <a:solidFill>
                  <a:schemeClr val="tx1"/>
                </a:solidFill>
                <a:latin typeface="ChevinBold" pitchFamily="2" charset="0"/>
              </a:defRPr>
            </a:lvl1pPr>
            <a:lvl2pPr marL="482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5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8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0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3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6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1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Box 3" descr="CONFIDENTIAL_TAG_0xFFEE"/>
          <p:cNvSpPr txBox="1"/>
          <p:nvPr userDrawn="1"/>
        </p:nvSpPr>
        <p:spPr>
          <a:xfrm>
            <a:off x="441986" y="6396537"/>
            <a:ext cx="4253121" cy="302634"/>
          </a:xfrm>
          <a:prstGeom prst="rect">
            <a:avLst/>
          </a:prstGeom>
          <a:noFill/>
        </p:spPr>
        <p:txBody>
          <a:bodyPr vert="horz" lIns="96555" tIns="48285" rIns="96555" bIns="48285" rtlCol="0">
            <a:spAutoFit/>
          </a:bodyPr>
          <a:lstStyle/>
          <a:p>
            <a:pPr defTabSz="965359"/>
            <a:endParaRPr lang="en-US" sz="1333" dirty="0">
              <a:solidFill>
                <a:srgbClr val="EEECE1"/>
              </a:solidFill>
              <a:latin typeface="Arial"/>
            </a:endParaRPr>
          </a:p>
        </p:txBody>
      </p:sp>
      <p:grpSp>
        <p:nvGrpSpPr>
          <p:cNvPr id="5" name="Group 4"/>
          <p:cNvGrpSpPr>
            <a:grpSpLocks/>
          </p:cNvGrpSpPr>
          <p:nvPr userDrawn="1"/>
        </p:nvGrpSpPr>
        <p:grpSpPr bwMode="auto">
          <a:xfrm>
            <a:off x="4884617" y="6508827"/>
            <a:ext cx="2420848" cy="322325"/>
            <a:chOff x="4348" y="215"/>
            <a:chExt cx="1145" cy="145"/>
          </a:xfrm>
        </p:grpSpPr>
        <p:pic>
          <p:nvPicPr>
            <p:cNvPr id="8" name="Picture 5" descr="RMGlogo_red_copy"/>
            <p:cNvPicPr>
              <a:picLocks noChangeAspect="1" noChangeArrowheads="1"/>
            </p:cNvPicPr>
            <p:nvPr userDrawn="1"/>
          </p:nvPicPr>
          <p:blipFill>
            <a:blip r:embed="rId2" cstate="print">
              <a:lum bright="-24000" contrast="48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8" y="215"/>
              <a:ext cx="1145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pic>
          <p:nvPicPr>
            <p:cNvPr id="9" name="Picture 6" descr="RMGlogo_red_copy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hidden">
            <a:xfrm>
              <a:off x="4348" y="216"/>
              <a:ext cx="1145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</p:grp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3908" y="6381751"/>
            <a:ext cx="12192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548" tIns="48280" rIns="96548" bIns="48280"/>
          <a:lstStyle/>
          <a:p>
            <a:pPr defTabSz="965359"/>
            <a:endParaRPr lang="en-GB" sz="1867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175" y="1219015"/>
            <a:ext cx="8756240" cy="944564"/>
          </a:xfrm>
        </p:spPr>
        <p:txBody>
          <a:bodyPr/>
          <a:lstStyle>
            <a:lvl1pPr>
              <a:defRPr sz="3867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15557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8" y="340904"/>
            <a:ext cx="11289632" cy="925549"/>
          </a:xfrm>
        </p:spPr>
        <p:txBody>
          <a:bodyPr anchor="t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3188" y="1347543"/>
            <a:ext cx="11289632" cy="43808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01651" y="6248443"/>
            <a:ext cx="2743200" cy="365124"/>
          </a:xfrm>
          <a:prstGeom prst="rect">
            <a:avLst/>
          </a:prstGeom>
        </p:spPr>
        <p:txBody>
          <a:bodyPr lIns="72411" tIns="36210" rIns="72411" bIns="36210"/>
          <a:lstStyle>
            <a:lvl1pPr>
              <a:defRPr/>
            </a:lvl1pPr>
          </a:lstStyle>
          <a:p>
            <a:pPr defTabSz="965359">
              <a:defRPr/>
            </a:pPr>
            <a:r>
              <a:rPr lang="en-GB" sz="1867" dirty="0">
                <a:solidFill>
                  <a:prstClr val="black"/>
                </a:solidFill>
              </a:rPr>
              <a:t>Page </a:t>
            </a:r>
            <a:fld id="{E4814377-7E95-4286-B2E0-BC5831D589CA}" type="slidenum">
              <a:rPr lang="en-GB" sz="1867" smtClean="0">
                <a:solidFill>
                  <a:prstClr val="black"/>
                </a:solidFill>
              </a:rPr>
              <a:pPr defTabSz="965359">
                <a:defRPr/>
              </a:pPr>
              <a:t>‹#›</a:t>
            </a:fld>
            <a:r>
              <a:rPr lang="en-GB" sz="1867" dirty="0">
                <a:solidFill>
                  <a:prstClr val="black"/>
                </a:solidFill>
              </a:rPr>
              <a:t> of 31</a:t>
            </a:r>
          </a:p>
        </p:txBody>
      </p:sp>
    </p:spTree>
    <p:extLst>
      <p:ext uri="{BB962C8B-B14F-4D97-AF65-F5344CB8AC3E}">
        <p14:creationId xmlns:p14="http://schemas.microsoft.com/office/powerpoint/2010/main" val="418081600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think-cell Slide" r:id="rId4" imgW="473" imgH="476" progId="TCLayout.ActiveDocument.1">
                  <p:embed/>
                </p:oleObj>
              </mc:Choice>
              <mc:Fallback>
                <p:oleObj name="think-cell Slide" r:id="rId4" imgW="473" imgH="47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47B6C43-DC2F-49F0-AEAD-E679B0CA88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b="7191"/>
          <a:stretch/>
        </p:blipFill>
        <p:spPr>
          <a:xfrm>
            <a:off x="375498" y="358140"/>
            <a:ext cx="656572" cy="650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121539" y="352396"/>
            <a:ext cx="10714863" cy="336000"/>
          </a:xfrm>
          <a:prstGeom prst="rect">
            <a:avLst/>
          </a:prstGeom>
        </p:spPr>
        <p:txBody>
          <a:bodyPr lIns="36000" rIns="0" anchor="ctr"/>
          <a:lstStyle>
            <a:lvl1pPr>
              <a:defRPr sz="2667" b="1" cap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 bwMode="auto">
          <a:xfrm>
            <a:off x="1121835" y="688396"/>
            <a:ext cx="10714567" cy="340304"/>
          </a:xfrm>
          <a:prstGeom prst="rect">
            <a:avLst/>
          </a:prstGeom>
        </p:spPr>
        <p:txBody>
          <a:bodyPr lIns="54000" anchor="ctr"/>
          <a:lstStyle>
            <a:lvl1pPr>
              <a:defRPr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2F6FD5D5-02CF-4643-A32E-496C63190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36400" y="6612720"/>
            <a:ext cx="355600" cy="221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46E05-E689-4835-AC69-1B6CBBB55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76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think-cell Slide" r:id="rId4" imgW="473" imgH="476" progId="TCLayout.ActiveDocument.1">
                  <p:embed/>
                </p:oleObj>
              </mc:Choice>
              <mc:Fallback>
                <p:oleObj name="think-cell Slide" r:id="rId4" imgW="473" imgH="47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C01805BF-077C-4FA6-9D33-DE37B6FF09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b="7191"/>
          <a:stretch/>
        </p:blipFill>
        <p:spPr>
          <a:xfrm>
            <a:off x="156423" y="120015"/>
            <a:ext cx="656572" cy="650240"/>
          </a:xfrm>
          <a:prstGeom prst="rect">
            <a:avLst/>
          </a:prstGeom>
        </p:spPr>
      </p:pic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D28D51CB-EB94-4197-B18D-8D2991388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36400" y="6612720"/>
            <a:ext cx="355600" cy="221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46E05-E689-4835-AC69-1B6CBBB55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4981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" name="think-cell Slide" r:id="rId4" imgW="473" imgH="476" progId="TCLayout.ActiveDocument.1">
                  <p:embed/>
                </p:oleObj>
              </mc:Choice>
              <mc:Fallback>
                <p:oleObj name="think-cell Slide" r:id="rId4" imgW="473" imgH="47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65" descr="Image result for royal mail group logo">
            <a:extLst>
              <a:ext uri="{FF2B5EF4-FFF2-40B4-BE49-F238E27FC236}">
                <a16:creationId xmlns:a16="http://schemas.microsoft.com/office/drawing/2014/main" id="{1C71A80E-46A3-4FEB-BD84-91249A9FAD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64" y="1490731"/>
            <a:ext cx="4429760" cy="558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:a16="http://schemas.microsoft.com/office/drawing/2014/main" id="{8679CE3A-7CEC-46AF-8484-9797997F0C0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28680" y="2"/>
            <a:ext cx="1734640" cy="309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defRPr>
                <a:solidFill>
                  <a:schemeClr val="tx1"/>
                </a:solidFill>
                <a:latin typeface="ChevinLight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hevinLight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hevinLight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hevinLight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hevinLight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9pPr>
          </a:lstStyle>
          <a:p>
            <a:pPr algn="ctr">
              <a:defRPr/>
            </a:pPr>
            <a:r>
              <a:rPr lang="en-GB" sz="1333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STRICTLY CONFIDENTIAL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6B31B022-0091-4770-A36B-D7D3D5F8B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36400" y="6612720"/>
            <a:ext cx="355600" cy="221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46E05-E689-4835-AC69-1B6CBBB55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9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" name="think-cell Slide" r:id="rId4" imgW="473" imgH="476" progId="TCLayout.ActiveDocument.1">
                  <p:embed/>
                </p:oleObj>
              </mc:Choice>
              <mc:Fallback>
                <p:oleObj name="think-cell Slide" r:id="rId4" imgW="473" imgH="47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65" descr="Image result for royal mail group logo">
            <a:extLst>
              <a:ext uri="{FF2B5EF4-FFF2-40B4-BE49-F238E27FC236}">
                <a16:creationId xmlns:a16="http://schemas.microsoft.com/office/drawing/2014/main" id="{1C71A80E-46A3-4FEB-BD84-91249A9FAD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64" y="1490731"/>
            <a:ext cx="4429760" cy="558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:a16="http://schemas.microsoft.com/office/drawing/2014/main" id="{8679CE3A-7CEC-46AF-8484-9797997F0C0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28680" y="2"/>
            <a:ext cx="1734640" cy="309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defRPr>
                <a:solidFill>
                  <a:schemeClr val="tx1"/>
                </a:solidFill>
                <a:latin typeface="ChevinLight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hevinLight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hevinLight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hevinLight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hevinLight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9pPr>
          </a:lstStyle>
          <a:p>
            <a:pPr algn="ctr">
              <a:defRPr/>
            </a:pPr>
            <a:r>
              <a:rPr lang="en-GB" sz="1333" b="1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STRICTLY CONFIDENTIAL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94BEB0E8-28D4-4871-8F91-B8B6C85CA7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36400" y="6612720"/>
            <a:ext cx="355600" cy="221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46E05-E689-4835-AC69-1B6CBBB55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88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6175" y="2227165"/>
            <a:ext cx="8756240" cy="1527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533" b="0">
                <a:solidFill>
                  <a:schemeClr val="tx1"/>
                </a:solidFill>
                <a:latin typeface="ChevinBold" pitchFamily="2" charset="0"/>
              </a:defRPr>
            </a:lvl1pPr>
            <a:lvl2pPr marL="482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5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8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0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3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6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1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Box 3" descr="CONFIDENTIAL_TAG_0xFFEE"/>
          <p:cNvSpPr txBox="1"/>
          <p:nvPr userDrawn="1"/>
        </p:nvSpPr>
        <p:spPr>
          <a:xfrm>
            <a:off x="441986" y="6396537"/>
            <a:ext cx="4253121" cy="302634"/>
          </a:xfrm>
          <a:prstGeom prst="rect">
            <a:avLst/>
          </a:prstGeom>
          <a:noFill/>
        </p:spPr>
        <p:txBody>
          <a:bodyPr vert="horz" lIns="96555" tIns="48285" rIns="96555" bIns="48285" rtlCol="0">
            <a:spAutoFit/>
          </a:bodyPr>
          <a:lstStyle/>
          <a:p>
            <a:pPr defTabSz="965359"/>
            <a:endParaRPr lang="en-US" sz="1333" dirty="0">
              <a:solidFill>
                <a:srgbClr val="EEECE1"/>
              </a:solidFill>
              <a:latin typeface="Arial"/>
            </a:endParaRPr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3908" y="6381751"/>
            <a:ext cx="12192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548" tIns="48280" rIns="96548" bIns="48280"/>
          <a:lstStyle/>
          <a:p>
            <a:pPr defTabSz="965359"/>
            <a:endParaRPr lang="en-GB" sz="1867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175" y="1219015"/>
            <a:ext cx="8756240" cy="944564"/>
          </a:xfrm>
        </p:spPr>
        <p:txBody>
          <a:bodyPr/>
          <a:lstStyle>
            <a:lvl1pPr>
              <a:defRPr sz="3867">
                <a:solidFill>
                  <a:srgbClr val="DA202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E1B0F4-70D2-47A1-A822-5CDC5A8953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97270" y="6414064"/>
            <a:ext cx="597460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33451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5018" y="950019"/>
            <a:ext cx="10363200" cy="1470025"/>
          </a:xfrm>
        </p:spPr>
        <p:txBody>
          <a:bodyPr/>
          <a:lstStyle>
            <a:lvl1pPr>
              <a:defRPr>
                <a:solidFill>
                  <a:srgbClr val="DA202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018" y="2489661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2502682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A202A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Clr>
                <a:srgbClr val="DA202A"/>
              </a:buClr>
              <a:buFont typeface="Arial" panose="020B0604020202020204" pitchFamily="34" charset="0"/>
              <a:buNone/>
              <a:defRPr>
                <a:solidFill>
                  <a:srgbClr val="DA202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265691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5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2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0DDD00-F5C8-41EF-9037-2CA0A18D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62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DACB2-0833-4871-8986-AF8F7F8EC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681332"/>
            <a:ext cx="10515600" cy="1495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C589DFE4-14B3-4D65-A840-52A884FA27AC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  <p:sp>
        <p:nvSpPr>
          <p:cNvPr id="9" name="TextBox 8" descr="CONFIDENTIAL_TAG_0xFFEE">
            <a:extLst>
              <a:ext uri="{FF2B5EF4-FFF2-40B4-BE49-F238E27FC236}">
                <a16:creationId xmlns:a16="http://schemas.microsoft.com/office/drawing/2014/main" id="{4B6AE88C-56B8-443E-88E6-6223E35607FA}"/>
              </a:ext>
            </a:extLst>
          </p:cNvPr>
          <p:cNvSpPr txBox="1"/>
          <p:nvPr userDrawn="1"/>
        </p:nvSpPr>
        <p:spPr>
          <a:xfrm>
            <a:off x="441986" y="6396537"/>
            <a:ext cx="4253121" cy="302634"/>
          </a:xfrm>
          <a:prstGeom prst="rect">
            <a:avLst/>
          </a:prstGeom>
          <a:noFill/>
        </p:spPr>
        <p:txBody>
          <a:bodyPr vert="horz" lIns="96555" tIns="48285" rIns="96555" bIns="48285" rtlCol="0">
            <a:spAutoFit/>
          </a:bodyPr>
          <a:lstStyle/>
          <a:p>
            <a:pPr defTabSz="965359"/>
            <a:endParaRPr lang="en-US" sz="1333" dirty="0">
              <a:solidFill>
                <a:srgbClr val="EEECE1"/>
              </a:solidFill>
              <a:latin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2C9627-73F5-45FF-B065-465A73BDC5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797270" y="6414064"/>
            <a:ext cx="597460" cy="402371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:a16="http://schemas.microsoft.com/office/drawing/2014/main" id="{1296567D-C6B0-46AE-91BA-FED2386A5CA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908" y="6381751"/>
            <a:ext cx="12192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548" tIns="48280" rIns="96548" bIns="48280"/>
          <a:lstStyle/>
          <a:p>
            <a:pPr defTabSz="965359"/>
            <a:endParaRPr lang="en-GB" sz="1867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53F563-4A1C-4C3C-ABCA-3B0A7B134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3253" y="6425924"/>
            <a:ext cx="573157" cy="352563"/>
          </a:xfrm>
          <a:prstGeom prst="rect">
            <a:avLst/>
          </a:prstGeom>
        </p:spPr>
        <p:txBody>
          <a:bodyPr/>
          <a:lstStyle>
            <a:lvl1pPr>
              <a:defRPr>
                <a:latin typeface="ChevinBold" panose="02000700000000000000" pitchFamily="2" charset="0"/>
              </a:defRPr>
            </a:lvl1pPr>
          </a:lstStyle>
          <a:p>
            <a:fld id="{DC0EE8EF-0F8F-41BF-B966-3FB1E5BF7E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20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rgbClr val="C00000"/>
          </a:solidFill>
          <a:latin typeface="ChevinBold" panose="02000700000000000000" pitchFamily="2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ChevinLight" panose="020003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7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8">
            <a:extLst>
              <a:ext uri="{FF2B5EF4-FFF2-40B4-BE49-F238E27FC236}">
                <a16:creationId xmlns:a16="http://schemas.microsoft.com/office/drawing/2014/main" id="{7E89078D-62A9-4355-B0D0-6EF98DA6605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569267"/>
            <a:ext cx="12192000" cy="0"/>
          </a:xfrm>
          <a:prstGeom prst="line">
            <a:avLst/>
          </a:prstGeom>
          <a:noFill/>
          <a:ln w="38100">
            <a:solidFill>
              <a:srgbClr val="EC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400"/>
          </a:p>
        </p:txBody>
      </p:sp>
      <p:pic>
        <p:nvPicPr>
          <p:cNvPr id="1415" name="Picture 391" descr="Image result for royal mail group">
            <a:extLst>
              <a:ext uri="{FF2B5EF4-FFF2-40B4-BE49-F238E27FC236}">
                <a16:creationId xmlns:a16="http://schemas.microsoft.com/office/drawing/2014/main" id="{8ACCB781-A265-48EC-8004-C788968068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47" b="41176"/>
          <a:stretch/>
        </p:blipFill>
        <p:spPr bwMode="auto">
          <a:xfrm>
            <a:off x="10560553" y="6636715"/>
            <a:ext cx="1208628" cy="17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9C157-0723-4FB2-B7C9-A4AD62476F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36400" y="6612720"/>
            <a:ext cx="355600" cy="221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46E05-E689-4835-AC69-1B6CBBB55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00DE475C-EEDE-49F7-B35B-34F510D34A89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Classified: RMG – Internal</a:t>
            </a:r>
            <a:endParaRPr lang="en-GB" sz="1000" err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62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l" defTabSz="1734634" rtl="0" eaLnBrk="1" latinLnBrk="0" hangingPunct="1">
        <a:lnSpc>
          <a:spcPct val="80000"/>
        </a:lnSpc>
        <a:spcBef>
          <a:spcPct val="0"/>
        </a:spcBef>
        <a:buNone/>
        <a:defRPr sz="3200" b="0" i="0" kern="1200" cap="all" spc="-133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None/>
        <a:defRPr sz="2133" b="1" i="0" kern="1200" cap="none" baseline="0">
          <a:solidFill>
            <a:schemeClr val="tx1"/>
          </a:solidFill>
          <a:latin typeface="+mn-lt"/>
          <a:ea typeface="Arial Black" charset="0"/>
          <a:cs typeface="Arial Black" charset="0"/>
        </a:defRPr>
      </a:lvl1pPr>
      <a:lvl2pPr marL="0" indent="0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None/>
        <a:defRPr sz="2133" b="0" i="0" kern="1200" cap="none" baseline="0">
          <a:solidFill>
            <a:schemeClr val="tx1"/>
          </a:solidFill>
          <a:latin typeface="+mn-lt"/>
          <a:ea typeface="Arial Black" charset="0"/>
          <a:cs typeface="Arial Black" charset="0"/>
        </a:defRPr>
      </a:lvl2pPr>
      <a:lvl3pPr marL="192613" indent="-192613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Char char="•"/>
        <a:tabLst/>
        <a:defRPr sz="2133" b="0" i="0" kern="1200" cap="none" baseline="0">
          <a:solidFill>
            <a:schemeClr val="tx1"/>
          </a:solidFill>
          <a:latin typeface="+mn-lt"/>
          <a:ea typeface="Arial Black" charset="0"/>
          <a:cs typeface="Arial Black" charset="0"/>
        </a:defRPr>
      </a:lvl3pPr>
      <a:lvl4pPr marL="0" indent="0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None/>
        <a:defRPr sz="2133" b="1" i="0" kern="1200" cap="none" baseline="0">
          <a:solidFill>
            <a:schemeClr val="tx2"/>
          </a:solidFill>
          <a:latin typeface="+mn-lt"/>
          <a:ea typeface="Arial Black" charset="0"/>
          <a:cs typeface="Arial Black" charset="0"/>
        </a:defRPr>
      </a:lvl4pPr>
      <a:lvl5pPr marL="0" indent="0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None/>
        <a:defRPr sz="2133" b="0" i="0" kern="1200" cap="none" baseline="0">
          <a:solidFill>
            <a:schemeClr val="tx2"/>
          </a:solidFill>
          <a:latin typeface="+mn-lt"/>
          <a:ea typeface="Arial Black" charset="0"/>
          <a:cs typeface="Arial Black" charset="0"/>
        </a:defRPr>
      </a:lvl5pPr>
      <a:lvl6pPr marL="228594" indent="-182029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Char char="•"/>
        <a:tabLst/>
        <a:defRPr sz="2133" b="0" i="0" kern="1200" cap="none" baseline="0">
          <a:solidFill>
            <a:schemeClr val="tx2"/>
          </a:solidFill>
          <a:latin typeface="+mn-lt"/>
          <a:ea typeface="Arial Bold" charset="0"/>
          <a:cs typeface="Arial Bold" charset="0"/>
        </a:defRPr>
      </a:lvl6pPr>
      <a:lvl7pPr marL="0" indent="0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None/>
        <a:defRPr sz="1867" b="1" i="0" kern="1200" cap="none" baseline="0">
          <a:solidFill>
            <a:schemeClr val="tx1"/>
          </a:solidFill>
          <a:latin typeface="+mn-lt"/>
          <a:ea typeface="Arial Bold" charset="0"/>
          <a:cs typeface="Arial Bold" charset="0"/>
        </a:defRPr>
      </a:lvl7pPr>
      <a:lvl8pPr marL="0" indent="0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None/>
        <a:defRPr sz="1867" b="0" i="0" kern="1200" cap="none" baseline="0">
          <a:solidFill>
            <a:schemeClr val="tx1"/>
          </a:solidFill>
          <a:latin typeface="+mn-lt"/>
          <a:ea typeface="Arial Bold" charset="0"/>
          <a:cs typeface="Arial Bold" charset="0"/>
        </a:defRPr>
      </a:lvl8pPr>
      <a:lvl9pPr marL="192613" indent="-192613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Char char="•"/>
        <a:tabLst/>
        <a:defRPr sz="1867" b="0" i="0" kern="1200" cap="none" baseline="0">
          <a:solidFill>
            <a:schemeClr val="tx1"/>
          </a:solidFill>
          <a:latin typeface="+mn-lt"/>
          <a:ea typeface="Arial Black" charset="0"/>
          <a:cs typeface="Arial Black" charset="0"/>
        </a:defRPr>
      </a:lvl9pPr>
    </p:bodyStyle>
    <p:otherStyle>
      <a:defPPr>
        <a:defRPr lang="en-US"/>
      </a:defPPr>
      <a:lvl1pPr marL="0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67317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34634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01951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469269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336586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03903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071220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6938537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163">
          <p15:clr>
            <a:srgbClr val="F26B43"/>
          </p15:clr>
        </p15:guide>
        <p15:guide id="4" pos="5592">
          <p15:clr>
            <a:srgbClr val="F26B43"/>
          </p15:clr>
        </p15:guide>
        <p15:guide id="5" orient="horz" pos="622">
          <p15:clr>
            <a:srgbClr val="F26B43"/>
          </p15:clr>
        </p15:guide>
        <p15:guide id="7" orient="horz" pos="156">
          <p15:clr>
            <a:srgbClr val="F26B43"/>
          </p15:clr>
        </p15:guide>
        <p15:guide id="9" orient="horz" pos="1847">
          <p15:clr>
            <a:srgbClr val="F26B43"/>
          </p15:clr>
        </p15:guide>
        <p15:guide id="11" orient="horz" pos="486">
          <p15:clr>
            <a:srgbClr val="F26B43"/>
          </p15:clr>
        </p15:guide>
        <p15:guide id="12" pos="2971">
          <p15:clr>
            <a:srgbClr val="F26B43"/>
          </p15:clr>
        </p15:guide>
        <p15:guide id="13" pos="2789">
          <p15:clr>
            <a:srgbClr val="F26B43"/>
          </p15:clr>
        </p15:guide>
        <p15:guide id="14" orient="horz" pos="29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F77B345-8535-4D49-A41A-2C94D0DE9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1137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CE66FDF-CC83-48D4-BCEA-4CCC8539B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285875"/>
            <a:ext cx="1137920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4" name="Slide Number">
            <a:extLst>
              <a:ext uri="{FF2B5EF4-FFF2-40B4-BE49-F238E27FC236}">
                <a16:creationId xmlns:a16="http://schemas.microsoft.com/office/drawing/2014/main" id="{F6C85E88-FF6C-4DB6-817A-3A64D467F38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772766" y="6542931"/>
            <a:ext cx="182742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GB" sz="1000" kern="1200" baseline="0" smtClean="0">
                <a:solidFill>
                  <a:schemeClr val="tx1"/>
                </a:solidFill>
                <a:latin typeface="ChevinLight" panose="02000300000000000000" pitchFamily="2" charset="0"/>
                <a:ea typeface="+mn-ea"/>
                <a:cs typeface="+mn-cs"/>
              </a:rPr>
              <a:pPr lvl="0" algn="r"/>
              <a:t>‹#›</a:t>
            </a:fld>
            <a:endParaRPr lang="en-GB" sz="1000" kern="1200" baseline="0" dirty="0">
              <a:solidFill>
                <a:schemeClr val="tx1"/>
              </a:solidFill>
              <a:latin typeface="ChevinLight" panose="02000300000000000000" pitchFamily="2" charset="0"/>
              <a:ea typeface="+mn-ea"/>
              <a:cs typeface="+mn-cs"/>
            </a:endParaRPr>
          </a:p>
        </p:txBody>
      </p:sp>
      <p:sp>
        <p:nvSpPr>
          <p:cNvPr id="16" name="Line 8">
            <a:extLst>
              <a:ext uri="{FF2B5EF4-FFF2-40B4-BE49-F238E27FC236}">
                <a16:creationId xmlns:a16="http://schemas.microsoft.com/office/drawing/2014/main" id="{7FA6D884-FE6C-45E4-9BBE-CD27CEC9F5ED}"/>
              </a:ext>
            </a:extLst>
          </p:cNvPr>
          <p:cNvSpPr>
            <a:spLocks noChangeShapeType="1"/>
          </p:cNvSpPr>
          <p:nvPr userDrawn="1"/>
        </p:nvSpPr>
        <p:spPr bwMode="ltGray">
          <a:xfrm>
            <a:off x="0" y="6381750"/>
            <a:ext cx="12192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endParaRPr lang="en-GB" sz="1800" dirty="0">
              <a:solidFill>
                <a:prstClr val="black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4F5FD2-5EDE-4B64-850A-EC0907BA4C21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5798794" y="6416523"/>
            <a:ext cx="594411" cy="406704"/>
          </a:xfrm>
          <a:prstGeom prst="rect">
            <a:avLst/>
          </a:prstGeom>
        </p:spPr>
      </p:pic>
      <p:sp>
        <p:nvSpPr>
          <p:cNvPr id="3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59DD0425-B079-45A4-85F0-19A9DF1F5042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3657893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</p:sldLayoutIdLst>
  <p:transition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9pPr>
    </p:titleStyle>
    <p:bodyStyle>
      <a:lvl1pPr marL="225425" indent="-225425" algn="l" rtl="0" eaLnBrk="0" fontAlgn="base" hangingPunct="0">
        <a:lnSpc>
          <a:spcPct val="90000"/>
        </a:lnSpc>
        <a:spcBef>
          <a:spcPct val="30000"/>
        </a:spcBef>
        <a:spcAft>
          <a:spcPct val="20000"/>
        </a:spcAft>
        <a:buClr>
          <a:srgbClr val="DA202A"/>
        </a:buClr>
        <a:buChar char="•"/>
        <a:defRPr sz="26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0" algn="l" rtl="0" eaLnBrk="0" fontAlgn="base" hangingPunct="0">
        <a:lnSpc>
          <a:spcPct val="90000"/>
        </a:lnSpc>
        <a:spcBef>
          <a:spcPct val="20000"/>
        </a:spcBef>
        <a:spcAft>
          <a:spcPct val="20000"/>
        </a:spcAft>
        <a:buClr>
          <a:srgbClr val="DA202A"/>
        </a:buClr>
        <a:buFont typeface="Arial" panose="020B0604020202020204" pitchFamily="34" charset="0"/>
        <a:buNone/>
        <a:defRPr sz="2200">
          <a:solidFill>
            <a:srgbClr val="DA202A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1084263" indent="-171450" algn="l" rtl="0" eaLnBrk="0" fontAlgn="base" hangingPunct="0">
        <a:lnSpc>
          <a:spcPct val="90000"/>
        </a:lnSpc>
        <a:spcBef>
          <a:spcPct val="30000"/>
        </a:spcBef>
        <a:spcAft>
          <a:spcPct val="20000"/>
        </a:spcAft>
        <a:buClr>
          <a:schemeClr val="tx2"/>
        </a:buClr>
        <a:buChar char="-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428750" indent="-57150" algn="l" rtl="0" eaLnBrk="0" fontAlgn="base" hangingPunct="0">
        <a:lnSpc>
          <a:spcPct val="90000"/>
        </a:lnSpc>
        <a:spcBef>
          <a:spcPct val="30000"/>
        </a:spcBef>
        <a:spcAft>
          <a:spcPct val="20000"/>
        </a:spcAft>
        <a:defRPr>
          <a:solidFill>
            <a:schemeClr val="hlink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1773238" indent="1588" algn="l" rtl="0" eaLnBrk="0" fontAlgn="base" hangingPunct="0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230438" indent="1588" algn="l" rtl="0" fontAlgn="base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hevinExtraBold" pitchFamily="2" charset="0"/>
        </a:defRPr>
      </a:lvl6pPr>
      <a:lvl7pPr marL="2687638" indent="1588" algn="l" rtl="0" fontAlgn="base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hevinExtraBold" pitchFamily="2" charset="0"/>
        </a:defRPr>
      </a:lvl7pPr>
      <a:lvl8pPr marL="3144838" indent="1588" algn="l" rtl="0" fontAlgn="base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hevinExtraBold" pitchFamily="2" charset="0"/>
        </a:defRPr>
      </a:lvl8pPr>
      <a:lvl9pPr marL="3602038" indent="1588" algn="l" rtl="0" fontAlgn="base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hevinExtraBold" pitchFamily="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8C0031-1C9D-4984-9FBD-ECBB02549C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Peak 2023 Property Update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9661A54-90D6-40C1-B0C8-BEDFB5FE5C01}"/>
              </a:ext>
            </a:extLst>
          </p:cNvPr>
          <p:cNvSpPr/>
          <p:nvPr/>
        </p:nvSpPr>
        <p:spPr>
          <a:xfrm>
            <a:off x="72038" y="808271"/>
            <a:ext cx="2807495" cy="366562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F9DB24D-6BDA-4DD1-8808-EA756A65C921}"/>
              </a:ext>
            </a:extLst>
          </p:cNvPr>
          <p:cNvSpPr/>
          <p:nvPr/>
        </p:nvSpPr>
        <p:spPr>
          <a:xfrm>
            <a:off x="3046421" y="808271"/>
            <a:ext cx="2890837" cy="327119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D7A2CDA-24AC-46A0-A174-09099BA1E23A}"/>
              </a:ext>
            </a:extLst>
          </p:cNvPr>
          <p:cNvSpPr/>
          <p:nvPr/>
        </p:nvSpPr>
        <p:spPr>
          <a:xfrm>
            <a:off x="6117501" y="808270"/>
            <a:ext cx="2890837" cy="540743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175967-EED9-4239-AF39-8675D6F0BFB5}"/>
              </a:ext>
            </a:extLst>
          </p:cNvPr>
          <p:cNvSpPr txBox="1"/>
          <p:nvPr/>
        </p:nvSpPr>
        <p:spPr>
          <a:xfrm>
            <a:off x="72038" y="827915"/>
            <a:ext cx="2703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ChevinBold" panose="02000700000000000000" pitchFamily="2" charset="0"/>
              </a:rPr>
              <a:t>External Buildings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445ADE-6FD4-4BE2-AE5E-A960DD29E9D2}"/>
              </a:ext>
            </a:extLst>
          </p:cNvPr>
          <p:cNvSpPr txBox="1"/>
          <p:nvPr/>
        </p:nvSpPr>
        <p:spPr>
          <a:xfrm>
            <a:off x="85619" y="3114639"/>
            <a:ext cx="329565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hevinLight" panose="02000300000000000000" pitchFamily="2" charset="0"/>
              </a:rPr>
              <a:t>ELDC</a:t>
            </a:r>
            <a:r>
              <a:rPr lang="en-GB" sz="1400" dirty="0">
                <a:latin typeface="ChevinLight" panose="02000300000000000000" pitchFamily="2" charset="0"/>
              </a:rPr>
              <a:t> – Cross doc support for PRDC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Tetris</a:t>
            </a:r>
            <a:r>
              <a:rPr lang="en-GB" sz="1400" dirty="0">
                <a:latin typeface="ChevinLight" panose="02000300000000000000" pitchFamily="2" charset="0"/>
              </a:rPr>
              <a:t> – Fit out for International and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small element of Greenford inward.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Bristol</a:t>
            </a:r>
            <a:r>
              <a:rPr lang="en-GB" sz="1400" dirty="0">
                <a:latin typeface="ChevinLight" panose="02000300000000000000" pitchFamily="2" charset="0"/>
              </a:rPr>
              <a:t> – South Wales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            (previously a PSC) 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1F0FB5-BE15-4FB5-B83B-B18E51687636}"/>
              </a:ext>
            </a:extLst>
          </p:cNvPr>
          <p:cNvSpPr txBox="1"/>
          <p:nvPr/>
        </p:nvSpPr>
        <p:spPr>
          <a:xfrm>
            <a:off x="3197536" y="830045"/>
            <a:ext cx="25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ChevinBold" panose="02000700000000000000" pitchFamily="2" charset="0"/>
              </a:rPr>
              <a:t>Marquees</a:t>
            </a:r>
            <a:r>
              <a:rPr lang="en-GB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AD9338-2D82-44F3-8662-B3C08E7438EC}"/>
              </a:ext>
            </a:extLst>
          </p:cNvPr>
          <p:cNvSpPr txBox="1"/>
          <p:nvPr/>
        </p:nvSpPr>
        <p:spPr>
          <a:xfrm>
            <a:off x="6304826" y="817334"/>
            <a:ext cx="25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ChevinBold" panose="02000700000000000000" pitchFamily="2" charset="0"/>
              </a:rPr>
              <a:t>VOCs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49FFD72-C657-4876-B973-52F99768382F}"/>
              </a:ext>
            </a:extLst>
          </p:cNvPr>
          <p:cNvSpPr/>
          <p:nvPr/>
        </p:nvSpPr>
        <p:spPr>
          <a:xfrm>
            <a:off x="64896" y="4592958"/>
            <a:ext cx="2814637" cy="1607622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91C46E-B99D-45A6-AC68-B32E7C8E9850}"/>
              </a:ext>
            </a:extLst>
          </p:cNvPr>
          <p:cNvSpPr txBox="1"/>
          <p:nvPr/>
        </p:nvSpPr>
        <p:spPr>
          <a:xfrm>
            <a:off x="3576" y="4583162"/>
            <a:ext cx="2937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ChevinBold" panose="02000700000000000000" pitchFamily="2" charset="0"/>
              </a:rPr>
              <a:t>PSCs</a:t>
            </a:r>
          </a:p>
          <a:p>
            <a:pPr algn="ctr"/>
            <a:r>
              <a:rPr lang="en-GB" sz="1100" dirty="0">
                <a:solidFill>
                  <a:srgbClr val="C00000"/>
                </a:solidFill>
                <a:latin typeface="ChevinBold" panose="02000700000000000000" pitchFamily="2" charset="0"/>
              </a:rPr>
              <a:t>All PSCs will be ready for service for       w/c 30</a:t>
            </a:r>
            <a:r>
              <a:rPr lang="en-GB" sz="1100" baseline="30000" dirty="0">
                <a:solidFill>
                  <a:srgbClr val="C00000"/>
                </a:solidFill>
                <a:latin typeface="ChevinBold" panose="02000700000000000000" pitchFamily="2" charset="0"/>
              </a:rPr>
              <a:t>th</a:t>
            </a:r>
            <a:r>
              <a:rPr lang="en-GB" sz="1100" dirty="0">
                <a:solidFill>
                  <a:srgbClr val="C00000"/>
                </a:solidFill>
                <a:latin typeface="ChevinBold" panose="02000700000000000000" pitchFamily="2" charset="0"/>
              </a:rPr>
              <a:t> October, should they be required.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BEE6EC-016B-4BE6-9BE9-BD7823EA2785}"/>
              </a:ext>
            </a:extLst>
          </p:cNvPr>
          <p:cNvSpPr txBox="1"/>
          <p:nvPr/>
        </p:nvSpPr>
        <p:spPr>
          <a:xfrm>
            <a:off x="33663" y="2780271"/>
            <a:ext cx="2898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ChevinBold" panose="02000700000000000000" pitchFamily="2" charset="0"/>
              </a:rPr>
              <a:t>Internal Buildings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AC8EE1-0556-49BA-9DC7-0ED1D48B753B}"/>
              </a:ext>
            </a:extLst>
          </p:cNvPr>
          <p:cNvSpPr txBox="1"/>
          <p:nvPr/>
        </p:nvSpPr>
        <p:spPr>
          <a:xfrm>
            <a:off x="124881" y="1229302"/>
            <a:ext cx="280749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hevinLight" panose="02000300000000000000" pitchFamily="2" charset="0"/>
              </a:rPr>
              <a:t>Sheffield</a:t>
            </a:r>
            <a:r>
              <a:rPr lang="en-GB" sz="1400" dirty="0">
                <a:latin typeface="ChevinLight" panose="02000300000000000000" pitchFamily="2" charset="0"/>
              </a:rPr>
              <a:t> – Manton, Existing site on longer lease.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Norwich</a:t>
            </a:r>
            <a:r>
              <a:rPr lang="en-GB" sz="1400" dirty="0">
                <a:latin typeface="ChevinLight" panose="02000300000000000000" pitchFamily="2" charset="0"/>
              </a:rPr>
              <a:t> – New 3 month lease taken on a site in Vulcan Rd.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Glasgow</a:t>
            </a:r>
            <a:r>
              <a:rPr lang="en-GB" sz="1400" dirty="0">
                <a:latin typeface="ChevinLight" panose="02000300000000000000" pitchFamily="2" charset="0"/>
              </a:rPr>
              <a:t> – Prestwick Airport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East Of Scotland</a:t>
            </a:r>
            <a:r>
              <a:rPr lang="en-GB" sz="1400" dirty="0">
                <a:latin typeface="ChevinLight" panose="02000300000000000000" pitchFamily="2" charset="0"/>
              </a:rPr>
              <a:t> – Royal Highland Show Ground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87C800-FA1E-4A3E-9E74-8E318307C855}"/>
              </a:ext>
            </a:extLst>
          </p:cNvPr>
          <p:cNvSpPr txBox="1"/>
          <p:nvPr/>
        </p:nvSpPr>
        <p:spPr>
          <a:xfrm>
            <a:off x="139202" y="5274959"/>
            <a:ext cx="2732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hevinLight" panose="02000300000000000000" pitchFamily="2" charset="0"/>
              </a:rPr>
              <a:t>Northampton PSC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Milton Keynes PSC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Atherstone (ramp up for peak)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NDC 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0F4767C-C52F-41B9-908F-4D23FE6D1AD8}"/>
              </a:ext>
            </a:extLst>
          </p:cNvPr>
          <p:cNvSpPr/>
          <p:nvPr/>
        </p:nvSpPr>
        <p:spPr>
          <a:xfrm>
            <a:off x="3019830" y="4185856"/>
            <a:ext cx="2890837" cy="2029849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3DB570-E48A-4275-8181-8B90659EFBB8}"/>
              </a:ext>
            </a:extLst>
          </p:cNvPr>
          <p:cNvSpPr txBox="1"/>
          <p:nvPr/>
        </p:nvSpPr>
        <p:spPr>
          <a:xfrm>
            <a:off x="3210329" y="4236143"/>
            <a:ext cx="25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ChevinBold" panose="02000700000000000000" pitchFamily="2" charset="0"/>
              </a:rPr>
              <a:t>Reductions from 2022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2F8576-1F78-4145-BDE5-4DAE75D75476}"/>
              </a:ext>
            </a:extLst>
          </p:cNvPr>
          <p:cNvSpPr txBox="1"/>
          <p:nvPr/>
        </p:nvSpPr>
        <p:spPr>
          <a:xfrm>
            <a:off x="3169858" y="1197247"/>
            <a:ext cx="132198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ChevinBold" panose="02000700000000000000" pitchFamily="2" charset="0"/>
              </a:rPr>
              <a:t>South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Croydon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Medway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Dorset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Exeter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Truro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Swindon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Southampton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South Midlands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Romford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Jubilee </a:t>
            </a:r>
          </a:p>
          <a:p>
            <a:endParaRPr lang="en-GB" sz="1400" dirty="0">
              <a:latin typeface="ChevinLight" panose="02000300000000000000" pitchFamily="2" charset="0"/>
            </a:endParaRPr>
          </a:p>
          <a:p>
            <a:endParaRPr lang="en-GB" sz="1400" dirty="0">
              <a:latin typeface="ChevinLight" panose="020003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D880A6-429A-473A-AE60-A5E0811EAF76}"/>
              </a:ext>
            </a:extLst>
          </p:cNvPr>
          <p:cNvSpPr txBox="1"/>
          <p:nvPr/>
        </p:nvSpPr>
        <p:spPr>
          <a:xfrm>
            <a:off x="6166449" y="1142152"/>
            <a:ext cx="297913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hevinLight" panose="02000300000000000000" pitchFamily="2" charset="0"/>
              </a:rPr>
              <a:t>HWDC</a:t>
            </a:r>
            <a:r>
              <a:rPr lang="en-GB" sz="1400" dirty="0">
                <a:latin typeface="ChevinLight" panose="02000300000000000000" pitchFamily="2" charset="0"/>
              </a:rPr>
              <a:t> – site has been found, working through costings and legal etc.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PRDC</a:t>
            </a:r>
            <a:r>
              <a:rPr lang="en-GB" sz="1400" dirty="0">
                <a:latin typeface="ChevinLight" panose="02000300000000000000" pitchFamily="2" charset="0"/>
              </a:rPr>
              <a:t> – Site sourced, going through legal etc.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SWDC</a:t>
            </a:r>
            <a:r>
              <a:rPr lang="en-GB" sz="1400" dirty="0">
                <a:latin typeface="ChevinLight" panose="02000300000000000000" pitchFamily="2" charset="0"/>
              </a:rPr>
              <a:t> – LTL same site as 2022.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ELDC</a:t>
            </a:r>
            <a:r>
              <a:rPr lang="en-GB" sz="1400" dirty="0">
                <a:latin typeface="ChevinLight" panose="02000300000000000000" pitchFamily="2" charset="0"/>
              </a:rPr>
              <a:t> – BAU site.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Coventry – </a:t>
            </a:r>
            <a:r>
              <a:rPr lang="en-GB" sz="1400" dirty="0">
                <a:latin typeface="ChevinLight" panose="02000300000000000000" pitchFamily="2" charset="0"/>
              </a:rPr>
              <a:t>External site sourced, currently at legal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Edinburgh – </a:t>
            </a:r>
            <a:r>
              <a:rPr lang="en-GB" sz="1400" dirty="0">
                <a:latin typeface="ChevinLight" panose="02000300000000000000" pitchFamily="2" charset="0"/>
              </a:rPr>
              <a:t>Royal Highland Showground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NE</a:t>
            </a:r>
            <a:r>
              <a:rPr lang="en-GB" sz="1400" dirty="0">
                <a:latin typeface="ChevinLight" panose="02000300000000000000" pitchFamily="2" charset="0"/>
              </a:rPr>
              <a:t> – Peterlee,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existing BAU Site. 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SDC</a:t>
            </a:r>
            <a:r>
              <a:rPr lang="en-GB" sz="1400" dirty="0">
                <a:latin typeface="ChevinLight" panose="02000300000000000000" pitchFamily="2" charset="0"/>
              </a:rPr>
              <a:t> – External site in Wishaw sourced.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WRT</a:t>
            </a:r>
            <a:r>
              <a:rPr lang="en-GB" sz="1400" dirty="0">
                <a:latin typeface="ChevinLight" panose="02000300000000000000" pitchFamily="2" charset="0"/>
              </a:rPr>
              <a:t> – Alternations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 to current rail terminal site.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NI</a:t>
            </a:r>
            <a:r>
              <a:rPr lang="en-GB" sz="1400" dirty="0">
                <a:latin typeface="ChevinLight" panose="02000300000000000000" pitchFamily="2" charset="0"/>
              </a:rPr>
              <a:t> – External site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secured.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Leeds</a:t>
            </a:r>
            <a:r>
              <a:rPr lang="en-GB" sz="1400" dirty="0">
                <a:latin typeface="ChevinLight" panose="02000300000000000000" pitchFamily="2" charset="0"/>
              </a:rPr>
              <a:t> – extension to the current BAU site</a:t>
            </a:r>
          </a:p>
          <a:p>
            <a:endParaRPr lang="en-GB" sz="1400" dirty="0">
              <a:latin typeface="ChevinLight" panose="02000300000000000000" pitchFamily="2" charset="0"/>
            </a:endParaRPr>
          </a:p>
          <a:p>
            <a:r>
              <a:rPr lang="en-GB" sz="1400" b="1" dirty="0">
                <a:latin typeface="ChevinLight" panose="02000300000000000000" pitchFamily="2" charset="0"/>
              </a:rPr>
              <a:t>Still waiting on a number </a:t>
            </a:r>
          </a:p>
          <a:p>
            <a:r>
              <a:rPr lang="en-GB" sz="1400" b="1" dirty="0">
                <a:latin typeface="ChevinLight" panose="02000300000000000000" pitchFamily="2" charset="0"/>
              </a:rPr>
              <a:t>of </a:t>
            </a:r>
            <a:r>
              <a:rPr lang="en-GB" sz="1400" b="1" dirty="0" err="1">
                <a:latin typeface="ChevinLight" panose="02000300000000000000" pitchFamily="2" charset="0"/>
              </a:rPr>
              <a:t>O’Licences</a:t>
            </a:r>
            <a:endParaRPr lang="en-GB" sz="1400" b="1" dirty="0">
              <a:latin typeface="ChevinLight" panose="02000300000000000000" pitchFamily="2" charset="0"/>
            </a:endParaRPr>
          </a:p>
          <a:p>
            <a:endParaRPr lang="en-GB" sz="1400" dirty="0">
              <a:latin typeface="ChevinLight" panose="02000300000000000000" pitchFamily="2" charset="0"/>
            </a:endParaRPr>
          </a:p>
          <a:p>
            <a:endParaRPr lang="en-GB" sz="1400" dirty="0">
              <a:latin typeface="ChevinLight" panose="02000300000000000000" pitchFamily="2" charset="0"/>
            </a:endParaRPr>
          </a:p>
          <a:p>
            <a:endParaRPr lang="en-GB" sz="1400" dirty="0">
              <a:latin typeface="ChevinLight" panose="020003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03EEE1-69E2-4F86-8E69-171BDB60B017}"/>
              </a:ext>
            </a:extLst>
          </p:cNvPr>
          <p:cNvSpPr txBox="1"/>
          <p:nvPr/>
        </p:nvSpPr>
        <p:spPr>
          <a:xfrm>
            <a:off x="4762849" y="1233331"/>
            <a:ext cx="10836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ChevinBold" panose="02000700000000000000" pitchFamily="2" charset="0"/>
              </a:rPr>
              <a:t>North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Swansea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Tyneside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Carlisle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Nottingham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Inverness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Glasgow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Edinburgh </a:t>
            </a:r>
            <a:r>
              <a:rPr lang="en-GB" sz="1800" dirty="0">
                <a:latin typeface="ChevinLight" panose="02000300000000000000" pitchFamily="2" charset="0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027A14-0140-4655-8374-09973D411D1E}"/>
              </a:ext>
            </a:extLst>
          </p:cNvPr>
          <p:cNvSpPr txBox="1"/>
          <p:nvPr/>
        </p:nvSpPr>
        <p:spPr>
          <a:xfrm>
            <a:off x="3124263" y="4718622"/>
            <a:ext cx="279112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hevinLight" panose="02000300000000000000" pitchFamily="2" charset="0"/>
              </a:rPr>
              <a:t>Reduction in marquees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hevinLight" panose="02000300000000000000" pitchFamily="2" charset="0"/>
              </a:rPr>
              <a:t>Birmingham, Swindon, Nottingham, Chester, Manchester, Peterborough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Reduction in marquee lease hire periods.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Reduction in external OH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hevinLight" panose="02000300000000000000" pitchFamily="2" charset="0"/>
              </a:rPr>
              <a:t>Tyneside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93077C1-1EE0-4734-BC89-0FACC74D74FD}"/>
              </a:ext>
            </a:extLst>
          </p:cNvPr>
          <p:cNvSpPr/>
          <p:nvPr/>
        </p:nvSpPr>
        <p:spPr>
          <a:xfrm>
            <a:off x="9154780" y="323850"/>
            <a:ext cx="2912339" cy="589185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>
                <a:latin typeface="ChevinLight" panose="02000300000000000000" pitchFamily="2" charset="0"/>
              </a:rPr>
              <a:t>East of England East of England OH requirement is not confirmed, waiting for RHSG to come back to us. Searches still ongoing but nothing suitable on the market</a:t>
            </a:r>
            <a:r>
              <a:rPr lang="en-GB" dirty="0"/>
              <a:t>. </a:t>
            </a:r>
          </a:p>
          <a:p>
            <a:r>
              <a:rPr lang="en-GB" sz="1800" dirty="0">
                <a:latin typeface="ChevinLight" panose="02000300000000000000" pitchFamily="2" charset="0"/>
              </a:rPr>
              <a:t>OH requirement is not confirmed, waiting for RHSG to come back to us. Searches still ongoing but nothing suitable on the market</a:t>
            </a:r>
            <a:r>
              <a:rPr lang="en-GB" dirty="0"/>
              <a:t>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C35D6E9-F0D2-4572-AF3C-0CF60B0A121A}"/>
              </a:ext>
            </a:extLst>
          </p:cNvPr>
          <p:cNvSpPr txBox="1"/>
          <p:nvPr/>
        </p:nvSpPr>
        <p:spPr>
          <a:xfrm>
            <a:off x="9374049" y="323850"/>
            <a:ext cx="25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ChevinBold" panose="02000700000000000000" pitchFamily="2" charset="0"/>
              </a:rPr>
              <a:t>Risks/Mitigation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5D1D11-7308-47CA-8376-46C9DBEDA47A}"/>
              </a:ext>
            </a:extLst>
          </p:cNvPr>
          <p:cNvSpPr txBox="1"/>
          <p:nvPr/>
        </p:nvSpPr>
        <p:spPr>
          <a:xfrm>
            <a:off x="9248984" y="752123"/>
            <a:ext cx="28763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ChevinLight" panose="02000300000000000000" pitchFamily="2" charset="0"/>
              </a:rPr>
              <a:t>East of Scotland OH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Royal Highland Showground as now been secured, however go live is not until the 27</a:t>
            </a:r>
            <a:r>
              <a:rPr lang="en-GB" sz="1400" baseline="30000" dirty="0">
                <a:latin typeface="ChevinLight" panose="02000300000000000000" pitchFamily="2" charset="0"/>
              </a:rPr>
              <a:t>th</a:t>
            </a:r>
            <a:r>
              <a:rPr lang="en-GB" sz="1400" dirty="0">
                <a:latin typeface="ChevinLight" panose="02000300000000000000" pitchFamily="2" charset="0"/>
              </a:rPr>
              <a:t> November. Weekly calls taking place to agree and implement other solutions to support Edinburgh with space and flow issues.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Direct Services, use of SDC, support from mail centres/hub in terms of further breakdowns, support from the air unit around presentation,2c Divert, Marquee.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ChevinLight" panose="02000300000000000000" pitchFamily="2" charset="0"/>
              </a:rPr>
              <a:t>Bristol OH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Unable to source a suitable external OH, so the pervious SWPSC is going to be used. Several calls on a weekly basis to agree and implement different solutions. </a:t>
            </a:r>
          </a:p>
          <a:p>
            <a:r>
              <a:rPr lang="en-GB" sz="1400" dirty="0">
                <a:latin typeface="ChevinLight" panose="02000300000000000000" pitchFamily="2" charset="0"/>
              </a:rPr>
              <a:t>2c large diverts, 2c small divert, further direct to DO breakdown from hubs and PSCs on large, direct services to OH, raw collection diverts, better UTR from collection h</a:t>
            </a:r>
          </a:p>
        </p:txBody>
      </p:sp>
    </p:spTree>
    <p:extLst>
      <p:ext uri="{BB962C8B-B14F-4D97-AF65-F5344CB8AC3E}">
        <p14:creationId xmlns:p14="http://schemas.microsoft.com/office/powerpoint/2010/main" val="35259255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0_Accenture aug2016">
  <a:themeElements>
    <a:clrScheme name="Custom 4">
      <a:dk1>
        <a:srgbClr val="000000"/>
      </a:dk1>
      <a:lt1>
        <a:srgbClr val="FFFFFF"/>
      </a:lt1>
      <a:dk2>
        <a:srgbClr val="919191"/>
      </a:dk2>
      <a:lt2>
        <a:srgbClr val="FF0000"/>
      </a:lt2>
      <a:accent1>
        <a:srgbClr val="FF9128"/>
      </a:accent1>
      <a:accent2>
        <a:srgbClr val="BC001D"/>
      </a:accent2>
      <a:accent3>
        <a:srgbClr val="710011"/>
      </a:accent3>
      <a:accent4>
        <a:srgbClr val="7F7F7F"/>
      </a:accent4>
      <a:accent5>
        <a:srgbClr val="FFBD7D"/>
      </a:accent5>
      <a:accent6>
        <a:srgbClr val="484848"/>
      </a:accent6>
      <a:hlink>
        <a:srgbClr val="FFFF00"/>
      </a:hlink>
      <a:folHlink>
        <a:srgbClr val="5F5F5F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  <a:effectLst/>
      </a:spPr>
      <a:bodyPr rtlCol="0" anchor="t"/>
      <a:lstStyle>
        <a:defPPr algn="l" defTabSz="815237">
          <a:defRPr sz="700" b="1" dirty="0">
            <a:solidFill>
              <a:srgbClr val="000000"/>
            </a:solidFill>
            <a:latin typeface="Calibri" panose="020F0502020204030204" pitchFamily="34" charset="0"/>
            <a:cs typeface="Calibri" panose="020F0502020204030204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/>
      <a:bodyPr vert="horz" wrap="square" lIns="36000" tIns="36000" rIns="36000" bIns="36000" rtlCol="0">
        <a:noAutofit/>
      </a:bodyPr>
      <a:lstStyle>
        <a:defPPr algn="l">
          <a:defRPr sz="800" dirty="0" err="1"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Special Events Design">
  <a:themeElements>
    <a:clrScheme name="~9015398 1">
      <a:dk1>
        <a:srgbClr val="000000"/>
      </a:dk1>
      <a:lt1>
        <a:srgbClr val="FFFFFF"/>
      </a:lt1>
      <a:dk2>
        <a:srgbClr val="FF0000"/>
      </a:dk2>
      <a:lt2>
        <a:srgbClr val="007E5F"/>
      </a:lt2>
      <a:accent1>
        <a:srgbClr val="204A91"/>
      </a:accent1>
      <a:accent2>
        <a:srgbClr val="FF0000"/>
      </a:accent2>
      <a:accent3>
        <a:srgbClr val="FFFFFF"/>
      </a:accent3>
      <a:accent4>
        <a:srgbClr val="000000"/>
      </a:accent4>
      <a:accent5>
        <a:srgbClr val="ABB1C7"/>
      </a:accent5>
      <a:accent6>
        <a:srgbClr val="E70000"/>
      </a:accent6>
      <a:hlink>
        <a:srgbClr val="666666"/>
      </a:hlink>
      <a:folHlink>
        <a:srgbClr val="DDDDDD"/>
      </a:folHlink>
    </a:clrScheme>
    <a:fontScheme name="~9015398">
      <a:majorFont>
        <a:latin typeface="ChevinBold"/>
        <a:ea typeface=""/>
        <a:cs typeface=""/>
      </a:majorFont>
      <a:minorFont>
        <a:latin typeface="Chevin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7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~9015398 1">
        <a:dk1>
          <a:srgbClr val="000000"/>
        </a:dk1>
        <a:lt1>
          <a:srgbClr val="FFFFFF"/>
        </a:lt1>
        <a:dk2>
          <a:srgbClr val="FF0000"/>
        </a:dk2>
        <a:lt2>
          <a:srgbClr val="007E5F"/>
        </a:lt2>
        <a:accent1>
          <a:srgbClr val="204A91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ABB1C7"/>
        </a:accent5>
        <a:accent6>
          <a:srgbClr val="E70000"/>
        </a:accent6>
        <a:hlink>
          <a:srgbClr val="66666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14218</TotalTime>
  <Words>455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Calibri</vt:lpstr>
      <vt:lpstr>ChevinBold</vt:lpstr>
      <vt:lpstr>ChevinExtraBold</vt:lpstr>
      <vt:lpstr>ChevinLight</vt:lpstr>
      <vt:lpstr>1_Office Theme</vt:lpstr>
      <vt:lpstr>10_Accenture aug2016</vt:lpstr>
      <vt:lpstr>Special Events Design</vt:lpstr>
      <vt:lpstr>think-cell Slide</vt:lpstr>
      <vt:lpstr>PowerPoint Presentation</vt:lpstr>
    </vt:vector>
  </TitlesOfParts>
  <Company>Royal Mail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Kalpeshkumar Mahendra</dc:creator>
  <cp:lastModifiedBy>Leanne Garner</cp:lastModifiedBy>
  <cp:revision>337</cp:revision>
  <cp:lastPrinted>2023-07-14T11:01:27Z</cp:lastPrinted>
  <dcterms:created xsi:type="dcterms:W3CDTF">2023-06-19T10:29:17Z</dcterms:created>
  <dcterms:modified xsi:type="dcterms:W3CDTF">2023-11-02T15:35:21Z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0f36f3-41a5-4f45-a6a2-e224f336accd_Enabled">
    <vt:lpwstr>true</vt:lpwstr>
  </property>
  <property fmtid="{D5CDD505-2E9C-101B-9397-08002B2CF9AE}" pid="3" name="MSIP_Label_980f36f3-41a5-4f45-a6a2-e224f336accd_SetDate">
    <vt:lpwstr>2023-11-02T15:35:21Z</vt:lpwstr>
  </property>
  <property fmtid="{D5CDD505-2E9C-101B-9397-08002B2CF9AE}" pid="4" name="MSIP_Label_980f36f3-41a5-4f45-a6a2-e224f336accd_Method">
    <vt:lpwstr>Standard</vt:lpwstr>
  </property>
  <property fmtid="{D5CDD505-2E9C-101B-9397-08002B2CF9AE}" pid="5" name="MSIP_Label_980f36f3-41a5-4f45-a6a2-e224f336accd_Name">
    <vt:lpwstr>980f36f3-41a5-4f45-a6a2-e224f336accd</vt:lpwstr>
  </property>
  <property fmtid="{D5CDD505-2E9C-101B-9397-08002B2CF9AE}" pid="6" name="MSIP_Label_980f36f3-41a5-4f45-a6a2-e224f336accd_SiteId">
    <vt:lpwstr>7a082108-90dd-41ac-be41-9b8feabee2da</vt:lpwstr>
  </property>
  <property fmtid="{D5CDD505-2E9C-101B-9397-08002B2CF9AE}" pid="7" name="MSIP_Label_980f36f3-41a5-4f45-a6a2-e224f336accd_ActionId">
    <vt:lpwstr>25c5a78e-4844-4def-a4cb-595ad183bf3c</vt:lpwstr>
  </property>
  <property fmtid="{D5CDD505-2E9C-101B-9397-08002B2CF9AE}" pid="8" name="MSIP_Label_980f36f3-41a5-4f45-a6a2-e224f336accd_ContentBits">
    <vt:lpwstr>2</vt:lpwstr>
  </property>
</Properties>
</file>