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
  </p:notesMasterIdLst>
  <p:handoutMasterIdLst>
    <p:handoutMasterId r:id="rId16"/>
  </p:handoutMasterIdLst>
  <p:sldIdLst>
    <p:sldId id="318" r:id="rId2"/>
    <p:sldId id="370" r:id="rId3"/>
    <p:sldId id="362" r:id="rId4"/>
    <p:sldId id="304" r:id="rId5"/>
    <p:sldId id="367" r:id="rId6"/>
    <p:sldId id="300" r:id="rId7"/>
    <p:sldId id="286" r:id="rId8"/>
    <p:sldId id="306" r:id="rId9"/>
    <p:sldId id="291" r:id="rId10"/>
    <p:sldId id="365" r:id="rId11"/>
    <p:sldId id="366" r:id="rId12"/>
    <p:sldId id="372" r:id="rId13"/>
    <p:sldId id="298"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8"/>
    <a:srgbClr val="7030A0"/>
    <a:srgbClr val="FF0076"/>
    <a:srgbClr val="CE0F69"/>
    <a:srgbClr val="2C5D98"/>
    <a:srgbClr val="9D2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9" autoAdjust="0"/>
    <p:restoredTop sz="84427" autoAdjust="0"/>
  </p:normalViewPr>
  <p:slideViewPr>
    <p:cSldViewPr>
      <p:cViewPr varScale="1">
        <p:scale>
          <a:sx n="97" d="100"/>
          <a:sy n="97" d="100"/>
        </p:scale>
        <p:origin x="81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50" d="100"/>
          <a:sy n="150" d="100"/>
        </p:scale>
        <p:origin x="-276" y="-22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wufs3\research\Bill\2022\Postal\Royal%20Mail\RM%20finances%20since%20privatisation%202013%20-%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wufs3\research\Bill\2022\Postal\Royal%20Mail\RM%20finances%20since%20privatisation%202013%20-%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wufs3\research\Bill\2022\Postal\Royal%20Mail\RM%20finances%20since%20privatisation%202013%20-%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wufs3\research\Bill\2022\Postal\Royal%20Mail\RM%20shareholder%20webinar\graphs%20for%20webin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wufs3\Research\Liam\2023\Royal%20Mail\Data%20for%20Shareholder%20Webinar.csv"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wufs3\research\Liam\2023\Royal%20Mail\Data%20for%20Shareholder%20Webinar.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effectLst/>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a:t>Royal Mail UK Operating profit 2022-23 (£m)</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effectLst/>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barChart>
        <c:barDir val="col"/>
        <c:grouping val="clustered"/>
        <c:varyColors val="0"/>
        <c:ser>
          <c:idx val="0"/>
          <c:order val="0"/>
          <c:tx>
            <c:strRef>
              <c:f>Sheet1!$N$17</c:f>
              <c:strCache>
                <c:ptCount val="1"/>
                <c:pt idx="0">
                  <c:v>Operating profit</c:v>
                </c:pt>
              </c:strCache>
            </c:strRef>
          </c:tx>
          <c:spPr>
            <a:gradFill>
              <a:gsLst>
                <a:gs pos="0">
                  <a:schemeClr val="accent1"/>
                </a:gs>
                <a:gs pos="100000">
                  <a:schemeClr val="accent1">
                    <a:lumMod val="84000"/>
                  </a:schemeClr>
                </a:gs>
              </a:gsLst>
              <a:lin ang="5400000" scaled="1"/>
            </a:gradFill>
            <a:ln>
              <a:noFill/>
            </a:ln>
            <a:effectLst/>
          </c:spPr>
          <c:invertIfNegative val="0"/>
          <c:dLbls>
            <c:dLbl>
              <c:idx val="0"/>
              <c:layout>
                <c:manualLayout>
                  <c:x val="1.0711297635755154E-3"/>
                  <c:y val="-2.6315736788577196E-2"/>
                </c:manualLayout>
              </c:layout>
              <c:tx>
                <c:rich>
                  <a:bodyPr/>
                  <a:lstStyle/>
                  <a:p>
                    <a:r>
                      <a:rPr lang="en-US" dirty="0"/>
                      <a:t>£</a:t>
                    </a:r>
                    <a:fld id="{3487249D-D4FF-4813-911A-182CF2A11FF2}" type="VALUE">
                      <a:rPr lang="en-US" smtClean="0"/>
                      <a:pPr/>
                      <a:t>[VALUE]</a:t>
                    </a:fld>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088A-4637-95E8-5D658F261ED4}"/>
                </c:ext>
              </c:extLst>
            </c:dLbl>
            <c:dLbl>
              <c:idx val="1"/>
              <c:layout>
                <c:manualLayout>
                  <c:x val="-3.927430429765425E-17"/>
                  <c:y val="-2.2078098014249183E-2"/>
                </c:manualLayout>
              </c:layout>
              <c:tx>
                <c:rich>
                  <a:bodyPr/>
                  <a:lstStyle/>
                  <a:p>
                    <a:r>
                      <a:rPr lang="en-US" dirty="0"/>
                      <a:t>£</a:t>
                    </a:r>
                    <a:fld id="{6F46667C-0E28-4DBF-AE3A-B4018DEAE3DC}" type="VALUE">
                      <a:rPr lang="en-US"/>
                      <a:pPr/>
                      <a:t>[VALUE]</a:t>
                    </a:fld>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88A-4637-95E8-5D658F261ED4}"/>
                </c:ext>
              </c:extLst>
            </c:dLbl>
            <c:dLbl>
              <c:idx val="2"/>
              <c:layout>
                <c:manualLayout>
                  <c:x val="6.9565239393285109E-3"/>
                  <c:y val="-1.20068656421591E-2"/>
                </c:manualLayout>
              </c:layout>
              <c:tx>
                <c:rich>
                  <a:bodyPr/>
                  <a:lstStyle/>
                  <a:p>
                    <a:r>
                      <a:rPr lang="en-US"/>
                      <a:t>-£350</a:t>
                    </a:r>
                    <a:r>
                      <a:rPr lang="en-US" baseline="0"/>
                      <a:t> to -£450</a:t>
                    </a:r>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88A-4637-95E8-5D658F261ED4}"/>
                </c:ext>
              </c:extLst>
            </c:dLbl>
            <c:dLbl>
              <c:idx val="3"/>
              <c:layout>
                <c:manualLayout>
                  <c:x val="-3.2133892907266252E-3"/>
                  <c:y val="-3.3880244537393786E-2"/>
                </c:manualLayout>
              </c:layout>
              <c:tx>
                <c:rich>
                  <a:bodyPr/>
                  <a:lstStyle/>
                  <a:p>
                    <a:r>
                      <a:rPr lang="en-US"/>
                      <a:t>£</a:t>
                    </a:r>
                    <a:fld id="{AC3F7D2B-A2AA-478E-A0F5-8B15BE130984}"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88A-4637-95E8-5D658F261ED4}"/>
                </c:ext>
              </c:extLst>
            </c:dLbl>
            <c:dLbl>
              <c:idx val="4"/>
              <c:layout>
                <c:manualLayout>
                  <c:x val="5.5288708931155199E-3"/>
                  <c:y val="-2.4514543429108478E-2"/>
                </c:manualLayout>
              </c:layout>
              <c:tx>
                <c:rich>
                  <a:bodyPr/>
                  <a:lstStyle/>
                  <a:p>
                    <a:r>
                      <a:rPr lang="en-US"/>
                      <a:t>-£219</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088A-4637-95E8-5D658F261ED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Sheet1!$O$16:$S$16</c:f>
              <c:strCache>
                <c:ptCount val="5"/>
                <c:pt idx="0">
                  <c:v>FY 2022</c:v>
                </c:pt>
                <c:pt idx="1">
                  <c:v>FY 2023 forecast at May 22</c:v>
                </c:pt>
                <c:pt idx="2">
                  <c:v>FY 2023 forecast at October 22</c:v>
                </c:pt>
                <c:pt idx="3">
                  <c:v>HY 2022</c:v>
                </c:pt>
                <c:pt idx="4">
                  <c:v>HY 2023</c:v>
                </c:pt>
              </c:strCache>
            </c:strRef>
          </c:cat>
          <c:val>
            <c:numRef>
              <c:f>Sheet1!$O$17:$S$17</c:f>
              <c:numCache>
                <c:formatCode>General</c:formatCode>
                <c:ptCount val="5"/>
                <c:pt idx="0">
                  <c:v>416</c:v>
                </c:pt>
                <c:pt idx="1">
                  <c:v>303</c:v>
                </c:pt>
                <c:pt idx="2">
                  <c:v>-450</c:v>
                </c:pt>
                <c:pt idx="3">
                  <c:v>235</c:v>
                </c:pt>
                <c:pt idx="4">
                  <c:v>-219</c:v>
                </c:pt>
              </c:numCache>
            </c:numRef>
          </c:val>
          <c:extLst>
            <c:ext xmlns:c16="http://schemas.microsoft.com/office/drawing/2014/chart" uri="{C3380CC4-5D6E-409C-BE32-E72D297353CC}">
              <c16:uniqueId val="{00000005-088A-4637-95E8-5D658F261ED4}"/>
            </c:ext>
          </c:extLst>
        </c:ser>
        <c:dLbls>
          <c:dLblPos val="inEnd"/>
          <c:showLegendKey val="0"/>
          <c:showVal val="1"/>
          <c:showCatName val="0"/>
          <c:showSerName val="0"/>
          <c:showPercent val="0"/>
          <c:showBubbleSize val="0"/>
        </c:dLbls>
        <c:gapWidth val="41"/>
        <c:axId val="453369736"/>
        <c:axId val="453373672"/>
      </c:barChart>
      <c:catAx>
        <c:axId val="453369736"/>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effectLst/>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53373672"/>
        <c:crosses val="autoZero"/>
        <c:auto val="1"/>
        <c:lblAlgn val="ctr"/>
        <c:lblOffset val="100"/>
        <c:noMultiLvlLbl val="0"/>
      </c:catAx>
      <c:valAx>
        <c:axId val="453373672"/>
        <c:scaling>
          <c:orientation val="minMax"/>
        </c:scaling>
        <c:delete val="1"/>
        <c:axPos val="l"/>
        <c:title>
          <c:tx>
            <c:rich>
              <a:bodyPr rot="-540000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sz="1400"/>
                  <a:t>Operating Profit £m</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General" sourceLinked="1"/>
        <c:majorTickMark val="none"/>
        <c:minorTickMark val="none"/>
        <c:tickLblPos val="nextTo"/>
        <c:crossAx val="453369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a:t>CEO to Median Employee Pay Ratio</a:t>
            </a:r>
            <a:endParaRPr lang="en-GB"/>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50"/>
        <c:axId val="494888744"/>
        <c:axId val="494887432"/>
      </c:barChart>
      <c:catAx>
        <c:axId val="49488874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94887432"/>
        <c:crosses val="autoZero"/>
        <c:auto val="1"/>
        <c:lblAlgn val="ctr"/>
        <c:lblOffset val="100"/>
        <c:noMultiLvlLbl val="0"/>
      </c:catAx>
      <c:valAx>
        <c:axId val="494887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Ratio to 1</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94888744"/>
        <c:crosses val="autoZero"/>
        <c:crossBetween val="between"/>
      </c:valAx>
      <c:spPr>
        <a:noFill/>
        <a:ln>
          <a:noFill/>
        </a:ln>
        <a:effectLst/>
      </c:spPr>
    </c:plotArea>
    <c:plotVisOnly val="1"/>
    <c:dispBlanksAs val="gap"/>
    <c:showDLblsOverMax val="0"/>
  </c:chart>
  <c:spPr>
    <a:noFill/>
    <a:ln>
      <a:noFill/>
    </a:ln>
    <a:effectLst/>
  </c:spPr>
  <c:txPr>
    <a:bodyPr/>
    <a:lstStyle/>
    <a:p>
      <a:pPr>
        <a:defRPr sz="14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IDS plc Shareholder Returns vs Profit 2022 (£m)</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manualLayout>
          <c:layoutTarget val="inner"/>
          <c:xMode val="edge"/>
          <c:yMode val="edge"/>
          <c:x val="8.6984498031496063E-2"/>
          <c:y val="0.25356856915529102"/>
          <c:w val="0.90155716863517066"/>
          <c:h val="0.45634816215258983"/>
        </c:manualLayout>
      </c:layout>
      <c:barChart>
        <c:barDir val="col"/>
        <c:grouping val="clustered"/>
        <c:varyColors val="0"/>
        <c:ser>
          <c:idx val="0"/>
          <c:order val="0"/>
          <c:tx>
            <c:strRef>
              <c:f>Sheet1!$N$28</c:f>
              <c:strCache>
                <c:ptCount val="1"/>
                <c:pt idx="0">
                  <c:v>Dividends</c:v>
                </c:pt>
              </c:strCache>
            </c:strRef>
          </c:tx>
          <c:spPr>
            <a:solidFill>
              <a:schemeClr val="accent1"/>
            </a:solidFill>
            <a:ln>
              <a:noFill/>
            </a:ln>
            <a:effectLst/>
          </c:spPr>
          <c:invertIfNegative val="0"/>
          <c:dLbls>
            <c:dLbl>
              <c:idx val="0"/>
              <c:layout>
                <c:manualLayout>
                  <c:x val="-7.2916666666666668E-3"/>
                  <c:y val="-2.9788168038889486E-2"/>
                </c:manualLayout>
              </c:layout>
              <c:tx>
                <c:rich>
                  <a:bodyPr/>
                  <a:lstStyle/>
                  <a:p>
                    <a:fld id="{2E0BB685-168D-4362-9F26-599C82744174}" type="VALUE">
                      <a:rPr lang="en-US"/>
                      <a:pPr/>
                      <a:t>[VALUE]</a:t>
                    </a:fld>
                    <a:endParaRPr lang="en-GB"/>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B28C-4422-A3D0-523589B9B0D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Sheet1!$N$29</c:f>
              <c:numCache>
                <c:formatCode>"£"#,##0</c:formatCode>
                <c:ptCount val="1"/>
                <c:pt idx="0">
                  <c:v>366</c:v>
                </c:pt>
              </c:numCache>
            </c:numRef>
          </c:val>
          <c:extLst>
            <c:ext xmlns:c16="http://schemas.microsoft.com/office/drawing/2014/chart" uri="{C3380CC4-5D6E-409C-BE32-E72D297353CC}">
              <c16:uniqueId val="{00000001-B28C-4422-A3D0-523589B9B0D3}"/>
            </c:ext>
          </c:extLst>
        </c:ser>
        <c:ser>
          <c:idx val="1"/>
          <c:order val="1"/>
          <c:tx>
            <c:strRef>
              <c:f>Sheet1!$O$28</c:f>
              <c:strCache>
                <c:ptCount val="1"/>
                <c:pt idx="0">
                  <c:v>Share buyback</c:v>
                </c:pt>
              </c:strCache>
            </c:strRef>
          </c:tx>
          <c:spPr>
            <a:solidFill>
              <a:schemeClr val="accent2"/>
            </a:solidFill>
            <a:ln>
              <a:noFill/>
            </a:ln>
            <a:effectLst/>
          </c:spPr>
          <c:invertIfNegative val="0"/>
          <c:dLbls>
            <c:dLbl>
              <c:idx val="0"/>
              <c:layout>
                <c:manualLayout>
                  <c:x val="-1.041666666666743E-3"/>
                  <c:y val="-2.5158319012498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28C-4422-A3D0-523589B9B0D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Sheet1!$O$29</c:f>
              <c:numCache>
                <c:formatCode>"£"#,##0</c:formatCode>
                <c:ptCount val="1"/>
                <c:pt idx="0">
                  <c:v>201</c:v>
                </c:pt>
              </c:numCache>
            </c:numRef>
          </c:val>
          <c:extLst>
            <c:ext xmlns:c16="http://schemas.microsoft.com/office/drawing/2014/chart" uri="{C3380CC4-5D6E-409C-BE32-E72D297353CC}">
              <c16:uniqueId val="{00000003-B28C-4422-A3D0-523589B9B0D3}"/>
            </c:ext>
          </c:extLst>
        </c:ser>
        <c:ser>
          <c:idx val="2"/>
          <c:order val="2"/>
          <c:tx>
            <c:strRef>
              <c:f>Sheet1!$P$28</c:f>
              <c:strCache>
                <c:ptCount val="1"/>
                <c:pt idx="0">
                  <c:v>Operating profit</c:v>
                </c:pt>
              </c:strCache>
            </c:strRef>
          </c:tx>
          <c:spPr>
            <a:solidFill>
              <a:schemeClr val="accent3"/>
            </a:solidFill>
            <a:ln>
              <a:noFill/>
            </a:ln>
            <a:effectLst/>
          </c:spPr>
          <c:invertIfNegative val="0"/>
          <c:dLbls>
            <c:dLbl>
              <c:idx val="0"/>
              <c:layout>
                <c:manualLayout>
                  <c:x val="5.208333333333333E-3"/>
                  <c:y val="-2.25391027383764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28C-4422-A3D0-523589B9B0D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Sheet1!$P$29</c:f>
              <c:numCache>
                <c:formatCode>"£"#,##0</c:formatCode>
                <c:ptCount val="1"/>
                <c:pt idx="0">
                  <c:v>758</c:v>
                </c:pt>
              </c:numCache>
            </c:numRef>
          </c:val>
          <c:extLst>
            <c:ext xmlns:c16="http://schemas.microsoft.com/office/drawing/2014/chart" uri="{C3380CC4-5D6E-409C-BE32-E72D297353CC}">
              <c16:uniqueId val="{00000005-B28C-4422-A3D0-523589B9B0D3}"/>
            </c:ext>
          </c:extLst>
        </c:ser>
        <c:dLbls>
          <c:showLegendKey val="0"/>
          <c:showVal val="0"/>
          <c:showCatName val="0"/>
          <c:showSerName val="0"/>
          <c:showPercent val="0"/>
          <c:showBubbleSize val="0"/>
        </c:dLbls>
        <c:gapWidth val="64"/>
        <c:axId val="453376296"/>
        <c:axId val="453370720"/>
      </c:barChart>
      <c:catAx>
        <c:axId val="453376296"/>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no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53370720"/>
        <c:crosses val="autoZero"/>
        <c:auto val="1"/>
        <c:lblAlgn val="ctr"/>
        <c:lblOffset val="100"/>
        <c:noMultiLvlLbl val="0"/>
      </c:catAx>
      <c:valAx>
        <c:axId val="45337072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£m</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53376296"/>
        <c:crosses val="autoZero"/>
        <c:crossBetween val="between"/>
      </c:valAx>
      <c:spPr>
        <a:noFill/>
        <a:ln>
          <a:noFill/>
        </a:ln>
        <a:effectLst/>
      </c:spPr>
    </c:plotArea>
    <c:legend>
      <c:legendPos val="b"/>
      <c:layout>
        <c:manualLayout>
          <c:xMode val="edge"/>
          <c:yMode val="edge"/>
          <c:x val="0.3048979658792651"/>
          <c:y val="0.78787995939450928"/>
          <c:w val="0.3902040682414698"/>
          <c:h val="0.1091721518166467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legend>
    <c:plotVisOnly val="1"/>
    <c:dispBlanksAs val="gap"/>
    <c:showDLblsOverMax val="0"/>
  </c:chart>
  <c:spPr>
    <a:noFill/>
    <a:ln>
      <a:noFill/>
    </a:ln>
    <a:effectLst/>
  </c:spPr>
  <c:txPr>
    <a:bodyPr/>
    <a:lstStyle/>
    <a:p>
      <a:pPr>
        <a:defRPr sz="16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a:t>CEO to Median Employee Pay Ratio</a:t>
            </a:r>
            <a:endParaRPr lang="en-GB"/>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50"/>
        <c:axId val="494888744"/>
        <c:axId val="494887432"/>
      </c:barChart>
      <c:catAx>
        <c:axId val="49488874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94887432"/>
        <c:crosses val="autoZero"/>
        <c:auto val="1"/>
        <c:lblAlgn val="ctr"/>
        <c:lblOffset val="100"/>
        <c:noMultiLvlLbl val="0"/>
      </c:catAx>
      <c:valAx>
        <c:axId val="494887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Ratio to 1</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94888744"/>
        <c:crosses val="autoZero"/>
        <c:crossBetween val="between"/>
      </c:valAx>
      <c:spPr>
        <a:noFill/>
        <a:ln>
          <a:noFill/>
        </a:ln>
        <a:effectLst/>
      </c:spPr>
    </c:plotArea>
    <c:plotVisOnly val="1"/>
    <c:dispBlanksAs val="gap"/>
    <c:showDLblsOverMax val="0"/>
  </c:chart>
  <c:spPr>
    <a:noFill/>
    <a:ln>
      <a:noFill/>
    </a:ln>
    <a:effectLst/>
  </c:spPr>
  <c:txPr>
    <a:bodyPr/>
    <a:lstStyle/>
    <a:p>
      <a:pPr>
        <a:defRPr sz="14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IDS plc CEO vs average employee pay ratio 2021 - 22</a:t>
            </a:r>
          </a:p>
        </c:rich>
      </c:tx>
      <c:layout>
        <c:manualLayout>
          <c:xMode val="edge"/>
          <c:yMode val="edge"/>
          <c:x val="0.29568044619422573"/>
          <c:y val="3.258574064954161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manualLayout>
          <c:layoutTarget val="inner"/>
          <c:xMode val="edge"/>
          <c:yMode val="edge"/>
          <c:x val="7.5085003575220466E-2"/>
          <c:y val="0.2267457671429022"/>
          <c:w val="0.91345669649628392"/>
          <c:h val="0.52662316491051986"/>
        </c:manualLayout>
      </c:layout>
      <c:barChart>
        <c:barDir val="col"/>
        <c:grouping val="clustered"/>
        <c:varyColors val="0"/>
        <c:ser>
          <c:idx val="0"/>
          <c:order val="0"/>
          <c:tx>
            <c:strRef>
              <c:f>Sheet1!$M$26</c:f>
              <c:strCache>
                <c:ptCount val="1"/>
                <c:pt idx="0">
                  <c:v>CEO pay ratio</c:v>
                </c:pt>
              </c:strCache>
            </c:strRef>
          </c:tx>
          <c:spPr>
            <a:solidFill>
              <a:schemeClr val="accent1"/>
            </a:solidFill>
            <a:ln>
              <a:noFill/>
            </a:ln>
            <a:effectLst/>
          </c:spPr>
          <c:invertIfNegative val="0"/>
          <c:dLbls>
            <c:dLbl>
              <c:idx val="0"/>
              <c:layout/>
              <c:tx>
                <c:rich>
                  <a:bodyPr/>
                  <a:lstStyle/>
                  <a:p>
                    <a:r>
                      <a:rPr lang="en-US"/>
                      <a:t>20:1</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9F9-49B3-B7B3-04ABC041A969}"/>
                </c:ext>
              </c:extLst>
            </c:dLbl>
            <c:dLbl>
              <c:idx val="1"/>
              <c:layout/>
              <c:tx>
                <c:rich>
                  <a:bodyPr/>
                  <a:lstStyle/>
                  <a:p>
                    <a:fld id="{691FA166-2B03-4C0B-85B9-9E6848A7002D}" type="VALUE">
                      <a:rPr lang="en-US"/>
                      <a:pPr/>
                      <a:t>[VALUE]</a:t>
                    </a:fld>
                    <a:r>
                      <a:rPr lang="en-US"/>
                      <a:t>:1</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9F9-49B3-B7B3-04ABC041A969}"/>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Sheet1!$N$25:$O$25</c:f>
              <c:numCache>
                <c:formatCode>General</c:formatCode>
                <c:ptCount val="2"/>
                <c:pt idx="0">
                  <c:v>2021</c:v>
                </c:pt>
                <c:pt idx="1">
                  <c:v>2022</c:v>
                </c:pt>
              </c:numCache>
            </c:numRef>
          </c:cat>
          <c:val>
            <c:numRef>
              <c:f>Sheet1!$N$26:$O$26</c:f>
              <c:numCache>
                <c:formatCode>0</c:formatCode>
                <c:ptCount val="2"/>
                <c:pt idx="0" formatCode="General">
                  <c:v>20</c:v>
                </c:pt>
                <c:pt idx="1">
                  <c:v>23</c:v>
                </c:pt>
              </c:numCache>
            </c:numRef>
          </c:val>
          <c:extLst>
            <c:ext xmlns:c16="http://schemas.microsoft.com/office/drawing/2014/chart" uri="{C3380CC4-5D6E-409C-BE32-E72D297353CC}">
              <c16:uniqueId val="{00000002-39F9-49B3-B7B3-04ABC041A969}"/>
            </c:ext>
          </c:extLst>
        </c:ser>
        <c:dLbls>
          <c:dLblPos val="outEnd"/>
          <c:showLegendKey val="0"/>
          <c:showVal val="1"/>
          <c:showCatName val="0"/>
          <c:showSerName val="0"/>
          <c:showPercent val="0"/>
          <c:showBubbleSize val="0"/>
        </c:dLbls>
        <c:gapWidth val="39"/>
        <c:overlap val="-27"/>
        <c:axId val="326681584"/>
        <c:axId val="326680928"/>
      </c:barChart>
      <c:catAx>
        <c:axId val="3266815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a:t>Year</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326680928"/>
        <c:crosses val="autoZero"/>
        <c:auto val="1"/>
        <c:lblAlgn val="ctr"/>
        <c:lblOffset val="100"/>
        <c:noMultiLvlLbl val="0"/>
      </c:catAx>
      <c:valAx>
        <c:axId val="32668092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a:t>Pay Ratio</a:t>
                </a:r>
              </a:p>
            </c:rich>
          </c:tx>
          <c:layout>
            <c:manualLayout>
              <c:xMode val="edge"/>
              <c:yMode val="edge"/>
              <c:x val="5.5036727264847997E-3"/>
              <c:y val="0.2750862328985034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326681584"/>
        <c:crossesAt val="1"/>
        <c:crossBetween val="between"/>
      </c:valAx>
      <c:spPr>
        <a:noFill/>
        <a:ln>
          <a:noFill/>
        </a:ln>
        <a:effectLst/>
      </c:spPr>
    </c:plotArea>
    <c:plotVisOnly val="1"/>
    <c:dispBlanksAs val="gap"/>
    <c:showDLblsOverMax val="0"/>
  </c:chart>
  <c:spPr>
    <a:noFill/>
    <a:ln>
      <a:noFill/>
    </a:ln>
    <a:effectLst/>
  </c:spPr>
  <c:txPr>
    <a:bodyPr/>
    <a:lstStyle/>
    <a:p>
      <a:pPr>
        <a:defRPr sz="16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dirty="0"/>
              <a:t>IDS pay vs inflation April 2022</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manualLayout>
          <c:layoutTarget val="inner"/>
          <c:xMode val="edge"/>
          <c:yMode val="edge"/>
          <c:x val="0.10412262139107611"/>
          <c:y val="0.22787203838454717"/>
          <c:w val="0.86462737860892391"/>
          <c:h val="0.59494255184958367"/>
        </c:manualLayout>
      </c:layout>
      <c:barChart>
        <c:barDir val="col"/>
        <c:grouping val="clustered"/>
        <c:varyColors val="0"/>
        <c:dLbls>
          <c:dLblPos val="outEnd"/>
          <c:showLegendKey val="0"/>
          <c:showVal val="1"/>
          <c:showCatName val="0"/>
          <c:showSerName val="0"/>
          <c:showPercent val="0"/>
          <c:showBubbleSize val="0"/>
        </c:dLbls>
        <c:gapWidth val="219"/>
        <c:overlap val="-27"/>
        <c:axId val="394602072"/>
        <c:axId val="394595512"/>
      </c:barChart>
      <c:catAx>
        <c:axId val="394602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394595512"/>
        <c:crosses val="autoZero"/>
        <c:auto val="1"/>
        <c:lblAlgn val="ctr"/>
        <c:lblOffset val="100"/>
        <c:noMultiLvlLbl val="0"/>
      </c:catAx>
      <c:valAx>
        <c:axId val="39459551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  increase</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0.00%" sourceLinked="1"/>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394602072"/>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sz="16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US"/>
              <a:t>Royal Mail Pay vs Inflation April 2022</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autoTitleDeleted val="0"/>
    <c:plotArea>
      <c:layout/>
      <c:barChart>
        <c:barDir val="col"/>
        <c:grouping val="clustered"/>
        <c:varyColors val="0"/>
        <c:ser>
          <c:idx val="0"/>
          <c:order val="0"/>
          <c:tx>
            <c:strRef>
              <c:f>Sheet1!$F$3</c:f>
              <c:strCache>
                <c:ptCount val="1"/>
                <c:pt idx="0">
                  <c:v>% increase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0A9-4241-81F8-987EDA739A7C}"/>
              </c:ext>
            </c:extLst>
          </c:dPt>
          <c:dPt>
            <c:idx val="2"/>
            <c:invertIfNegative val="0"/>
            <c:bubble3D val="0"/>
            <c:spPr>
              <a:solidFill>
                <a:srgbClr val="FF0000"/>
              </a:solidFill>
              <a:ln>
                <a:noFill/>
              </a:ln>
              <a:effectLst/>
            </c:spPr>
            <c:extLst>
              <c:ext xmlns:c16="http://schemas.microsoft.com/office/drawing/2014/chart" uri="{C3380CC4-5D6E-409C-BE32-E72D297353CC}">
                <c16:uniqueId val="{00000002-E0A9-4241-81F8-987EDA739A7C}"/>
              </c:ext>
            </c:extLst>
          </c:dPt>
          <c:dLbls>
            <c:dLbl>
              <c:idx val="0"/>
              <c:layout>
                <c:manualLayout>
                  <c:x val="-2.0599930923173699E-3"/>
                  <c:y val="-1.8557443203243991E-2"/>
                </c:manualLayout>
              </c:layout>
              <c:tx>
                <c:rich>
                  <a:bodyPr/>
                  <a:lstStyle/>
                  <a:p>
                    <a:fld id="{B581C0CD-7795-4E21-B300-365314BE1F6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E0A9-4241-81F8-987EDA739A7C}"/>
                </c:ext>
              </c:extLst>
            </c:dLbl>
            <c:dLbl>
              <c:idx val="1"/>
              <c:layout>
                <c:manualLayout>
                  <c:x val="-1.1103508866391497E-3"/>
                  <c:y val="7.9508112423050167E-3"/>
                </c:manualLayout>
              </c:layout>
              <c:tx>
                <c:rich>
                  <a:bodyPr/>
                  <a:lstStyle/>
                  <a:p>
                    <a:fld id="{3E6D1DF3-BD9C-4FB5-9C5B-5C79077B6DA9}" type="VALUE">
                      <a:rPr lang="en-US"/>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0A9-4241-81F8-987EDA739A7C}"/>
                </c:ext>
              </c:extLst>
            </c:dLbl>
            <c:dLbl>
              <c:idx val="2"/>
              <c:layout>
                <c:manualLayout>
                  <c:x val="-9.2626639753846385E-3"/>
                  <c:y val="-1.8545257003166525E-2"/>
                </c:manualLayout>
              </c:layout>
              <c:tx>
                <c:rich>
                  <a:bodyPr/>
                  <a:lstStyle/>
                  <a:p>
                    <a:fld id="{B985BCD2-A1BB-4BB4-A9AE-C7F1A94F4944}" type="VALUE">
                      <a:rPr lang="en-US"/>
                      <a:pPr/>
                      <a:t>[VALUE]</a:t>
                    </a:fld>
                    <a:r>
                      <a:rPr lang="en-US"/>
                      <a:t>.0%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E0A9-4241-81F8-987EDA739A7C}"/>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Sheet1!$E$4:$E$6</c:f>
              <c:strCache>
                <c:ptCount val="3"/>
                <c:pt idx="0">
                  <c:v>RPI</c:v>
                </c:pt>
                <c:pt idx="1">
                  <c:v>CPI</c:v>
                </c:pt>
                <c:pt idx="2">
                  <c:v>Royal Mail Pay</c:v>
                </c:pt>
              </c:strCache>
            </c:strRef>
          </c:cat>
          <c:val>
            <c:numRef>
              <c:f>Sheet1!$F$4:$F$6</c:f>
              <c:numCache>
                <c:formatCode>General</c:formatCode>
                <c:ptCount val="3"/>
                <c:pt idx="0">
                  <c:v>11.1</c:v>
                </c:pt>
                <c:pt idx="1">
                  <c:v>9</c:v>
                </c:pt>
                <c:pt idx="2">
                  <c:v>2</c:v>
                </c:pt>
              </c:numCache>
            </c:numRef>
          </c:val>
          <c:extLst>
            <c:ext xmlns:c16="http://schemas.microsoft.com/office/drawing/2014/chart" uri="{C3380CC4-5D6E-409C-BE32-E72D297353CC}">
              <c16:uniqueId val="{00000003-E0A9-4241-81F8-987EDA739A7C}"/>
            </c:ext>
          </c:extLst>
        </c:ser>
        <c:dLbls>
          <c:showLegendKey val="0"/>
          <c:showVal val="1"/>
          <c:showCatName val="0"/>
          <c:showSerName val="0"/>
          <c:showPercent val="0"/>
          <c:showBubbleSize val="0"/>
        </c:dLbls>
        <c:gapWidth val="44"/>
        <c:axId val="411539784"/>
        <c:axId val="411541752"/>
      </c:barChart>
      <c:catAx>
        <c:axId val="411539784"/>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11541752"/>
        <c:crosses val="autoZero"/>
        <c:auto val="1"/>
        <c:lblAlgn val="ctr"/>
        <c:lblOffset val="100"/>
        <c:noMultiLvlLbl val="0"/>
      </c:catAx>
      <c:valAx>
        <c:axId val="4115417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r>
                  <a:rPr lang="en-GB"/>
                  <a:t>% increase</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crossAx val="411539784"/>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'Data for Shareholder Webinar'!$A$2:$A$255</c:f>
              <c:numCache>
                <c:formatCode>m/d/yyyy</c:formatCode>
                <c:ptCount val="254"/>
                <c:pt idx="0">
                  <c:v>44580</c:v>
                </c:pt>
                <c:pt idx="1">
                  <c:v>44581</c:v>
                </c:pt>
                <c:pt idx="2">
                  <c:v>44582</c:v>
                </c:pt>
                <c:pt idx="3">
                  <c:v>44585</c:v>
                </c:pt>
                <c:pt idx="4">
                  <c:v>44586</c:v>
                </c:pt>
                <c:pt idx="5">
                  <c:v>44587</c:v>
                </c:pt>
                <c:pt idx="6">
                  <c:v>44588</c:v>
                </c:pt>
                <c:pt idx="7">
                  <c:v>44589</c:v>
                </c:pt>
                <c:pt idx="8">
                  <c:v>44592</c:v>
                </c:pt>
                <c:pt idx="9">
                  <c:v>44593</c:v>
                </c:pt>
                <c:pt idx="10">
                  <c:v>44594</c:v>
                </c:pt>
                <c:pt idx="11">
                  <c:v>44595</c:v>
                </c:pt>
                <c:pt idx="12">
                  <c:v>44596</c:v>
                </c:pt>
                <c:pt idx="13">
                  <c:v>44599</c:v>
                </c:pt>
                <c:pt idx="14">
                  <c:v>44600</c:v>
                </c:pt>
                <c:pt idx="15">
                  <c:v>44601</c:v>
                </c:pt>
                <c:pt idx="16">
                  <c:v>44602</c:v>
                </c:pt>
                <c:pt idx="17">
                  <c:v>44603</c:v>
                </c:pt>
                <c:pt idx="18">
                  <c:v>44606</c:v>
                </c:pt>
                <c:pt idx="19">
                  <c:v>44607</c:v>
                </c:pt>
                <c:pt idx="20">
                  <c:v>44608</c:v>
                </c:pt>
                <c:pt idx="21">
                  <c:v>44609</c:v>
                </c:pt>
                <c:pt idx="22">
                  <c:v>44610</c:v>
                </c:pt>
                <c:pt idx="23">
                  <c:v>44613</c:v>
                </c:pt>
                <c:pt idx="24">
                  <c:v>44614</c:v>
                </c:pt>
                <c:pt idx="25">
                  <c:v>44615</c:v>
                </c:pt>
                <c:pt idx="26">
                  <c:v>44616</c:v>
                </c:pt>
                <c:pt idx="27">
                  <c:v>44617</c:v>
                </c:pt>
                <c:pt idx="28">
                  <c:v>44620</c:v>
                </c:pt>
                <c:pt idx="29">
                  <c:v>44621</c:v>
                </c:pt>
                <c:pt idx="30">
                  <c:v>44622</c:v>
                </c:pt>
                <c:pt idx="31">
                  <c:v>44623</c:v>
                </c:pt>
                <c:pt idx="32">
                  <c:v>44624</c:v>
                </c:pt>
                <c:pt idx="33">
                  <c:v>44627</c:v>
                </c:pt>
                <c:pt idx="34">
                  <c:v>44628</c:v>
                </c:pt>
                <c:pt idx="35">
                  <c:v>44629</c:v>
                </c:pt>
                <c:pt idx="36">
                  <c:v>44630</c:v>
                </c:pt>
                <c:pt idx="37">
                  <c:v>44631</c:v>
                </c:pt>
                <c:pt idx="38">
                  <c:v>44634</c:v>
                </c:pt>
                <c:pt idx="39">
                  <c:v>44635</c:v>
                </c:pt>
                <c:pt idx="40">
                  <c:v>44636</c:v>
                </c:pt>
                <c:pt idx="41">
                  <c:v>44637</c:v>
                </c:pt>
                <c:pt idx="42">
                  <c:v>44638</c:v>
                </c:pt>
                <c:pt idx="43">
                  <c:v>44641</c:v>
                </c:pt>
                <c:pt idx="44">
                  <c:v>44642</c:v>
                </c:pt>
                <c:pt idx="45">
                  <c:v>44643</c:v>
                </c:pt>
                <c:pt idx="46">
                  <c:v>44644</c:v>
                </c:pt>
                <c:pt idx="47">
                  <c:v>44645</c:v>
                </c:pt>
                <c:pt idx="48">
                  <c:v>44648</c:v>
                </c:pt>
                <c:pt idx="49">
                  <c:v>44649</c:v>
                </c:pt>
                <c:pt idx="50">
                  <c:v>44650</c:v>
                </c:pt>
                <c:pt idx="51">
                  <c:v>44651</c:v>
                </c:pt>
                <c:pt idx="52">
                  <c:v>44652</c:v>
                </c:pt>
                <c:pt idx="53">
                  <c:v>44655</c:v>
                </c:pt>
                <c:pt idx="54">
                  <c:v>44656</c:v>
                </c:pt>
                <c:pt idx="55">
                  <c:v>44657</c:v>
                </c:pt>
                <c:pt idx="56">
                  <c:v>44658</c:v>
                </c:pt>
                <c:pt idx="57">
                  <c:v>44659</c:v>
                </c:pt>
                <c:pt idx="58">
                  <c:v>44662</c:v>
                </c:pt>
                <c:pt idx="59">
                  <c:v>44663</c:v>
                </c:pt>
                <c:pt idx="60">
                  <c:v>44664</c:v>
                </c:pt>
                <c:pt idx="61">
                  <c:v>44665</c:v>
                </c:pt>
                <c:pt idx="62">
                  <c:v>44670</c:v>
                </c:pt>
                <c:pt idx="63">
                  <c:v>44671</c:v>
                </c:pt>
                <c:pt idx="64">
                  <c:v>44672</c:v>
                </c:pt>
                <c:pt idx="65">
                  <c:v>44673</c:v>
                </c:pt>
                <c:pt idx="66">
                  <c:v>44676</c:v>
                </c:pt>
                <c:pt idx="67">
                  <c:v>44677</c:v>
                </c:pt>
                <c:pt idx="68">
                  <c:v>44678</c:v>
                </c:pt>
                <c:pt idx="69">
                  <c:v>44679</c:v>
                </c:pt>
                <c:pt idx="70">
                  <c:v>44680</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44718</c:v>
                </c:pt>
                <c:pt idx="94">
                  <c:v>44719</c:v>
                </c:pt>
                <c:pt idx="95">
                  <c:v>44720</c:v>
                </c:pt>
                <c:pt idx="96">
                  <c:v>44721</c:v>
                </c:pt>
                <c:pt idx="97">
                  <c:v>44722</c:v>
                </c:pt>
                <c:pt idx="98">
                  <c:v>44725</c:v>
                </c:pt>
                <c:pt idx="99">
                  <c:v>44726</c:v>
                </c:pt>
                <c:pt idx="100">
                  <c:v>44727</c:v>
                </c:pt>
                <c:pt idx="101">
                  <c:v>44728</c:v>
                </c:pt>
                <c:pt idx="102">
                  <c:v>44729</c:v>
                </c:pt>
                <c:pt idx="103">
                  <c:v>44732</c:v>
                </c:pt>
                <c:pt idx="104">
                  <c:v>44733</c:v>
                </c:pt>
                <c:pt idx="105">
                  <c:v>44734</c:v>
                </c:pt>
                <c:pt idx="106">
                  <c:v>44735</c:v>
                </c:pt>
                <c:pt idx="107">
                  <c:v>44736</c:v>
                </c:pt>
                <c:pt idx="108">
                  <c:v>44739</c:v>
                </c:pt>
                <c:pt idx="109">
                  <c:v>44740</c:v>
                </c:pt>
                <c:pt idx="110">
                  <c:v>44741</c:v>
                </c:pt>
                <c:pt idx="111">
                  <c:v>44742</c:v>
                </c:pt>
                <c:pt idx="112">
                  <c:v>44743</c:v>
                </c:pt>
                <c:pt idx="113">
                  <c:v>44746</c:v>
                </c:pt>
                <c:pt idx="114">
                  <c:v>44747</c:v>
                </c:pt>
                <c:pt idx="115">
                  <c:v>44748</c:v>
                </c:pt>
                <c:pt idx="116">
                  <c:v>44749</c:v>
                </c:pt>
                <c:pt idx="117">
                  <c:v>44750</c:v>
                </c:pt>
                <c:pt idx="118">
                  <c:v>44753</c:v>
                </c:pt>
                <c:pt idx="119">
                  <c:v>44754</c:v>
                </c:pt>
                <c:pt idx="120">
                  <c:v>44755</c:v>
                </c:pt>
                <c:pt idx="121">
                  <c:v>44756</c:v>
                </c:pt>
                <c:pt idx="122">
                  <c:v>44757</c:v>
                </c:pt>
                <c:pt idx="123">
                  <c:v>44760</c:v>
                </c:pt>
                <c:pt idx="124">
                  <c:v>44761</c:v>
                </c:pt>
                <c:pt idx="125">
                  <c:v>44762</c:v>
                </c:pt>
                <c:pt idx="126">
                  <c:v>44763</c:v>
                </c:pt>
                <c:pt idx="127">
                  <c:v>44764</c:v>
                </c:pt>
                <c:pt idx="128">
                  <c:v>44767</c:v>
                </c:pt>
                <c:pt idx="129">
                  <c:v>44768</c:v>
                </c:pt>
                <c:pt idx="130">
                  <c:v>44769</c:v>
                </c:pt>
                <c:pt idx="131">
                  <c:v>44770</c:v>
                </c:pt>
                <c:pt idx="132">
                  <c:v>44771</c:v>
                </c:pt>
                <c:pt idx="133">
                  <c:v>44774</c:v>
                </c:pt>
                <c:pt idx="134">
                  <c:v>44775</c:v>
                </c:pt>
                <c:pt idx="135">
                  <c:v>44776</c:v>
                </c:pt>
                <c:pt idx="136">
                  <c:v>44777</c:v>
                </c:pt>
                <c:pt idx="137">
                  <c:v>44778</c:v>
                </c:pt>
                <c:pt idx="138">
                  <c:v>44781</c:v>
                </c:pt>
                <c:pt idx="139">
                  <c:v>44782</c:v>
                </c:pt>
                <c:pt idx="140">
                  <c:v>44783</c:v>
                </c:pt>
                <c:pt idx="141">
                  <c:v>44784</c:v>
                </c:pt>
                <c:pt idx="142">
                  <c:v>44785</c:v>
                </c:pt>
                <c:pt idx="143">
                  <c:v>44788</c:v>
                </c:pt>
                <c:pt idx="144">
                  <c:v>44789</c:v>
                </c:pt>
                <c:pt idx="145">
                  <c:v>44790</c:v>
                </c:pt>
                <c:pt idx="146">
                  <c:v>44791</c:v>
                </c:pt>
                <c:pt idx="147">
                  <c:v>44792</c:v>
                </c:pt>
                <c:pt idx="148">
                  <c:v>44795</c:v>
                </c:pt>
                <c:pt idx="149">
                  <c:v>44796</c:v>
                </c:pt>
                <c:pt idx="150">
                  <c:v>44797</c:v>
                </c:pt>
                <c:pt idx="151">
                  <c:v>44798</c:v>
                </c:pt>
                <c:pt idx="152">
                  <c:v>44799</c:v>
                </c:pt>
                <c:pt idx="153">
                  <c:v>44803</c:v>
                </c:pt>
                <c:pt idx="154">
                  <c:v>44804</c:v>
                </c:pt>
                <c:pt idx="155">
                  <c:v>44805</c:v>
                </c:pt>
                <c:pt idx="156">
                  <c:v>44806</c:v>
                </c:pt>
                <c:pt idx="157">
                  <c:v>44809</c:v>
                </c:pt>
                <c:pt idx="158">
                  <c:v>44810</c:v>
                </c:pt>
                <c:pt idx="159">
                  <c:v>44811</c:v>
                </c:pt>
                <c:pt idx="160">
                  <c:v>44812</c:v>
                </c:pt>
                <c:pt idx="161">
                  <c:v>44813</c:v>
                </c:pt>
                <c:pt idx="162">
                  <c:v>44816</c:v>
                </c:pt>
                <c:pt idx="163">
                  <c:v>44817</c:v>
                </c:pt>
                <c:pt idx="164">
                  <c:v>44818</c:v>
                </c:pt>
                <c:pt idx="165">
                  <c:v>44819</c:v>
                </c:pt>
                <c:pt idx="166">
                  <c:v>44820</c:v>
                </c:pt>
                <c:pt idx="167">
                  <c:v>44824</c:v>
                </c:pt>
                <c:pt idx="168">
                  <c:v>44825</c:v>
                </c:pt>
                <c:pt idx="169">
                  <c:v>44826</c:v>
                </c:pt>
                <c:pt idx="170">
                  <c:v>44827</c:v>
                </c:pt>
                <c:pt idx="171">
                  <c:v>44830</c:v>
                </c:pt>
                <c:pt idx="172">
                  <c:v>44831</c:v>
                </c:pt>
                <c:pt idx="173">
                  <c:v>44832</c:v>
                </c:pt>
                <c:pt idx="174">
                  <c:v>44833</c:v>
                </c:pt>
                <c:pt idx="175">
                  <c:v>44834</c:v>
                </c:pt>
                <c:pt idx="176">
                  <c:v>44837</c:v>
                </c:pt>
                <c:pt idx="177">
                  <c:v>44838</c:v>
                </c:pt>
                <c:pt idx="178">
                  <c:v>44839</c:v>
                </c:pt>
                <c:pt idx="179">
                  <c:v>44840</c:v>
                </c:pt>
                <c:pt idx="180">
                  <c:v>44841</c:v>
                </c:pt>
                <c:pt idx="181">
                  <c:v>44844</c:v>
                </c:pt>
                <c:pt idx="182">
                  <c:v>44845</c:v>
                </c:pt>
                <c:pt idx="183">
                  <c:v>44846</c:v>
                </c:pt>
                <c:pt idx="184">
                  <c:v>44847</c:v>
                </c:pt>
                <c:pt idx="185">
                  <c:v>44848</c:v>
                </c:pt>
                <c:pt idx="186">
                  <c:v>44851</c:v>
                </c:pt>
                <c:pt idx="187">
                  <c:v>44852</c:v>
                </c:pt>
                <c:pt idx="188">
                  <c:v>44853</c:v>
                </c:pt>
                <c:pt idx="189">
                  <c:v>44854</c:v>
                </c:pt>
                <c:pt idx="190">
                  <c:v>44855</c:v>
                </c:pt>
                <c:pt idx="191">
                  <c:v>44858</c:v>
                </c:pt>
                <c:pt idx="192">
                  <c:v>44859</c:v>
                </c:pt>
                <c:pt idx="193">
                  <c:v>44860</c:v>
                </c:pt>
                <c:pt idx="194">
                  <c:v>44861</c:v>
                </c:pt>
                <c:pt idx="195">
                  <c:v>44862</c:v>
                </c:pt>
                <c:pt idx="196">
                  <c:v>44865</c:v>
                </c:pt>
                <c:pt idx="197">
                  <c:v>44866</c:v>
                </c:pt>
                <c:pt idx="198">
                  <c:v>44867</c:v>
                </c:pt>
                <c:pt idx="199">
                  <c:v>44868</c:v>
                </c:pt>
                <c:pt idx="200">
                  <c:v>44869</c:v>
                </c:pt>
                <c:pt idx="201">
                  <c:v>44872</c:v>
                </c:pt>
                <c:pt idx="202">
                  <c:v>44873</c:v>
                </c:pt>
                <c:pt idx="203">
                  <c:v>44874</c:v>
                </c:pt>
                <c:pt idx="204">
                  <c:v>44875</c:v>
                </c:pt>
                <c:pt idx="205">
                  <c:v>44876</c:v>
                </c:pt>
                <c:pt idx="206">
                  <c:v>44879</c:v>
                </c:pt>
                <c:pt idx="207">
                  <c:v>44880</c:v>
                </c:pt>
                <c:pt idx="208">
                  <c:v>44881</c:v>
                </c:pt>
                <c:pt idx="209">
                  <c:v>44882</c:v>
                </c:pt>
                <c:pt idx="210">
                  <c:v>44883</c:v>
                </c:pt>
                <c:pt idx="211">
                  <c:v>44886</c:v>
                </c:pt>
                <c:pt idx="212">
                  <c:v>44887</c:v>
                </c:pt>
                <c:pt idx="213">
                  <c:v>44888</c:v>
                </c:pt>
                <c:pt idx="214">
                  <c:v>44889</c:v>
                </c:pt>
                <c:pt idx="215">
                  <c:v>44890</c:v>
                </c:pt>
                <c:pt idx="216">
                  <c:v>44893</c:v>
                </c:pt>
                <c:pt idx="217">
                  <c:v>44894</c:v>
                </c:pt>
                <c:pt idx="218">
                  <c:v>44895</c:v>
                </c:pt>
                <c:pt idx="219">
                  <c:v>44896</c:v>
                </c:pt>
                <c:pt idx="220">
                  <c:v>44897</c:v>
                </c:pt>
                <c:pt idx="221">
                  <c:v>44900</c:v>
                </c:pt>
                <c:pt idx="222">
                  <c:v>44901</c:v>
                </c:pt>
                <c:pt idx="223">
                  <c:v>44902</c:v>
                </c:pt>
                <c:pt idx="224">
                  <c:v>44903</c:v>
                </c:pt>
                <c:pt idx="225">
                  <c:v>44904</c:v>
                </c:pt>
                <c:pt idx="226">
                  <c:v>44907</c:v>
                </c:pt>
                <c:pt idx="227">
                  <c:v>44908</c:v>
                </c:pt>
                <c:pt idx="228">
                  <c:v>44909</c:v>
                </c:pt>
                <c:pt idx="229">
                  <c:v>44910</c:v>
                </c:pt>
                <c:pt idx="230">
                  <c:v>44911</c:v>
                </c:pt>
                <c:pt idx="231">
                  <c:v>44914</c:v>
                </c:pt>
                <c:pt idx="232">
                  <c:v>44915</c:v>
                </c:pt>
                <c:pt idx="233">
                  <c:v>44916</c:v>
                </c:pt>
                <c:pt idx="234">
                  <c:v>44917</c:v>
                </c:pt>
                <c:pt idx="235">
                  <c:v>44918</c:v>
                </c:pt>
                <c:pt idx="236">
                  <c:v>44923</c:v>
                </c:pt>
                <c:pt idx="237">
                  <c:v>44924</c:v>
                </c:pt>
                <c:pt idx="238">
                  <c:v>44925</c:v>
                </c:pt>
                <c:pt idx="239">
                  <c:v>44929</c:v>
                </c:pt>
                <c:pt idx="240">
                  <c:v>44930</c:v>
                </c:pt>
                <c:pt idx="241">
                  <c:v>44931</c:v>
                </c:pt>
                <c:pt idx="242">
                  <c:v>44932</c:v>
                </c:pt>
                <c:pt idx="243">
                  <c:v>44935</c:v>
                </c:pt>
                <c:pt idx="244">
                  <c:v>44936</c:v>
                </c:pt>
                <c:pt idx="245">
                  <c:v>44937</c:v>
                </c:pt>
                <c:pt idx="246">
                  <c:v>44938</c:v>
                </c:pt>
                <c:pt idx="247">
                  <c:v>44939</c:v>
                </c:pt>
                <c:pt idx="248">
                  <c:v>44942</c:v>
                </c:pt>
                <c:pt idx="249">
                  <c:v>44943</c:v>
                </c:pt>
                <c:pt idx="250">
                  <c:v>44944</c:v>
                </c:pt>
                <c:pt idx="251">
                  <c:v>44945</c:v>
                </c:pt>
                <c:pt idx="252">
                  <c:v>44946</c:v>
                </c:pt>
                <c:pt idx="253">
                  <c:v>44949</c:v>
                </c:pt>
              </c:numCache>
            </c:numRef>
          </c:cat>
          <c:val>
            <c:numRef>
              <c:f>'Data for Shareholder Webinar'!$B$2:$B$255</c:f>
              <c:numCache>
                <c:formatCode>General</c:formatCode>
                <c:ptCount val="254"/>
                <c:pt idx="0">
                  <c:v>497.79998799999998</c:v>
                </c:pt>
                <c:pt idx="1">
                  <c:v>492.10000600000001</c:v>
                </c:pt>
                <c:pt idx="2">
                  <c:v>469.70001200000002</c:v>
                </c:pt>
                <c:pt idx="3">
                  <c:v>460</c:v>
                </c:pt>
                <c:pt idx="4">
                  <c:v>443.79998799999998</c:v>
                </c:pt>
                <c:pt idx="5">
                  <c:v>444.20001200000002</c:v>
                </c:pt>
                <c:pt idx="6">
                  <c:v>423.29998799999998</c:v>
                </c:pt>
                <c:pt idx="7">
                  <c:v>433.39999399999999</c:v>
                </c:pt>
                <c:pt idx="8">
                  <c:v>436.89999399999999</c:v>
                </c:pt>
                <c:pt idx="9">
                  <c:v>442.20001200000002</c:v>
                </c:pt>
                <c:pt idx="10">
                  <c:v>446.60000600000001</c:v>
                </c:pt>
                <c:pt idx="11">
                  <c:v>451.89999399999999</c:v>
                </c:pt>
                <c:pt idx="12">
                  <c:v>439.79998799999998</c:v>
                </c:pt>
                <c:pt idx="13">
                  <c:v>430.39999399999999</c:v>
                </c:pt>
                <c:pt idx="14">
                  <c:v>438.29998799999998</c:v>
                </c:pt>
                <c:pt idx="15">
                  <c:v>445.79998799999998</c:v>
                </c:pt>
                <c:pt idx="16">
                  <c:v>450.29998799999998</c:v>
                </c:pt>
                <c:pt idx="17">
                  <c:v>436.29998799999998</c:v>
                </c:pt>
                <c:pt idx="18">
                  <c:v>436</c:v>
                </c:pt>
                <c:pt idx="19">
                  <c:v>428.29998799999998</c:v>
                </c:pt>
                <c:pt idx="20">
                  <c:v>436.29998799999998</c:v>
                </c:pt>
                <c:pt idx="21">
                  <c:v>427.29998799999998</c:v>
                </c:pt>
                <c:pt idx="22">
                  <c:v>421.79998799999998</c:v>
                </c:pt>
                <c:pt idx="23">
                  <c:v>421.29998799999998</c:v>
                </c:pt>
                <c:pt idx="24">
                  <c:v>406</c:v>
                </c:pt>
                <c:pt idx="25">
                  <c:v>401.70001200000002</c:v>
                </c:pt>
                <c:pt idx="26">
                  <c:v>379.89999399999999</c:v>
                </c:pt>
                <c:pt idx="27">
                  <c:v>378.60000600000001</c:v>
                </c:pt>
                <c:pt idx="28">
                  <c:v>381.39999399999999</c:v>
                </c:pt>
                <c:pt idx="29">
                  <c:v>395.60000600000001</c:v>
                </c:pt>
                <c:pt idx="30">
                  <c:v>381.79998799999998</c:v>
                </c:pt>
                <c:pt idx="31">
                  <c:v>354.20001200000002</c:v>
                </c:pt>
                <c:pt idx="32">
                  <c:v>357.89999399999999</c:v>
                </c:pt>
                <c:pt idx="33">
                  <c:v>344.60000600000001</c:v>
                </c:pt>
                <c:pt idx="34">
                  <c:v>333.79998799999998</c:v>
                </c:pt>
                <c:pt idx="35">
                  <c:v>354.10000600000001</c:v>
                </c:pt>
                <c:pt idx="36">
                  <c:v>350.20001200000002</c:v>
                </c:pt>
                <c:pt idx="37">
                  <c:v>347.79998799999998</c:v>
                </c:pt>
                <c:pt idx="38">
                  <c:v>357</c:v>
                </c:pt>
                <c:pt idx="39">
                  <c:v>358.60000600000001</c:v>
                </c:pt>
                <c:pt idx="40">
                  <c:v>370.5</c:v>
                </c:pt>
                <c:pt idx="41">
                  <c:v>376</c:v>
                </c:pt>
                <c:pt idx="42">
                  <c:v>368.10000600000001</c:v>
                </c:pt>
                <c:pt idx="43">
                  <c:v>373.29998799999998</c:v>
                </c:pt>
                <c:pt idx="44">
                  <c:v>364</c:v>
                </c:pt>
                <c:pt idx="45">
                  <c:v>372.60000600000001</c:v>
                </c:pt>
                <c:pt idx="46">
                  <c:v>355.5</c:v>
                </c:pt>
                <c:pt idx="47">
                  <c:v>365.20001200000002</c:v>
                </c:pt>
                <c:pt idx="48">
                  <c:v>362.5</c:v>
                </c:pt>
                <c:pt idx="49">
                  <c:v>338.5</c:v>
                </c:pt>
                <c:pt idx="50">
                  <c:v>355.70001200000002</c:v>
                </c:pt>
                <c:pt idx="51">
                  <c:v>345</c:v>
                </c:pt>
                <c:pt idx="52">
                  <c:v>329</c:v>
                </c:pt>
                <c:pt idx="53">
                  <c:v>330.39999399999999</c:v>
                </c:pt>
                <c:pt idx="54">
                  <c:v>332.70001200000002</c:v>
                </c:pt>
                <c:pt idx="55">
                  <c:v>330.60000600000001</c:v>
                </c:pt>
                <c:pt idx="56">
                  <c:v>331.60000600000001</c:v>
                </c:pt>
                <c:pt idx="57">
                  <c:v>328.10000600000001</c:v>
                </c:pt>
                <c:pt idx="58">
                  <c:v>330.89999399999999</c:v>
                </c:pt>
                <c:pt idx="59">
                  <c:v>326</c:v>
                </c:pt>
                <c:pt idx="60">
                  <c:v>329.39999399999999</c:v>
                </c:pt>
                <c:pt idx="61">
                  <c:v>331.70001200000002</c:v>
                </c:pt>
                <c:pt idx="62">
                  <c:v>327.89999399999999</c:v>
                </c:pt>
                <c:pt idx="63">
                  <c:v>338.39999399999999</c:v>
                </c:pt>
                <c:pt idx="64">
                  <c:v>340.39999399999999</c:v>
                </c:pt>
                <c:pt idx="65">
                  <c:v>349.60000600000001</c:v>
                </c:pt>
                <c:pt idx="66">
                  <c:v>349.29998799999998</c:v>
                </c:pt>
                <c:pt idx="67">
                  <c:v>355.60000600000001</c:v>
                </c:pt>
                <c:pt idx="68">
                  <c:v>339.10000600000001</c:v>
                </c:pt>
                <c:pt idx="69">
                  <c:v>342.79998799999998</c:v>
                </c:pt>
                <c:pt idx="70">
                  <c:v>350.29998799999998</c:v>
                </c:pt>
                <c:pt idx="71">
                  <c:v>344.39999399999999</c:v>
                </c:pt>
                <c:pt idx="72">
                  <c:v>342.70001200000002</c:v>
                </c:pt>
                <c:pt idx="73">
                  <c:v>347.5</c:v>
                </c:pt>
                <c:pt idx="74">
                  <c:v>336.39999399999999</c:v>
                </c:pt>
                <c:pt idx="75">
                  <c:v>321.89999399999999</c:v>
                </c:pt>
                <c:pt idx="76">
                  <c:v>327</c:v>
                </c:pt>
                <c:pt idx="77">
                  <c:v>328.5</c:v>
                </c:pt>
                <c:pt idx="78">
                  <c:v>318</c:v>
                </c:pt>
                <c:pt idx="79">
                  <c:v>328.70001200000002</c:v>
                </c:pt>
                <c:pt idx="80">
                  <c:v>334.5</c:v>
                </c:pt>
                <c:pt idx="81">
                  <c:v>337.60000600000001</c:v>
                </c:pt>
                <c:pt idx="82">
                  <c:v>345.29998799999998</c:v>
                </c:pt>
                <c:pt idx="83">
                  <c:v>332.10000600000001</c:v>
                </c:pt>
                <c:pt idx="84">
                  <c:v>303.20001200000002</c:v>
                </c:pt>
                <c:pt idx="85">
                  <c:v>318.79998799999998</c:v>
                </c:pt>
                <c:pt idx="86">
                  <c:v>313</c:v>
                </c:pt>
                <c:pt idx="87">
                  <c:v>315.89999399999999</c:v>
                </c:pt>
                <c:pt idx="88">
                  <c:v>315</c:v>
                </c:pt>
                <c:pt idx="89">
                  <c:v>326.70001200000002</c:v>
                </c:pt>
                <c:pt idx="90">
                  <c:v>321.10000600000001</c:v>
                </c:pt>
                <c:pt idx="91">
                  <c:v>326.10000600000001</c:v>
                </c:pt>
                <c:pt idx="92">
                  <c:v>312</c:v>
                </c:pt>
                <c:pt idx="93">
                  <c:v>307.70001200000002</c:v>
                </c:pt>
                <c:pt idx="94">
                  <c:v>310.29998799999998</c:v>
                </c:pt>
                <c:pt idx="95">
                  <c:v>307.89999399999999</c:v>
                </c:pt>
                <c:pt idx="96">
                  <c:v>289.89999399999999</c:v>
                </c:pt>
                <c:pt idx="97">
                  <c:v>282.79998799999998</c:v>
                </c:pt>
                <c:pt idx="98">
                  <c:v>275</c:v>
                </c:pt>
                <c:pt idx="99">
                  <c:v>276.20001200000002</c:v>
                </c:pt>
                <c:pt idx="100">
                  <c:v>278.39999399999999</c:v>
                </c:pt>
                <c:pt idx="101">
                  <c:v>279</c:v>
                </c:pt>
                <c:pt idx="102">
                  <c:v>272.70001200000002</c:v>
                </c:pt>
                <c:pt idx="103">
                  <c:v>273.70001200000002</c:v>
                </c:pt>
                <c:pt idx="104">
                  <c:v>282</c:v>
                </c:pt>
                <c:pt idx="105">
                  <c:v>264.20001200000002</c:v>
                </c:pt>
                <c:pt idx="106">
                  <c:v>273</c:v>
                </c:pt>
                <c:pt idx="107">
                  <c:v>279</c:v>
                </c:pt>
                <c:pt idx="108">
                  <c:v>279.29998799999998</c:v>
                </c:pt>
                <c:pt idx="109">
                  <c:v>276.79998799999998</c:v>
                </c:pt>
                <c:pt idx="110">
                  <c:v>280</c:v>
                </c:pt>
                <c:pt idx="111">
                  <c:v>262.29998799999998</c:v>
                </c:pt>
                <c:pt idx="112">
                  <c:v>267.5</c:v>
                </c:pt>
                <c:pt idx="113">
                  <c:v>272</c:v>
                </c:pt>
                <c:pt idx="114">
                  <c:v>270</c:v>
                </c:pt>
                <c:pt idx="115">
                  <c:v>270.89999399999999</c:v>
                </c:pt>
                <c:pt idx="116">
                  <c:v>270.5</c:v>
                </c:pt>
                <c:pt idx="117">
                  <c:v>270</c:v>
                </c:pt>
                <c:pt idx="118">
                  <c:v>270.89999399999999</c:v>
                </c:pt>
                <c:pt idx="119">
                  <c:v>267.89999399999999</c:v>
                </c:pt>
                <c:pt idx="120">
                  <c:v>274.79998799999998</c:v>
                </c:pt>
                <c:pt idx="121">
                  <c:v>270.10000600000001</c:v>
                </c:pt>
                <c:pt idx="122">
                  <c:v>265.5</c:v>
                </c:pt>
                <c:pt idx="123">
                  <c:v>277.10000600000001</c:v>
                </c:pt>
                <c:pt idx="124">
                  <c:v>280</c:v>
                </c:pt>
                <c:pt idx="125">
                  <c:v>272.89999399999999</c:v>
                </c:pt>
                <c:pt idx="126">
                  <c:v>282.79998799999998</c:v>
                </c:pt>
                <c:pt idx="127">
                  <c:v>288.39999399999999</c:v>
                </c:pt>
                <c:pt idx="128">
                  <c:v>287.79998799999998</c:v>
                </c:pt>
                <c:pt idx="129">
                  <c:v>293.20001200000002</c:v>
                </c:pt>
                <c:pt idx="130">
                  <c:v>290.20001200000002</c:v>
                </c:pt>
                <c:pt idx="131">
                  <c:v>277.89999399999999</c:v>
                </c:pt>
                <c:pt idx="132">
                  <c:v>278.39999399999999</c:v>
                </c:pt>
                <c:pt idx="133">
                  <c:v>282.70001200000002</c:v>
                </c:pt>
                <c:pt idx="134">
                  <c:v>281</c:v>
                </c:pt>
                <c:pt idx="135">
                  <c:v>275.70001200000002</c:v>
                </c:pt>
                <c:pt idx="136">
                  <c:v>277.60000600000001</c:v>
                </c:pt>
                <c:pt idx="137">
                  <c:v>278</c:v>
                </c:pt>
                <c:pt idx="138">
                  <c:v>285.10000600000001</c:v>
                </c:pt>
                <c:pt idx="139">
                  <c:v>276.39999399999999</c:v>
                </c:pt>
                <c:pt idx="140">
                  <c:v>265.70001200000002</c:v>
                </c:pt>
                <c:pt idx="141">
                  <c:v>271.79998799999998</c:v>
                </c:pt>
                <c:pt idx="142">
                  <c:v>267.39999399999999</c:v>
                </c:pt>
                <c:pt idx="143">
                  <c:v>267.79998799999998</c:v>
                </c:pt>
                <c:pt idx="144">
                  <c:v>271.60000600000001</c:v>
                </c:pt>
                <c:pt idx="145">
                  <c:v>273</c:v>
                </c:pt>
                <c:pt idx="146">
                  <c:v>272</c:v>
                </c:pt>
                <c:pt idx="147">
                  <c:v>266.70001200000002</c:v>
                </c:pt>
                <c:pt idx="148">
                  <c:v>267.39999399999999</c:v>
                </c:pt>
                <c:pt idx="149">
                  <c:v>260</c:v>
                </c:pt>
                <c:pt idx="150">
                  <c:v>262.60000600000001</c:v>
                </c:pt>
                <c:pt idx="151">
                  <c:v>262.29998799999998</c:v>
                </c:pt>
                <c:pt idx="152">
                  <c:v>271.29998799999998</c:v>
                </c:pt>
                <c:pt idx="153">
                  <c:v>264.29998799999998</c:v>
                </c:pt>
                <c:pt idx="154">
                  <c:v>276.70001200000002</c:v>
                </c:pt>
                <c:pt idx="155">
                  <c:v>273.70001200000002</c:v>
                </c:pt>
                <c:pt idx="156">
                  <c:v>255.5</c:v>
                </c:pt>
                <c:pt idx="157">
                  <c:v>255.5</c:v>
                </c:pt>
                <c:pt idx="158">
                  <c:v>254.699997</c:v>
                </c:pt>
                <c:pt idx="159">
                  <c:v>259.29998799999998</c:v>
                </c:pt>
                <c:pt idx="160">
                  <c:v>259.5</c:v>
                </c:pt>
                <c:pt idx="161">
                  <c:v>251.800003</c:v>
                </c:pt>
                <c:pt idx="162">
                  <c:v>264</c:v>
                </c:pt>
                <c:pt idx="163">
                  <c:v>269.39999399999999</c:v>
                </c:pt>
                <c:pt idx="164">
                  <c:v>259.70001200000002</c:v>
                </c:pt>
                <c:pt idx="165">
                  <c:v>251.5</c:v>
                </c:pt>
                <c:pt idx="166">
                  <c:v>234</c:v>
                </c:pt>
                <c:pt idx="167">
                  <c:v>232.199997</c:v>
                </c:pt>
                <c:pt idx="168">
                  <c:v>213.300003</c:v>
                </c:pt>
                <c:pt idx="169">
                  <c:v>212.800003</c:v>
                </c:pt>
                <c:pt idx="170">
                  <c:v>208.10000600000001</c:v>
                </c:pt>
                <c:pt idx="171">
                  <c:v>198.25</c:v>
                </c:pt>
                <c:pt idx="172">
                  <c:v>196</c:v>
                </c:pt>
                <c:pt idx="173">
                  <c:v>190</c:v>
                </c:pt>
                <c:pt idx="174">
                  <c:v>187</c:v>
                </c:pt>
                <c:pt idx="175">
                  <c:v>184.550003</c:v>
                </c:pt>
                <c:pt idx="176">
                  <c:v>181.550003</c:v>
                </c:pt>
                <c:pt idx="177">
                  <c:v>199.550003</c:v>
                </c:pt>
                <c:pt idx="178">
                  <c:v>199.550003</c:v>
                </c:pt>
                <c:pt idx="179">
                  <c:v>199.89999399999999</c:v>
                </c:pt>
                <c:pt idx="180">
                  <c:v>202.89999399999999</c:v>
                </c:pt>
                <c:pt idx="181">
                  <c:v>201.39999399999999</c:v>
                </c:pt>
                <c:pt idx="182">
                  <c:v>202.800003</c:v>
                </c:pt>
                <c:pt idx="183">
                  <c:v>210</c:v>
                </c:pt>
                <c:pt idx="184">
                  <c:v>210.39999399999999</c:v>
                </c:pt>
                <c:pt idx="185">
                  <c:v>197.60000600000001</c:v>
                </c:pt>
                <c:pt idx="186">
                  <c:v>187.199997</c:v>
                </c:pt>
                <c:pt idx="187">
                  <c:v>193.550003</c:v>
                </c:pt>
                <c:pt idx="188">
                  <c:v>201.5</c:v>
                </c:pt>
                <c:pt idx="189">
                  <c:v>201.199997</c:v>
                </c:pt>
                <c:pt idx="190">
                  <c:v>195.14999399999999</c:v>
                </c:pt>
                <c:pt idx="191">
                  <c:v>191.449997</c:v>
                </c:pt>
                <c:pt idx="192">
                  <c:v>194.85000600000001</c:v>
                </c:pt>
                <c:pt idx="193">
                  <c:v>190.60000600000001</c:v>
                </c:pt>
                <c:pt idx="194">
                  <c:v>205</c:v>
                </c:pt>
                <c:pt idx="195">
                  <c:v>201.5</c:v>
                </c:pt>
                <c:pt idx="196">
                  <c:v>200</c:v>
                </c:pt>
                <c:pt idx="197">
                  <c:v>206.39999399999999</c:v>
                </c:pt>
                <c:pt idx="198">
                  <c:v>206.10000600000001</c:v>
                </c:pt>
                <c:pt idx="199">
                  <c:v>199.050003</c:v>
                </c:pt>
                <c:pt idx="200">
                  <c:v>194.14999399999999</c:v>
                </c:pt>
                <c:pt idx="201">
                  <c:v>204.699997</c:v>
                </c:pt>
                <c:pt idx="202">
                  <c:v>215.800003</c:v>
                </c:pt>
                <c:pt idx="203">
                  <c:v>227.39999399999999</c:v>
                </c:pt>
                <c:pt idx="204">
                  <c:v>231.60000600000001</c:v>
                </c:pt>
                <c:pt idx="205">
                  <c:v>240.89999399999999</c:v>
                </c:pt>
                <c:pt idx="206">
                  <c:v>246.699997</c:v>
                </c:pt>
                <c:pt idx="207">
                  <c:v>249.60000600000001</c:v>
                </c:pt>
                <c:pt idx="208">
                  <c:v>247.39999399999999</c:v>
                </c:pt>
                <c:pt idx="209">
                  <c:v>246.699997</c:v>
                </c:pt>
                <c:pt idx="210">
                  <c:v>237.5</c:v>
                </c:pt>
                <c:pt idx="211">
                  <c:v>246.39999399999999</c:v>
                </c:pt>
                <c:pt idx="212">
                  <c:v>244.800003</c:v>
                </c:pt>
                <c:pt idx="213">
                  <c:v>241.199997</c:v>
                </c:pt>
                <c:pt idx="214">
                  <c:v>238.10000600000001</c:v>
                </c:pt>
                <c:pt idx="215">
                  <c:v>247.699997</c:v>
                </c:pt>
                <c:pt idx="216">
                  <c:v>242.699997</c:v>
                </c:pt>
                <c:pt idx="217">
                  <c:v>235.60000600000001</c:v>
                </c:pt>
                <c:pt idx="218">
                  <c:v>232.60000600000001</c:v>
                </c:pt>
                <c:pt idx="219">
                  <c:v>237.39999399999999</c:v>
                </c:pt>
                <c:pt idx="220">
                  <c:v>236</c:v>
                </c:pt>
                <c:pt idx="221">
                  <c:v>230.699997</c:v>
                </c:pt>
                <c:pt idx="222">
                  <c:v>226.5</c:v>
                </c:pt>
                <c:pt idx="223">
                  <c:v>220.60000600000001</c:v>
                </c:pt>
                <c:pt idx="224">
                  <c:v>216.800003</c:v>
                </c:pt>
                <c:pt idx="225">
                  <c:v>211</c:v>
                </c:pt>
                <c:pt idx="226">
                  <c:v>206.199997</c:v>
                </c:pt>
                <c:pt idx="227">
                  <c:v>205</c:v>
                </c:pt>
                <c:pt idx="228">
                  <c:v>210</c:v>
                </c:pt>
                <c:pt idx="229">
                  <c:v>205.89999399999999</c:v>
                </c:pt>
                <c:pt idx="230">
                  <c:v>206.300003</c:v>
                </c:pt>
                <c:pt idx="231">
                  <c:v>208.699997</c:v>
                </c:pt>
                <c:pt idx="232">
                  <c:v>206.199997</c:v>
                </c:pt>
                <c:pt idx="233">
                  <c:v>207.60000600000001</c:v>
                </c:pt>
                <c:pt idx="234">
                  <c:v>213.300003</c:v>
                </c:pt>
                <c:pt idx="235">
                  <c:v>208.39999399999999</c:v>
                </c:pt>
                <c:pt idx="236">
                  <c:v>211.10000600000001</c:v>
                </c:pt>
                <c:pt idx="237">
                  <c:v>210.699997</c:v>
                </c:pt>
                <c:pt idx="238">
                  <c:v>215.39999399999999</c:v>
                </c:pt>
                <c:pt idx="239">
                  <c:v>216.89999399999999</c:v>
                </c:pt>
                <c:pt idx="240">
                  <c:v>222.89999399999999</c:v>
                </c:pt>
                <c:pt idx="241">
                  <c:v>225.39999399999999</c:v>
                </c:pt>
                <c:pt idx="242">
                  <c:v>229.199997</c:v>
                </c:pt>
                <c:pt idx="243">
                  <c:v>230.800003</c:v>
                </c:pt>
                <c:pt idx="244">
                  <c:v>235.300003</c:v>
                </c:pt>
                <c:pt idx="245">
                  <c:v>221.5</c:v>
                </c:pt>
                <c:pt idx="246">
                  <c:v>216.39999399999999</c:v>
                </c:pt>
                <c:pt idx="247">
                  <c:v>218.699997</c:v>
                </c:pt>
                <c:pt idx="248">
                  <c:v>228.5</c:v>
                </c:pt>
                <c:pt idx="249">
                  <c:v>228.10000600000001</c:v>
                </c:pt>
                <c:pt idx="250">
                  <c:v>229.10000600000001</c:v>
                </c:pt>
                <c:pt idx="251">
                  <c:v>219</c:v>
                </c:pt>
                <c:pt idx="252">
                  <c:v>214.39999399999999</c:v>
                </c:pt>
                <c:pt idx="253">
                  <c:v>227.39999399999999</c:v>
                </c:pt>
              </c:numCache>
            </c:numRef>
          </c:val>
          <c:smooth val="0"/>
          <c:extLst>
            <c:ext xmlns:c16="http://schemas.microsoft.com/office/drawing/2014/chart" uri="{C3380CC4-5D6E-409C-BE32-E72D297353CC}">
              <c16:uniqueId val="{00000000-7AAF-41D3-AAC6-DB386553485F}"/>
            </c:ext>
          </c:extLst>
        </c:ser>
        <c:dLbls>
          <c:showLegendKey val="0"/>
          <c:showVal val="0"/>
          <c:showCatName val="0"/>
          <c:showSerName val="0"/>
          <c:showPercent val="0"/>
          <c:showBubbleSize val="0"/>
        </c:dLbls>
        <c:smooth val="0"/>
        <c:axId val="460157880"/>
        <c:axId val="460155912"/>
      </c:lineChart>
      <c:dateAx>
        <c:axId val="460157880"/>
        <c:scaling>
          <c:orientation val="minMax"/>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0155912"/>
        <c:crosses val="autoZero"/>
        <c:auto val="1"/>
        <c:lblOffset val="100"/>
        <c:baseTimeUnit val="days"/>
      </c:dateAx>
      <c:valAx>
        <c:axId val="4601559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Opening Share Price (p)</a:t>
                </a:r>
                <a:endParaRPr lang="en-GB" dirty="0"/>
              </a:p>
            </c:rich>
          </c:tx>
          <c:layout>
            <c:manualLayout>
              <c:xMode val="edge"/>
              <c:yMode val="edge"/>
              <c:x val="5.8789764100285156E-3"/>
              <c:y val="0.321177805640643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0157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'IDS vs FTSE'!$B$1</c:f>
              <c:strCache>
                <c:ptCount val="1"/>
                <c:pt idx="0">
                  <c:v>IDS</c:v>
                </c:pt>
              </c:strCache>
            </c:strRef>
          </c:tx>
          <c:marker>
            <c:symbol val="none"/>
          </c:marker>
          <c:cat>
            <c:numRef>
              <c:f>'IDS vs FTSE'!$A$2:$A$253</c:f>
              <c:numCache>
                <c:formatCode>dd/mm/yyyy</c:formatCode>
                <c:ptCount val="252"/>
                <c:pt idx="0">
                  <c:v>44580</c:v>
                </c:pt>
                <c:pt idx="1">
                  <c:v>44581</c:v>
                </c:pt>
                <c:pt idx="2">
                  <c:v>44582</c:v>
                </c:pt>
                <c:pt idx="3">
                  <c:v>44585</c:v>
                </c:pt>
                <c:pt idx="4">
                  <c:v>44586</c:v>
                </c:pt>
                <c:pt idx="5">
                  <c:v>44587</c:v>
                </c:pt>
                <c:pt idx="6">
                  <c:v>44588</c:v>
                </c:pt>
                <c:pt idx="7">
                  <c:v>44589</c:v>
                </c:pt>
                <c:pt idx="8">
                  <c:v>44592</c:v>
                </c:pt>
                <c:pt idx="9">
                  <c:v>44593</c:v>
                </c:pt>
                <c:pt idx="10">
                  <c:v>44594</c:v>
                </c:pt>
                <c:pt idx="11">
                  <c:v>44595</c:v>
                </c:pt>
                <c:pt idx="12">
                  <c:v>44596</c:v>
                </c:pt>
                <c:pt idx="13">
                  <c:v>44599</c:v>
                </c:pt>
                <c:pt idx="14">
                  <c:v>44600</c:v>
                </c:pt>
                <c:pt idx="15">
                  <c:v>44601</c:v>
                </c:pt>
                <c:pt idx="16">
                  <c:v>44602</c:v>
                </c:pt>
                <c:pt idx="17">
                  <c:v>44603</c:v>
                </c:pt>
                <c:pt idx="18">
                  <c:v>44606</c:v>
                </c:pt>
                <c:pt idx="19">
                  <c:v>44607</c:v>
                </c:pt>
                <c:pt idx="20">
                  <c:v>44608</c:v>
                </c:pt>
                <c:pt idx="21">
                  <c:v>44609</c:v>
                </c:pt>
                <c:pt idx="22">
                  <c:v>44610</c:v>
                </c:pt>
                <c:pt idx="23">
                  <c:v>44613</c:v>
                </c:pt>
                <c:pt idx="24">
                  <c:v>44614</c:v>
                </c:pt>
                <c:pt idx="25">
                  <c:v>44615</c:v>
                </c:pt>
                <c:pt idx="26">
                  <c:v>44616</c:v>
                </c:pt>
                <c:pt idx="27">
                  <c:v>44617</c:v>
                </c:pt>
                <c:pt idx="28">
                  <c:v>44620</c:v>
                </c:pt>
                <c:pt idx="29">
                  <c:v>44621</c:v>
                </c:pt>
                <c:pt idx="30">
                  <c:v>44622</c:v>
                </c:pt>
                <c:pt idx="31">
                  <c:v>44623</c:v>
                </c:pt>
                <c:pt idx="32">
                  <c:v>44624</c:v>
                </c:pt>
                <c:pt idx="33">
                  <c:v>44627</c:v>
                </c:pt>
                <c:pt idx="34">
                  <c:v>44628</c:v>
                </c:pt>
                <c:pt idx="35">
                  <c:v>44629</c:v>
                </c:pt>
                <c:pt idx="36">
                  <c:v>44630</c:v>
                </c:pt>
                <c:pt idx="37">
                  <c:v>44631</c:v>
                </c:pt>
                <c:pt idx="38">
                  <c:v>44634</c:v>
                </c:pt>
                <c:pt idx="39">
                  <c:v>44635</c:v>
                </c:pt>
                <c:pt idx="40">
                  <c:v>44636</c:v>
                </c:pt>
                <c:pt idx="41">
                  <c:v>44637</c:v>
                </c:pt>
                <c:pt idx="42">
                  <c:v>44638</c:v>
                </c:pt>
                <c:pt idx="43">
                  <c:v>44641</c:v>
                </c:pt>
                <c:pt idx="44">
                  <c:v>44642</c:v>
                </c:pt>
                <c:pt idx="45">
                  <c:v>44643</c:v>
                </c:pt>
                <c:pt idx="46">
                  <c:v>44644</c:v>
                </c:pt>
                <c:pt idx="47">
                  <c:v>44645</c:v>
                </c:pt>
                <c:pt idx="48">
                  <c:v>44648</c:v>
                </c:pt>
                <c:pt idx="49">
                  <c:v>44649</c:v>
                </c:pt>
                <c:pt idx="50">
                  <c:v>44650</c:v>
                </c:pt>
                <c:pt idx="51">
                  <c:v>44651</c:v>
                </c:pt>
                <c:pt idx="52">
                  <c:v>44652</c:v>
                </c:pt>
                <c:pt idx="53">
                  <c:v>44655</c:v>
                </c:pt>
                <c:pt idx="54">
                  <c:v>44656</c:v>
                </c:pt>
                <c:pt idx="55">
                  <c:v>44657</c:v>
                </c:pt>
                <c:pt idx="56">
                  <c:v>44658</c:v>
                </c:pt>
                <c:pt idx="57">
                  <c:v>44659</c:v>
                </c:pt>
                <c:pt idx="58">
                  <c:v>44662</c:v>
                </c:pt>
                <c:pt idx="59">
                  <c:v>44663</c:v>
                </c:pt>
                <c:pt idx="60">
                  <c:v>44664</c:v>
                </c:pt>
                <c:pt idx="61">
                  <c:v>44665</c:v>
                </c:pt>
                <c:pt idx="62">
                  <c:v>44670</c:v>
                </c:pt>
                <c:pt idx="63">
                  <c:v>44671</c:v>
                </c:pt>
                <c:pt idx="64">
                  <c:v>44672</c:v>
                </c:pt>
                <c:pt idx="65">
                  <c:v>44673</c:v>
                </c:pt>
                <c:pt idx="66">
                  <c:v>44676</c:v>
                </c:pt>
                <c:pt idx="67">
                  <c:v>44677</c:v>
                </c:pt>
                <c:pt idx="68">
                  <c:v>44678</c:v>
                </c:pt>
                <c:pt idx="69">
                  <c:v>44679</c:v>
                </c:pt>
                <c:pt idx="70">
                  <c:v>44680</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44718</c:v>
                </c:pt>
                <c:pt idx="94">
                  <c:v>44719</c:v>
                </c:pt>
                <c:pt idx="95">
                  <c:v>44720</c:v>
                </c:pt>
                <c:pt idx="96">
                  <c:v>44721</c:v>
                </c:pt>
                <c:pt idx="97">
                  <c:v>44722</c:v>
                </c:pt>
                <c:pt idx="98">
                  <c:v>44725</c:v>
                </c:pt>
                <c:pt idx="99">
                  <c:v>44726</c:v>
                </c:pt>
                <c:pt idx="100">
                  <c:v>44727</c:v>
                </c:pt>
                <c:pt idx="101">
                  <c:v>44728</c:v>
                </c:pt>
                <c:pt idx="102">
                  <c:v>44729</c:v>
                </c:pt>
                <c:pt idx="103">
                  <c:v>44732</c:v>
                </c:pt>
                <c:pt idx="104">
                  <c:v>44733</c:v>
                </c:pt>
                <c:pt idx="105">
                  <c:v>44734</c:v>
                </c:pt>
                <c:pt idx="106">
                  <c:v>44735</c:v>
                </c:pt>
                <c:pt idx="107">
                  <c:v>44736</c:v>
                </c:pt>
                <c:pt idx="108">
                  <c:v>44739</c:v>
                </c:pt>
                <c:pt idx="109">
                  <c:v>44740</c:v>
                </c:pt>
                <c:pt idx="110">
                  <c:v>44741</c:v>
                </c:pt>
                <c:pt idx="111">
                  <c:v>44742</c:v>
                </c:pt>
                <c:pt idx="112">
                  <c:v>44743</c:v>
                </c:pt>
                <c:pt idx="113">
                  <c:v>44746</c:v>
                </c:pt>
                <c:pt idx="114">
                  <c:v>44747</c:v>
                </c:pt>
                <c:pt idx="115">
                  <c:v>44748</c:v>
                </c:pt>
                <c:pt idx="116">
                  <c:v>44749</c:v>
                </c:pt>
                <c:pt idx="117">
                  <c:v>44750</c:v>
                </c:pt>
                <c:pt idx="118">
                  <c:v>44753</c:v>
                </c:pt>
                <c:pt idx="119">
                  <c:v>44754</c:v>
                </c:pt>
                <c:pt idx="120">
                  <c:v>44755</c:v>
                </c:pt>
                <c:pt idx="121">
                  <c:v>44756</c:v>
                </c:pt>
                <c:pt idx="122">
                  <c:v>44757</c:v>
                </c:pt>
                <c:pt idx="123">
                  <c:v>44760</c:v>
                </c:pt>
                <c:pt idx="124">
                  <c:v>44761</c:v>
                </c:pt>
                <c:pt idx="125">
                  <c:v>44762</c:v>
                </c:pt>
                <c:pt idx="126">
                  <c:v>44763</c:v>
                </c:pt>
                <c:pt idx="127">
                  <c:v>44764</c:v>
                </c:pt>
                <c:pt idx="128">
                  <c:v>44767</c:v>
                </c:pt>
                <c:pt idx="129">
                  <c:v>44768</c:v>
                </c:pt>
                <c:pt idx="130">
                  <c:v>44769</c:v>
                </c:pt>
                <c:pt idx="131">
                  <c:v>44770</c:v>
                </c:pt>
                <c:pt idx="132">
                  <c:v>44771</c:v>
                </c:pt>
                <c:pt idx="133">
                  <c:v>44774</c:v>
                </c:pt>
                <c:pt idx="134">
                  <c:v>44775</c:v>
                </c:pt>
                <c:pt idx="135">
                  <c:v>44776</c:v>
                </c:pt>
                <c:pt idx="136">
                  <c:v>44777</c:v>
                </c:pt>
                <c:pt idx="137">
                  <c:v>44778</c:v>
                </c:pt>
                <c:pt idx="138">
                  <c:v>44781</c:v>
                </c:pt>
                <c:pt idx="139">
                  <c:v>44782</c:v>
                </c:pt>
                <c:pt idx="140">
                  <c:v>44783</c:v>
                </c:pt>
                <c:pt idx="141">
                  <c:v>44784</c:v>
                </c:pt>
                <c:pt idx="142">
                  <c:v>44785</c:v>
                </c:pt>
                <c:pt idx="143">
                  <c:v>44788</c:v>
                </c:pt>
                <c:pt idx="144">
                  <c:v>44789</c:v>
                </c:pt>
                <c:pt idx="145">
                  <c:v>44790</c:v>
                </c:pt>
                <c:pt idx="146">
                  <c:v>44791</c:v>
                </c:pt>
                <c:pt idx="147">
                  <c:v>44792</c:v>
                </c:pt>
                <c:pt idx="148">
                  <c:v>44795</c:v>
                </c:pt>
                <c:pt idx="149">
                  <c:v>44796</c:v>
                </c:pt>
                <c:pt idx="150">
                  <c:v>44797</c:v>
                </c:pt>
                <c:pt idx="151">
                  <c:v>44798</c:v>
                </c:pt>
                <c:pt idx="152">
                  <c:v>44799</c:v>
                </c:pt>
                <c:pt idx="153">
                  <c:v>44803</c:v>
                </c:pt>
                <c:pt idx="154">
                  <c:v>44804</c:v>
                </c:pt>
                <c:pt idx="155">
                  <c:v>44805</c:v>
                </c:pt>
                <c:pt idx="156">
                  <c:v>44806</c:v>
                </c:pt>
                <c:pt idx="157">
                  <c:v>44809</c:v>
                </c:pt>
                <c:pt idx="158">
                  <c:v>44810</c:v>
                </c:pt>
                <c:pt idx="159">
                  <c:v>44811</c:v>
                </c:pt>
                <c:pt idx="160">
                  <c:v>44812</c:v>
                </c:pt>
                <c:pt idx="161">
                  <c:v>44813</c:v>
                </c:pt>
                <c:pt idx="162">
                  <c:v>44816</c:v>
                </c:pt>
                <c:pt idx="163">
                  <c:v>44817</c:v>
                </c:pt>
                <c:pt idx="164">
                  <c:v>44818</c:v>
                </c:pt>
                <c:pt idx="165">
                  <c:v>44819</c:v>
                </c:pt>
                <c:pt idx="166">
                  <c:v>44820</c:v>
                </c:pt>
                <c:pt idx="167">
                  <c:v>44824</c:v>
                </c:pt>
                <c:pt idx="168">
                  <c:v>44825</c:v>
                </c:pt>
                <c:pt idx="169">
                  <c:v>44826</c:v>
                </c:pt>
                <c:pt idx="170">
                  <c:v>44827</c:v>
                </c:pt>
                <c:pt idx="171">
                  <c:v>44830</c:v>
                </c:pt>
                <c:pt idx="172">
                  <c:v>44831</c:v>
                </c:pt>
                <c:pt idx="173">
                  <c:v>44832</c:v>
                </c:pt>
                <c:pt idx="174">
                  <c:v>44833</c:v>
                </c:pt>
                <c:pt idx="175">
                  <c:v>44834</c:v>
                </c:pt>
                <c:pt idx="176">
                  <c:v>44837</c:v>
                </c:pt>
                <c:pt idx="177">
                  <c:v>44838</c:v>
                </c:pt>
                <c:pt idx="178">
                  <c:v>44839</c:v>
                </c:pt>
                <c:pt idx="179">
                  <c:v>44840</c:v>
                </c:pt>
                <c:pt idx="180">
                  <c:v>44841</c:v>
                </c:pt>
                <c:pt idx="181">
                  <c:v>44844</c:v>
                </c:pt>
                <c:pt idx="182">
                  <c:v>44845</c:v>
                </c:pt>
                <c:pt idx="183">
                  <c:v>44846</c:v>
                </c:pt>
                <c:pt idx="184">
                  <c:v>44847</c:v>
                </c:pt>
                <c:pt idx="185">
                  <c:v>44848</c:v>
                </c:pt>
                <c:pt idx="186">
                  <c:v>44851</c:v>
                </c:pt>
                <c:pt idx="187">
                  <c:v>44852</c:v>
                </c:pt>
                <c:pt idx="188">
                  <c:v>44853</c:v>
                </c:pt>
                <c:pt idx="189">
                  <c:v>44854</c:v>
                </c:pt>
                <c:pt idx="190">
                  <c:v>44855</c:v>
                </c:pt>
                <c:pt idx="191">
                  <c:v>44858</c:v>
                </c:pt>
                <c:pt idx="192">
                  <c:v>44859</c:v>
                </c:pt>
                <c:pt idx="193">
                  <c:v>44860</c:v>
                </c:pt>
                <c:pt idx="194">
                  <c:v>44861</c:v>
                </c:pt>
                <c:pt idx="195">
                  <c:v>44862</c:v>
                </c:pt>
                <c:pt idx="196">
                  <c:v>44865</c:v>
                </c:pt>
                <c:pt idx="197">
                  <c:v>44866</c:v>
                </c:pt>
                <c:pt idx="198">
                  <c:v>44867</c:v>
                </c:pt>
                <c:pt idx="199">
                  <c:v>44868</c:v>
                </c:pt>
                <c:pt idx="200">
                  <c:v>44869</c:v>
                </c:pt>
                <c:pt idx="201">
                  <c:v>44872</c:v>
                </c:pt>
                <c:pt idx="202">
                  <c:v>44873</c:v>
                </c:pt>
                <c:pt idx="203">
                  <c:v>44874</c:v>
                </c:pt>
                <c:pt idx="204">
                  <c:v>44875</c:v>
                </c:pt>
                <c:pt idx="205">
                  <c:v>44876</c:v>
                </c:pt>
                <c:pt idx="206">
                  <c:v>44879</c:v>
                </c:pt>
                <c:pt idx="207">
                  <c:v>44880</c:v>
                </c:pt>
                <c:pt idx="208">
                  <c:v>44881</c:v>
                </c:pt>
                <c:pt idx="209">
                  <c:v>44882</c:v>
                </c:pt>
                <c:pt idx="210">
                  <c:v>44883</c:v>
                </c:pt>
                <c:pt idx="211">
                  <c:v>44886</c:v>
                </c:pt>
                <c:pt idx="212">
                  <c:v>44887</c:v>
                </c:pt>
                <c:pt idx="213">
                  <c:v>44888</c:v>
                </c:pt>
                <c:pt idx="214">
                  <c:v>44889</c:v>
                </c:pt>
                <c:pt idx="215">
                  <c:v>44890</c:v>
                </c:pt>
                <c:pt idx="216">
                  <c:v>44893</c:v>
                </c:pt>
                <c:pt idx="217">
                  <c:v>44894</c:v>
                </c:pt>
                <c:pt idx="218">
                  <c:v>44895</c:v>
                </c:pt>
                <c:pt idx="219">
                  <c:v>44896</c:v>
                </c:pt>
                <c:pt idx="220">
                  <c:v>44897</c:v>
                </c:pt>
                <c:pt idx="221">
                  <c:v>44900</c:v>
                </c:pt>
                <c:pt idx="222">
                  <c:v>44901</c:v>
                </c:pt>
                <c:pt idx="223">
                  <c:v>44902</c:v>
                </c:pt>
                <c:pt idx="224">
                  <c:v>44903</c:v>
                </c:pt>
                <c:pt idx="225">
                  <c:v>44904</c:v>
                </c:pt>
                <c:pt idx="226">
                  <c:v>44907</c:v>
                </c:pt>
                <c:pt idx="227">
                  <c:v>44908</c:v>
                </c:pt>
                <c:pt idx="228">
                  <c:v>44909</c:v>
                </c:pt>
                <c:pt idx="229">
                  <c:v>44910</c:v>
                </c:pt>
                <c:pt idx="230">
                  <c:v>44911</c:v>
                </c:pt>
                <c:pt idx="231">
                  <c:v>44914</c:v>
                </c:pt>
                <c:pt idx="232">
                  <c:v>44915</c:v>
                </c:pt>
                <c:pt idx="233">
                  <c:v>44916</c:v>
                </c:pt>
                <c:pt idx="234">
                  <c:v>44917</c:v>
                </c:pt>
                <c:pt idx="235">
                  <c:v>44918</c:v>
                </c:pt>
                <c:pt idx="236">
                  <c:v>44923</c:v>
                </c:pt>
                <c:pt idx="237">
                  <c:v>44924</c:v>
                </c:pt>
                <c:pt idx="238">
                  <c:v>44925</c:v>
                </c:pt>
                <c:pt idx="239">
                  <c:v>44929</c:v>
                </c:pt>
                <c:pt idx="240">
                  <c:v>44930</c:v>
                </c:pt>
                <c:pt idx="241">
                  <c:v>44931</c:v>
                </c:pt>
                <c:pt idx="242">
                  <c:v>44932</c:v>
                </c:pt>
                <c:pt idx="243">
                  <c:v>44935</c:v>
                </c:pt>
                <c:pt idx="244">
                  <c:v>44936</c:v>
                </c:pt>
                <c:pt idx="245">
                  <c:v>44937</c:v>
                </c:pt>
                <c:pt idx="246">
                  <c:v>44938</c:v>
                </c:pt>
                <c:pt idx="247">
                  <c:v>44939</c:v>
                </c:pt>
                <c:pt idx="248">
                  <c:v>44942</c:v>
                </c:pt>
                <c:pt idx="249">
                  <c:v>44943</c:v>
                </c:pt>
                <c:pt idx="250">
                  <c:v>44944</c:v>
                </c:pt>
                <c:pt idx="251">
                  <c:v>44945</c:v>
                </c:pt>
              </c:numCache>
            </c:numRef>
          </c:cat>
          <c:val>
            <c:numRef>
              <c:f>'IDS vs FTSE'!$B$2:$B$253</c:f>
              <c:numCache>
                <c:formatCode>0.0</c:formatCode>
                <c:ptCount val="252"/>
                <c:pt idx="0">
                  <c:v>100</c:v>
                </c:pt>
                <c:pt idx="1">
                  <c:v>98.854965420368799</c:v>
                </c:pt>
                <c:pt idx="2">
                  <c:v>94.355167401088806</c:v>
                </c:pt>
                <c:pt idx="3">
                  <c:v>92.406591219122319</c:v>
                </c:pt>
                <c:pt idx="4">
                  <c:v>89.152269726450868</c:v>
                </c:pt>
                <c:pt idx="5">
                  <c:v>89.232628105246164</c:v>
                </c:pt>
                <c:pt idx="6">
                  <c:v>85.034149900381266</c:v>
                </c:pt>
                <c:pt idx="7">
                  <c:v>87.063078434626235</c:v>
                </c:pt>
                <c:pt idx="8">
                  <c:v>87.76617206346738</c:v>
                </c:pt>
                <c:pt idx="9">
                  <c:v>88.830860317336942</c:v>
                </c:pt>
                <c:pt idx="10">
                  <c:v>89.714748245433867</c:v>
                </c:pt>
                <c:pt idx="11">
                  <c:v>90.779430472786586</c:v>
                </c:pt>
                <c:pt idx="12">
                  <c:v>88.348734150632396</c:v>
                </c:pt>
                <c:pt idx="13">
                  <c:v>86.460426752762402</c:v>
                </c:pt>
                <c:pt idx="14">
                  <c:v>88.047408309700486</c:v>
                </c:pt>
                <c:pt idx="15">
                  <c:v>89.55403751436009</c:v>
                </c:pt>
                <c:pt idx="16">
                  <c:v>90.458015037155846</c:v>
                </c:pt>
                <c:pt idx="17">
                  <c:v>87.64564052179125</c:v>
                </c:pt>
                <c:pt idx="18">
                  <c:v>87.5853777642116</c:v>
                </c:pt>
                <c:pt idx="19">
                  <c:v>86.038569370154335</c:v>
                </c:pt>
                <c:pt idx="20">
                  <c:v>87.64564052179125</c:v>
                </c:pt>
                <c:pt idx="21">
                  <c:v>85.837685476199738</c:v>
                </c:pt>
                <c:pt idx="22">
                  <c:v>84.732824059449356</c:v>
                </c:pt>
                <c:pt idx="23">
                  <c:v>84.632382112472044</c:v>
                </c:pt>
                <c:pt idx="24">
                  <c:v>81.558860945573187</c:v>
                </c:pt>
                <c:pt idx="25">
                  <c:v>80.695062612175079</c:v>
                </c:pt>
                <c:pt idx="26">
                  <c:v>76.315790108054401</c:v>
                </c:pt>
                <c:pt idx="27">
                  <c:v>76.054643456520125</c:v>
                </c:pt>
                <c:pt idx="28">
                  <c:v>76.617115948986324</c:v>
                </c:pt>
                <c:pt idx="29">
                  <c:v>79.469669653748568</c:v>
                </c:pt>
                <c:pt idx="30">
                  <c:v>76.697468301264806</c:v>
                </c:pt>
                <c:pt idx="31">
                  <c:v>71.153077649330925</c:v>
                </c:pt>
                <c:pt idx="32">
                  <c:v>71.896344441052889</c:v>
                </c:pt>
                <c:pt idx="33">
                  <c:v>69.224591062063269</c:v>
                </c:pt>
                <c:pt idx="34">
                  <c:v>67.055041391443353</c:v>
                </c:pt>
                <c:pt idx="35">
                  <c:v>71.132988054632094</c:v>
                </c:pt>
                <c:pt idx="36">
                  <c:v>70.349542073512467</c:v>
                </c:pt>
                <c:pt idx="37">
                  <c:v>69.867415906807935</c:v>
                </c:pt>
                <c:pt idx="38">
                  <c:v>71.71555014179711</c:v>
                </c:pt>
                <c:pt idx="39">
                  <c:v>72.036965577427864</c:v>
                </c:pt>
                <c:pt idx="40">
                  <c:v>74.427482710184407</c:v>
                </c:pt>
                <c:pt idx="41">
                  <c:v>75.532344126934774</c:v>
                </c:pt>
                <c:pt idx="42">
                  <c:v>73.945362569996689</c:v>
                </c:pt>
                <c:pt idx="43">
                  <c:v>74.989955202650577</c:v>
                </c:pt>
                <c:pt idx="44">
                  <c:v>73.121737399479414</c:v>
                </c:pt>
                <c:pt idx="45">
                  <c:v>74.849340092792445</c:v>
                </c:pt>
                <c:pt idx="46">
                  <c:v>71.414224300865186</c:v>
                </c:pt>
                <c:pt idx="47">
                  <c:v>73.362800482831688</c:v>
                </c:pt>
                <c:pt idx="48">
                  <c:v>72.820411558547491</c:v>
                </c:pt>
                <c:pt idx="49">
                  <c:v>67.999198103636758</c:v>
                </c:pt>
                <c:pt idx="50">
                  <c:v>71.454403490262848</c:v>
                </c:pt>
                <c:pt idx="51">
                  <c:v>69.30494341434175</c:v>
                </c:pt>
                <c:pt idx="52">
                  <c:v>66.090801111067933</c:v>
                </c:pt>
                <c:pt idx="53">
                  <c:v>66.372037357301011</c:v>
                </c:pt>
                <c:pt idx="54">
                  <c:v>66.834073929306726</c:v>
                </c:pt>
                <c:pt idx="55">
                  <c:v>66.412216546698673</c:v>
                </c:pt>
                <c:pt idx="56">
                  <c:v>66.613100440653284</c:v>
                </c:pt>
                <c:pt idx="57">
                  <c:v>65.910006811812138</c:v>
                </c:pt>
                <c:pt idx="58">
                  <c:v>66.472479304278338</c:v>
                </c:pt>
                <c:pt idx="59">
                  <c:v>65.488149429204086</c:v>
                </c:pt>
                <c:pt idx="60">
                  <c:v>66.171153463346414</c:v>
                </c:pt>
                <c:pt idx="61">
                  <c:v>66.633190035352115</c:v>
                </c:pt>
                <c:pt idx="62">
                  <c:v>65.869827622414491</c:v>
                </c:pt>
                <c:pt idx="63">
                  <c:v>67.979108508937941</c:v>
                </c:pt>
                <c:pt idx="64">
                  <c:v>68.380876296847163</c:v>
                </c:pt>
                <c:pt idx="65">
                  <c:v>70.229010531836337</c:v>
                </c:pt>
                <c:pt idx="66">
                  <c:v>70.168741747739858</c:v>
                </c:pt>
                <c:pt idx="67">
                  <c:v>71.434313895564017</c:v>
                </c:pt>
                <c:pt idx="68">
                  <c:v>68.119729645312887</c:v>
                </c:pt>
                <c:pt idx="69">
                  <c:v>68.862996437034866</c:v>
                </c:pt>
                <c:pt idx="70">
                  <c:v>70.369625641694469</c:v>
                </c:pt>
                <c:pt idx="71">
                  <c:v>69.184411872665621</c:v>
                </c:pt>
                <c:pt idx="72">
                  <c:v>68.842912868852864</c:v>
                </c:pt>
                <c:pt idx="73">
                  <c:v>69.807153149228284</c:v>
                </c:pt>
                <c:pt idx="74">
                  <c:v>67.577340721028705</c:v>
                </c:pt>
                <c:pt idx="75">
                  <c:v>64.664524258686811</c:v>
                </c:pt>
                <c:pt idx="76">
                  <c:v>65.689033323158696</c:v>
                </c:pt>
                <c:pt idx="77">
                  <c:v>65.99035916409062</c:v>
                </c:pt>
                <c:pt idx="78">
                  <c:v>63.88107827756717</c:v>
                </c:pt>
                <c:pt idx="79">
                  <c:v>66.030538353488282</c:v>
                </c:pt>
                <c:pt idx="80">
                  <c:v>67.1956625278183</c:v>
                </c:pt>
                <c:pt idx="81">
                  <c:v>67.818403804380964</c:v>
                </c:pt>
                <c:pt idx="82">
                  <c:v>69.3652061719214</c:v>
                </c:pt>
                <c:pt idx="83">
                  <c:v>66.713542387630596</c:v>
                </c:pt>
                <c:pt idx="84">
                  <c:v>60.907999057645625</c:v>
                </c:pt>
                <c:pt idx="85">
                  <c:v>64.041782982124147</c:v>
                </c:pt>
                <c:pt idx="86">
                  <c:v>62.876658807794108</c:v>
                </c:pt>
                <c:pt idx="87">
                  <c:v>63.459220894959124</c:v>
                </c:pt>
                <c:pt idx="88">
                  <c:v>63.27842659570333</c:v>
                </c:pt>
                <c:pt idx="89">
                  <c:v>65.628770565579046</c:v>
                </c:pt>
                <c:pt idx="90">
                  <c:v>64.503819554129848</c:v>
                </c:pt>
                <c:pt idx="91">
                  <c:v>65.508239023902917</c:v>
                </c:pt>
                <c:pt idx="92">
                  <c:v>62.67577491383949</c:v>
                </c:pt>
                <c:pt idx="93">
                  <c:v>61.811976580441389</c:v>
                </c:pt>
                <c:pt idx="94">
                  <c:v>62.334269883509918</c:v>
                </c:pt>
                <c:pt idx="95">
                  <c:v>61.852149743322215</c:v>
                </c:pt>
                <c:pt idx="96">
                  <c:v>58.236239652139169</c:v>
                </c:pt>
                <c:pt idx="97">
                  <c:v>56.80996279975804</c:v>
                </c:pt>
                <c:pt idx="98">
                  <c:v>55.243070837518779</c:v>
                </c:pt>
                <c:pt idx="99">
                  <c:v>55.484133920871045</c:v>
                </c:pt>
                <c:pt idx="100">
                  <c:v>55.9260748716611</c:v>
                </c:pt>
                <c:pt idx="101">
                  <c:v>56.046606413337244</c:v>
                </c:pt>
                <c:pt idx="102">
                  <c:v>54.7810402920299</c:v>
                </c:pt>
                <c:pt idx="103">
                  <c:v>54.981924185984518</c:v>
                </c:pt>
                <c:pt idx="104">
                  <c:v>56.649258095201084</c:v>
                </c:pt>
                <c:pt idx="105">
                  <c:v>53.073527193415678</c:v>
                </c:pt>
                <c:pt idx="106">
                  <c:v>54.841303049609557</c:v>
                </c:pt>
                <c:pt idx="107">
                  <c:v>56.046606413337244</c:v>
                </c:pt>
                <c:pt idx="108">
                  <c:v>56.106869170916895</c:v>
                </c:pt>
                <c:pt idx="109">
                  <c:v>55.60465943603036</c:v>
                </c:pt>
                <c:pt idx="110">
                  <c:v>56.247490307291855</c:v>
                </c:pt>
                <c:pt idx="111">
                  <c:v>52.691842973688466</c:v>
                </c:pt>
                <c:pt idx="112">
                  <c:v>53.736441632859176</c:v>
                </c:pt>
                <c:pt idx="113">
                  <c:v>54.640419155654939</c:v>
                </c:pt>
                <c:pt idx="114">
                  <c:v>54.238651367745717</c:v>
                </c:pt>
                <c:pt idx="115">
                  <c:v>54.419445667001497</c:v>
                </c:pt>
                <c:pt idx="116">
                  <c:v>54.339093314723016</c:v>
                </c:pt>
                <c:pt idx="117">
                  <c:v>54.238651367745717</c:v>
                </c:pt>
                <c:pt idx="118">
                  <c:v>54.419445667001497</c:v>
                </c:pt>
                <c:pt idx="119">
                  <c:v>53.816793985137657</c:v>
                </c:pt>
                <c:pt idx="120">
                  <c:v>55.202891648121131</c:v>
                </c:pt>
                <c:pt idx="121">
                  <c:v>54.258740962444541</c:v>
                </c:pt>
                <c:pt idx="122">
                  <c:v>53.334673844949954</c:v>
                </c:pt>
                <c:pt idx="123">
                  <c:v>55.664928220126839</c:v>
                </c:pt>
                <c:pt idx="124">
                  <c:v>56.247490307291855</c:v>
                </c:pt>
                <c:pt idx="125">
                  <c:v>54.821213454910733</c:v>
                </c:pt>
                <c:pt idx="126">
                  <c:v>56.80996279975804</c:v>
                </c:pt>
                <c:pt idx="127">
                  <c:v>57.934913811207245</c:v>
                </c:pt>
                <c:pt idx="128">
                  <c:v>57.814382269531109</c:v>
                </c:pt>
                <c:pt idx="129">
                  <c:v>58.899160118099481</c:v>
                </c:pt>
                <c:pt idx="130">
                  <c:v>58.296508436235641</c:v>
                </c:pt>
                <c:pt idx="131">
                  <c:v>55.825632924683802</c:v>
                </c:pt>
                <c:pt idx="132">
                  <c:v>55.9260748716611</c:v>
                </c:pt>
                <c:pt idx="133">
                  <c:v>56.789879231576045</c:v>
                </c:pt>
                <c:pt idx="134">
                  <c:v>56.448374201246466</c:v>
                </c:pt>
                <c:pt idx="135">
                  <c:v>55.383691973893747</c:v>
                </c:pt>
                <c:pt idx="136">
                  <c:v>55.765370167104145</c:v>
                </c:pt>
                <c:pt idx="137">
                  <c:v>55.845722519382626</c:v>
                </c:pt>
                <c:pt idx="138">
                  <c:v>57.271999371763748</c:v>
                </c:pt>
                <c:pt idx="139">
                  <c:v>55.524307083751879</c:v>
                </c:pt>
                <c:pt idx="140">
                  <c:v>53.374853034347602</c:v>
                </c:pt>
                <c:pt idx="141">
                  <c:v>54.600239966257291</c:v>
                </c:pt>
                <c:pt idx="142">
                  <c:v>53.716352038160352</c:v>
                </c:pt>
                <c:pt idx="143">
                  <c:v>53.796704390438833</c:v>
                </c:pt>
                <c:pt idx="144">
                  <c:v>54.560066803376458</c:v>
                </c:pt>
                <c:pt idx="145">
                  <c:v>54.841303049609557</c:v>
                </c:pt>
                <c:pt idx="146">
                  <c:v>54.640419155654939</c:v>
                </c:pt>
                <c:pt idx="147">
                  <c:v>53.57573692830222</c:v>
                </c:pt>
                <c:pt idx="148">
                  <c:v>53.716352038160352</c:v>
                </c:pt>
                <c:pt idx="149">
                  <c:v>52.229812428199573</c:v>
                </c:pt>
                <c:pt idx="150">
                  <c:v>52.752111757784938</c:v>
                </c:pt>
                <c:pt idx="151">
                  <c:v>52.691842973688466</c:v>
                </c:pt>
                <c:pt idx="152">
                  <c:v>54.499798019279986</c:v>
                </c:pt>
                <c:pt idx="153">
                  <c:v>53.093610761597688</c:v>
                </c:pt>
                <c:pt idx="154">
                  <c:v>55.584575867848365</c:v>
                </c:pt>
                <c:pt idx="155">
                  <c:v>54.981924185984518</c:v>
                </c:pt>
                <c:pt idx="156">
                  <c:v>51.325834905403809</c:v>
                </c:pt>
                <c:pt idx="157">
                  <c:v>51.325834905403809</c:v>
                </c:pt>
                <c:pt idx="158">
                  <c:v>51.165127187588446</c:v>
                </c:pt>
                <c:pt idx="159">
                  <c:v>52.089191291824619</c:v>
                </c:pt>
                <c:pt idx="160">
                  <c:v>52.129370481222267</c:v>
                </c:pt>
                <c:pt idx="161">
                  <c:v>50.582565100423423</c:v>
                </c:pt>
                <c:pt idx="162">
                  <c:v>53.033348004018031</c:v>
                </c:pt>
                <c:pt idx="163">
                  <c:v>54.118119826069574</c:v>
                </c:pt>
                <c:pt idx="164">
                  <c:v>52.169549670619922</c:v>
                </c:pt>
                <c:pt idx="165">
                  <c:v>50.522299329585366</c:v>
                </c:pt>
                <c:pt idx="166">
                  <c:v>47.006831185379625</c:v>
                </c:pt>
                <c:pt idx="167">
                  <c:v>46.645239573609629</c:v>
                </c:pt>
                <c:pt idx="168">
                  <c:v>42.848535183170796</c:v>
                </c:pt>
                <c:pt idx="169">
                  <c:v>42.74809323619349</c:v>
                </c:pt>
                <c:pt idx="170">
                  <c:v>41.803939537258486</c:v>
                </c:pt>
                <c:pt idx="171">
                  <c:v>39.825231976502181</c:v>
                </c:pt>
                <c:pt idx="172">
                  <c:v>39.373243215104296</c:v>
                </c:pt>
                <c:pt idx="173">
                  <c:v>38.167939851376616</c:v>
                </c:pt>
                <c:pt idx="174">
                  <c:v>37.565288169512776</c:v>
                </c:pt>
                <c:pt idx="175">
                  <c:v>37.07312323197565</c:v>
                </c:pt>
                <c:pt idx="176">
                  <c:v>36.47047155011181</c:v>
                </c:pt>
                <c:pt idx="177">
                  <c:v>40.086381641294864</c:v>
                </c:pt>
                <c:pt idx="178">
                  <c:v>40.086381641294864</c:v>
                </c:pt>
                <c:pt idx="179">
                  <c:v>40.15668919622393</c:v>
                </c:pt>
                <c:pt idx="180">
                  <c:v>40.75934087808777</c:v>
                </c:pt>
                <c:pt idx="181">
                  <c:v>40.458015037155846</c:v>
                </c:pt>
                <c:pt idx="182">
                  <c:v>40.739254296647353</c:v>
                </c:pt>
                <c:pt idx="183">
                  <c:v>42.185617730468891</c:v>
                </c:pt>
                <c:pt idx="184">
                  <c:v>42.265970082747373</c:v>
                </c:pt>
                <c:pt idx="185">
                  <c:v>39.694658650735043</c:v>
                </c:pt>
                <c:pt idx="186">
                  <c:v>37.60546434565201</c:v>
                </c:pt>
                <c:pt idx="187">
                  <c:v>38.881078277567177</c:v>
                </c:pt>
                <c:pt idx="188">
                  <c:v>40.47810463185467</c:v>
                </c:pt>
                <c:pt idx="189">
                  <c:v>40.417838861016605</c:v>
                </c:pt>
                <c:pt idx="190">
                  <c:v>39.20249069993951</c:v>
                </c:pt>
                <c:pt idx="191">
                  <c:v>38.459220894959124</c:v>
                </c:pt>
                <c:pt idx="192">
                  <c:v>39.14222794235986</c:v>
                </c:pt>
                <c:pt idx="193">
                  <c:v>38.288471393052745</c:v>
                </c:pt>
                <c:pt idx="194">
                  <c:v>41.181198260695822</c:v>
                </c:pt>
                <c:pt idx="195">
                  <c:v>40.47810463185467</c:v>
                </c:pt>
                <c:pt idx="196">
                  <c:v>40.176778790922754</c:v>
                </c:pt>
                <c:pt idx="197">
                  <c:v>41.462434506928915</c:v>
                </c:pt>
                <c:pt idx="198">
                  <c:v>41.402171749349257</c:v>
                </c:pt>
                <c:pt idx="199">
                  <c:v>39.985939694317551</c:v>
                </c:pt>
                <c:pt idx="200">
                  <c:v>39.001606805984892</c:v>
                </c:pt>
                <c:pt idx="201">
                  <c:v>41.120932489857751</c:v>
                </c:pt>
                <c:pt idx="202">
                  <c:v>43.35074491805733</c:v>
                </c:pt>
                <c:pt idx="203">
                  <c:v>45.680996279975808</c:v>
                </c:pt>
                <c:pt idx="204">
                  <c:v>46.524711045191914</c:v>
                </c:pt>
                <c:pt idx="205">
                  <c:v>48.392928848363091</c:v>
                </c:pt>
                <c:pt idx="206">
                  <c:v>49.55805603595153</c:v>
                </c:pt>
                <c:pt idx="207">
                  <c:v>50.140621136374961</c:v>
                </c:pt>
                <c:pt idx="208">
                  <c:v>49.698674159068077</c:v>
                </c:pt>
                <c:pt idx="209">
                  <c:v>49.55805603595153</c:v>
                </c:pt>
                <c:pt idx="210">
                  <c:v>47.70992481422077</c:v>
                </c:pt>
                <c:pt idx="211">
                  <c:v>49.497790265113466</c:v>
                </c:pt>
                <c:pt idx="212">
                  <c:v>49.176377842741132</c:v>
                </c:pt>
                <c:pt idx="213">
                  <c:v>48.453194619201156</c:v>
                </c:pt>
                <c:pt idx="214">
                  <c:v>47.830456355896899</c:v>
                </c:pt>
                <c:pt idx="215">
                  <c:v>49.758939929906148</c:v>
                </c:pt>
                <c:pt idx="216">
                  <c:v>48.754520460133079</c:v>
                </c:pt>
                <c:pt idx="217">
                  <c:v>47.328246621010365</c:v>
                </c:pt>
                <c:pt idx="218">
                  <c:v>46.725594939146525</c:v>
                </c:pt>
                <c:pt idx="219">
                  <c:v>47.689835219521939</c:v>
                </c:pt>
                <c:pt idx="220">
                  <c:v>47.408598973288846</c:v>
                </c:pt>
                <c:pt idx="221">
                  <c:v>46.343913732677713</c:v>
                </c:pt>
                <c:pt idx="222">
                  <c:v>45.500201980720014</c:v>
                </c:pt>
                <c:pt idx="223">
                  <c:v>44.314988211691158</c:v>
                </c:pt>
                <c:pt idx="224">
                  <c:v>43.551628812011941</c:v>
                </c:pt>
                <c:pt idx="225">
                  <c:v>42.386501624423509</c:v>
                </c:pt>
                <c:pt idx="226">
                  <c:v>41.422258330789674</c:v>
                </c:pt>
                <c:pt idx="227">
                  <c:v>41.181198260695822</c:v>
                </c:pt>
                <c:pt idx="228">
                  <c:v>42.185617730468891</c:v>
                </c:pt>
                <c:pt idx="229">
                  <c:v>41.361992559951609</c:v>
                </c:pt>
                <c:pt idx="230">
                  <c:v>41.442347925488505</c:v>
                </c:pt>
                <c:pt idx="231">
                  <c:v>41.924468065676209</c:v>
                </c:pt>
                <c:pt idx="232">
                  <c:v>41.422258330789674</c:v>
                </c:pt>
                <c:pt idx="233">
                  <c:v>41.703497590281181</c:v>
                </c:pt>
                <c:pt idx="234">
                  <c:v>42.848535183170796</c:v>
                </c:pt>
                <c:pt idx="235">
                  <c:v>41.864202294838144</c:v>
                </c:pt>
                <c:pt idx="236">
                  <c:v>42.406591219122333</c:v>
                </c:pt>
                <c:pt idx="237">
                  <c:v>42.326235853585437</c:v>
                </c:pt>
                <c:pt idx="238">
                  <c:v>43.270389552520442</c:v>
                </c:pt>
                <c:pt idx="239">
                  <c:v>43.571715393452358</c:v>
                </c:pt>
                <c:pt idx="240">
                  <c:v>44.777018757180045</c:v>
                </c:pt>
                <c:pt idx="241">
                  <c:v>45.279228492066572</c:v>
                </c:pt>
                <c:pt idx="242">
                  <c:v>46.042587891745789</c:v>
                </c:pt>
                <c:pt idx="243">
                  <c:v>46.364003327376544</c:v>
                </c:pt>
                <c:pt idx="244">
                  <c:v>47.2679808501723</c:v>
                </c:pt>
                <c:pt idx="245">
                  <c:v>44.495782510946945</c:v>
                </c:pt>
                <c:pt idx="246">
                  <c:v>43.471273446475053</c:v>
                </c:pt>
                <c:pt idx="247">
                  <c:v>43.933307005222346</c:v>
                </c:pt>
                <c:pt idx="248">
                  <c:v>45.90196976862925</c:v>
                </c:pt>
                <c:pt idx="249">
                  <c:v>45.821617416350762</c:v>
                </c:pt>
                <c:pt idx="250">
                  <c:v>46.02250131030538</c:v>
                </c:pt>
                <c:pt idx="251">
                  <c:v>43.993572776060411</c:v>
                </c:pt>
              </c:numCache>
            </c:numRef>
          </c:val>
          <c:smooth val="0"/>
          <c:extLst>
            <c:ext xmlns:c16="http://schemas.microsoft.com/office/drawing/2014/chart" uri="{C3380CC4-5D6E-409C-BE32-E72D297353CC}">
              <c16:uniqueId val="{00000000-D5DF-4331-9BFC-0E05CA5D63A7}"/>
            </c:ext>
          </c:extLst>
        </c:ser>
        <c:ser>
          <c:idx val="1"/>
          <c:order val="1"/>
          <c:tx>
            <c:strRef>
              <c:f>'IDS vs FTSE'!$C$1</c:f>
              <c:strCache>
                <c:ptCount val="1"/>
                <c:pt idx="0">
                  <c:v>FTSE 100</c:v>
                </c:pt>
              </c:strCache>
            </c:strRef>
          </c:tx>
          <c:marker>
            <c:symbol val="none"/>
          </c:marker>
          <c:cat>
            <c:numRef>
              <c:f>'IDS vs FTSE'!$A$2:$A$253</c:f>
              <c:numCache>
                <c:formatCode>dd/mm/yyyy</c:formatCode>
                <c:ptCount val="252"/>
                <c:pt idx="0">
                  <c:v>44580</c:v>
                </c:pt>
                <c:pt idx="1">
                  <c:v>44581</c:v>
                </c:pt>
                <c:pt idx="2">
                  <c:v>44582</c:v>
                </c:pt>
                <c:pt idx="3">
                  <c:v>44585</c:v>
                </c:pt>
                <c:pt idx="4">
                  <c:v>44586</c:v>
                </c:pt>
                <c:pt idx="5">
                  <c:v>44587</c:v>
                </c:pt>
                <c:pt idx="6">
                  <c:v>44588</c:v>
                </c:pt>
                <c:pt idx="7">
                  <c:v>44589</c:v>
                </c:pt>
                <c:pt idx="8">
                  <c:v>44592</c:v>
                </c:pt>
                <c:pt idx="9">
                  <c:v>44593</c:v>
                </c:pt>
                <c:pt idx="10">
                  <c:v>44594</c:v>
                </c:pt>
                <c:pt idx="11">
                  <c:v>44595</c:v>
                </c:pt>
                <c:pt idx="12">
                  <c:v>44596</c:v>
                </c:pt>
                <c:pt idx="13">
                  <c:v>44599</c:v>
                </c:pt>
                <c:pt idx="14">
                  <c:v>44600</c:v>
                </c:pt>
                <c:pt idx="15">
                  <c:v>44601</c:v>
                </c:pt>
                <c:pt idx="16">
                  <c:v>44602</c:v>
                </c:pt>
                <c:pt idx="17">
                  <c:v>44603</c:v>
                </c:pt>
                <c:pt idx="18">
                  <c:v>44606</c:v>
                </c:pt>
                <c:pt idx="19">
                  <c:v>44607</c:v>
                </c:pt>
                <c:pt idx="20">
                  <c:v>44608</c:v>
                </c:pt>
                <c:pt idx="21">
                  <c:v>44609</c:v>
                </c:pt>
                <c:pt idx="22">
                  <c:v>44610</c:v>
                </c:pt>
                <c:pt idx="23">
                  <c:v>44613</c:v>
                </c:pt>
                <c:pt idx="24">
                  <c:v>44614</c:v>
                </c:pt>
                <c:pt idx="25">
                  <c:v>44615</c:v>
                </c:pt>
                <c:pt idx="26">
                  <c:v>44616</c:v>
                </c:pt>
                <c:pt idx="27">
                  <c:v>44617</c:v>
                </c:pt>
                <c:pt idx="28">
                  <c:v>44620</c:v>
                </c:pt>
                <c:pt idx="29">
                  <c:v>44621</c:v>
                </c:pt>
                <c:pt idx="30">
                  <c:v>44622</c:v>
                </c:pt>
                <c:pt idx="31">
                  <c:v>44623</c:v>
                </c:pt>
                <c:pt idx="32">
                  <c:v>44624</c:v>
                </c:pt>
                <c:pt idx="33">
                  <c:v>44627</c:v>
                </c:pt>
                <c:pt idx="34">
                  <c:v>44628</c:v>
                </c:pt>
                <c:pt idx="35">
                  <c:v>44629</c:v>
                </c:pt>
                <c:pt idx="36">
                  <c:v>44630</c:v>
                </c:pt>
                <c:pt idx="37">
                  <c:v>44631</c:v>
                </c:pt>
                <c:pt idx="38">
                  <c:v>44634</c:v>
                </c:pt>
                <c:pt idx="39">
                  <c:v>44635</c:v>
                </c:pt>
                <c:pt idx="40">
                  <c:v>44636</c:v>
                </c:pt>
                <c:pt idx="41">
                  <c:v>44637</c:v>
                </c:pt>
                <c:pt idx="42">
                  <c:v>44638</c:v>
                </c:pt>
                <c:pt idx="43">
                  <c:v>44641</c:v>
                </c:pt>
                <c:pt idx="44">
                  <c:v>44642</c:v>
                </c:pt>
                <c:pt idx="45">
                  <c:v>44643</c:v>
                </c:pt>
                <c:pt idx="46">
                  <c:v>44644</c:v>
                </c:pt>
                <c:pt idx="47">
                  <c:v>44645</c:v>
                </c:pt>
                <c:pt idx="48">
                  <c:v>44648</c:v>
                </c:pt>
                <c:pt idx="49">
                  <c:v>44649</c:v>
                </c:pt>
                <c:pt idx="50">
                  <c:v>44650</c:v>
                </c:pt>
                <c:pt idx="51">
                  <c:v>44651</c:v>
                </c:pt>
                <c:pt idx="52">
                  <c:v>44652</c:v>
                </c:pt>
                <c:pt idx="53">
                  <c:v>44655</c:v>
                </c:pt>
                <c:pt idx="54">
                  <c:v>44656</c:v>
                </c:pt>
                <c:pt idx="55">
                  <c:v>44657</c:v>
                </c:pt>
                <c:pt idx="56">
                  <c:v>44658</c:v>
                </c:pt>
                <c:pt idx="57">
                  <c:v>44659</c:v>
                </c:pt>
                <c:pt idx="58">
                  <c:v>44662</c:v>
                </c:pt>
                <c:pt idx="59">
                  <c:v>44663</c:v>
                </c:pt>
                <c:pt idx="60">
                  <c:v>44664</c:v>
                </c:pt>
                <c:pt idx="61">
                  <c:v>44665</c:v>
                </c:pt>
                <c:pt idx="62">
                  <c:v>44670</c:v>
                </c:pt>
                <c:pt idx="63">
                  <c:v>44671</c:v>
                </c:pt>
                <c:pt idx="64">
                  <c:v>44672</c:v>
                </c:pt>
                <c:pt idx="65">
                  <c:v>44673</c:v>
                </c:pt>
                <c:pt idx="66">
                  <c:v>44676</c:v>
                </c:pt>
                <c:pt idx="67">
                  <c:v>44677</c:v>
                </c:pt>
                <c:pt idx="68">
                  <c:v>44678</c:v>
                </c:pt>
                <c:pt idx="69">
                  <c:v>44679</c:v>
                </c:pt>
                <c:pt idx="70">
                  <c:v>44680</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44718</c:v>
                </c:pt>
                <c:pt idx="94">
                  <c:v>44719</c:v>
                </c:pt>
                <c:pt idx="95">
                  <c:v>44720</c:v>
                </c:pt>
                <c:pt idx="96">
                  <c:v>44721</c:v>
                </c:pt>
                <c:pt idx="97">
                  <c:v>44722</c:v>
                </c:pt>
                <c:pt idx="98">
                  <c:v>44725</c:v>
                </c:pt>
                <c:pt idx="99">
                  <c:v>44726</c:v>
                </c:pt>
                <c:pt idx="100">
                  <c:v>44727</c:v>
                </c:pt>
                <c:pt idx="101">
                  <c:v>44728</c:v>
                </c:pt>
                <c:pt idx="102">
                  <c:v>44729</c:v>
                </c:pt>
                <c:pt idx="103">
                  <c:v>44732</c:v>
                </c:pt>
                <c:pt idx="104">
                  <c:v>44733</c:v>
                </c:pt>
                <c:pt idx="105">
                  <c:v>44734</c:v>
                </c:pt>
                <c:pt idx="106">
                  <c:v>44735</c:v>
                </c:pt>
                <c:pt idx="107">
                  <c:v>44736</c:v>
                </c:pt>
                <c:pt idx="108">
                  <c:v>44739</c:v>
                </c:pt>
                <c:pt idx="109">
                  <c:v>44740</c:v>
                </c:pt>
                <c:pt idx="110">
                  <c:v>44741</c:v>
                </c:pt>
                <c:pt idx="111">
                  <c:v>44742</c:v>
                </c:pt>
                <c:pt idx="112">
                  <c:v>44743</c:v>
                </c:pt>
                <c:pt idx="113">
                  <c:v>44746</c:v>
                </c:pt>
                <c:pt idx="114">
                  <c:v>44747</c:v>
                </c:pt>
                <c:pt idx="115">
                  <c:v>44748</c:v>
                </c:pt>
                <c:pt idx="116">
                  <c:v>44749</c:v>
                </c:pt>
                <c:pt idx="117">
                  <c:v>44750</c:v>
                </c:pt>
                <c:pt idx="118">
                  <c:v>44753</c:v>
                </c:pt>
                <c:pt idx="119">
                  <c:v>44754</c:v>
                </c:pt>
                <c:pt idx="120">
                  <c:v>44755</c:v>
                </c:pt>
                <c:pt idx="121">
                  <c:v>44756</c:v>
                </c:pt>
                <c:pt idx="122">
                  <c:v>44757</c:v>
                </c:pt>
                <c:pt idx="123">
                  <c:v>44760</c:v>
                </c:pt>
                <c:pt idx="124">
                  <c:v>44761</c:v>
                </c:pt>
                <c:pt idx="125">
                  <c:v>44762</c:v>
                </c:pt>
                <c:pt idx="126">
                  <c:v>44763</c:v>
                </c:pt>
                <c:pt idx="127">
                  <c:v>44764</c:v>
                </c:pt>
                <c:pt idx="128">
                  <c:v>44767</c:v>
                </c:pt>
                <c:pt idx="129">
                  <c:v>44768</c:v>
                </c:pt>
                <c:pt idx="130">
                  <c:v>44769</c:v>
                </c:pt>
                <c:pt idx="131">
                  <c:v>44770</c:v>
                </c:pt>
                <c:pt idx="132">
                  <c:v>44771</c:v>
                </c:pt>
                <c:pt idx="133">
                  <c:v>44774</c:v>
                </c:pt>
                <c:pt idx="134">
                  <c:v>44775</c:v>
                </c:pt>
                <c:pt idx="135">
                  <c:v>44776</c:v>
                </c:pt>
                <c:pt idx="136">
                  <c:v>44777</c:v>
                </c:pt>
                <c:pt idx="137">
                  <c:v>44778</c:v>
                </c:pt>
                <c:pt idx="138">
                  <c:v>44781</c:v>
                </c:pt>
                <c:pt idx="139">
                  <c:v>44782</c:v>
                </c:pt>
                <c:pt idx="140">
                  <c:v>44783</c:v>
                </c:pt>
                <c:pt idx="141">
                  <c:v>44784</c:v>
                </c:pt>
                <c:pt idx="142">
                  <c:v>44785</c:v>
                </c:pt>
                <c:pt idx="143">
                  <c:v>44788</c:v>
                </c:pt>
                <c:pt idx="144">
                  <c:v>44789</c:v>
                </c:pt>
                <c:pt idx="145">
                  <c:v>44790</c:v>
                </c:pt>
                <c:pt idx="146">
                  <c:v>44791</c:v>
                </c:pt>
                <c:pt idx="147">
                  <c:v>44792</c:v>
                </c:pt>
                <c:pt idx="148">
                  <c:v>44795</c:v>
                </c:pt>
                <c:pt idx="149">
                  <c:v>44796</c:v>
                </c:pt>
                <c:pt idx="150">
                  <c:v>44797</c:v>
                </c:pt>
                <c:pt idx="151">
                  <c:v>44798</c:v>
                </c:pt>
                <c:pt idx="152">
                  <c:v>44799</c:v>
                </c:pt>
                <c:pt idx="153">
                  <c:v>44803</c:v>
                </c:pt>
                <c:pt idx="154">
                  <c:v>44804</c:v>
                </c:pt>
                <c:pt idx="155">
                  <c:v>44805</c:v>
                </c:pt>
                <c:pt idx="156">
                  <c:v>44806</c:v>
                </c:pt>
                <c:pt idx="157">
                  <c:v>44809</c:v>
                </c:pt>
                <c:pt idx="158">
                  <c:v>44810</c:v>
                </c:pt>
                <c:pt idx="159">
                  <c:v>44811</c:v>
                </c:pt>
                <c:pt idx="160">
                  <c:v>44812</c:v>
                </c:pt>
                <c:pt idx="161">
                  <c:v>44813</c:v>
                </c:pt>
                <c:pt idx="162">
                  <c:v>44816</c:v>
                </c:pt>
                <c:pt idx="163">
                  <c:v>44817</c:v>
                </c:pt>
                <c:pt idx="164">
                  <c:v>44818</c:v>
                </c:pt>
                <c:pt idx="165">
                  <c:v>44819</c:v>
                </c:pt>
                <c:pt idx="166">
                  <c:v>44820</c:v>
                </c:pt>
                <c:pt idx="167">
                  <c:v>44824</c:v>
                </c:pt>
                <c:pt idx="168">
                  <c:v>44825</c:v>
                </c:pt>
                <c:pt idx="169">
                  <c:v>44826</c:v>
                </c:pt>
                <c:pt idx="170">
                  <c:v>44827</c:v>
                </c:pt>
                <c:pt idx="171">
                  <c:v>44830</c:v>
                </c:pt>
                <c:pt idx="172">
                  <c:v>44831</c:v>
                </c:pt>
                <c:pt idx="173">
                  <c:v>44832</c:v>
                </c:pt>
                <c:pt idx="174">
                  <c:v>44833</c:v>
                </c:pt>
                <c:pt idx="175">
                  <c:v>44834</c:v>
                </c:pt>
                <c:pt idx="176">
                  <c:v>44837</c:v>
                </c:pt>
                <c:pt idx="177">
                  <c:v>44838</c:v>
                </c:pt>
                <c:pt idx="178">
                  <c:v>44839</c:v>
                </c:pt>
                <c:pt idx="179">
                  <c:v>44840</c:v>
                </c:pt>
                <c:pt idx="180">
                  <c:v>44841</c:v>
                </c:pt>
                <c:pt idx="181">
                  <c:v>44844</c:v>
                </c:pt>
                <c:pt idx="182">
                  <c:v>44845</c:v>
                </c:pt>
                <c:pt idx="183">
                  <c:v>44846</c:v>
                </c:pt>
                <c:pt idx="184">
                  <c:v>44847</c:v>
                </c:pt>
                <c:pt idx="185">
                  <c:v>44848</c:v>
                </c:pt>
                <c:pt idx="186">
                  <c:v>44851</c:v>
                </c:pt>
                <c:pt idx="187">
                  <c:v>44852</c:v>
                </c:pt>
                <c:pt idx="188">
                  <c:v>44853</c:v>
                </c:pt>
                <c:pt idx="189">
                  <c:v>44854</c:v>
                </c:pt>
                <c:pt idx="190">
                  <c:v>44855</c:v>
                </c:pt>
                <c:pt idx="191">
                  <c:v>44858</c:v>
                </c:pt>
                <c:pt idx="192">
                  <c:v>44859</c:v>
                </c:pt>
                <c:pt idx="193">
                  <c:v>44860</c:v>
                </c:pt>
                <c:pt idx="194">
                  <c:v>44861</c:v>
                </c:pt>
                <c:pt idx="195">
                  <c:v>44862</c:v>
                </c:pt>
                <c:pt idx="196">
                  <c:v>44865</c:v>
                </c:pt>
                <c:pt idx="197">
                  <c:v>44866</c:v>
                </c:pt>
                <c:pt idx="198">
                  <c:v>44867</c:v>
                </c:pt>
                <c:pt idx="199">
                  <c:v>44868</c:v>
                </c:pt>
                <c:pt idx="200">
                  <c:v>44869</c:v>
                </c:pt>
                <c:pt idx="201">
                  <c:v>44872</c:v>
                </c:pt>
                <c:pt idx="202">
                  <c:v>44873</c:v>
                </c:pt>
                <c:pt idx="203">
                  <c:v>44874</c:v>
                </c:pt>
                <c:pt idx="204">
                  <c:v>44875</c:v>
                </c:pt>
                <c:pt idx="205">
                  <c:v>44876</c:v>
                </c:pt>
                <c:pt idx="206">
                  <c:v>44879</c:v>
                </c:pt>
                <c:pt idx="207">
                  <c:v>44880</c:v>
                </c:pt>
                <c:pt idx="208">
                  <c:v>44881</c:v>
                </c:pt>
                <c:pt idx="209">
                  <c:v>44882</c:v>
                </c:pt>
                <c:pt idx="210">
                  <c:v>44883</c:v>
                </c:pt>
                <c:pt idx="211">
                  <c:v>44886</c:v>
                </c:pt>
                <c:pt idx="212">
                  <c:v>44887</c:v>
                </c:pt>
                <c:pt idx="213">
                  <c:v>44888</c:v>
                </c:pt>
                <c:pt idx="214">
                  <c:v>44889</c:v>
                </c:pt>
                <c:pt idx="215">
                  <c:v>44890</c:v>
                </c:pt>
                <c:pt idx="216">
                  <c:v>44893</c:v>
                </c:pt>
                <c:pt idx="217">
                  <c:v>44894</c:v>
                </c:pt>
                <c:pt idx="218">
                  <c:v>44895</c:v>
                </c:pt>
                <c:pt idx="219">
                  <c:v>44896</c:v>
                </c:pt>
                <c:pt idx="220">
                  <c:v>44897</c:v>
                </c:pt>
                <c:pt idx="221">
                  <c:v>44900</c:v>
                </c:pt>
                <c:pt idx="222">
                  <c:v>44901</c:v>
                </c:pt>
                <c:pt idx="223">
                  <c:v>44902</c:v>
                </c:pt>
                <c:pt idx="224">
                  <c:v>44903</c:v>
                </c:pt>
                <c:pt idx="225">
                  <c:v>44904</c:v>
                </c:pt>
                <c:pt idx="226">
                  <c:v>44907</c:v>
                </c:pt>
                <c:pt idx="227">
                  <c:v>44908</c:v>
                </c:pt>
                <c:pt idx="228">
                  <c:v>44909</c:v>
                </c:pt>
                <c:pt idx="229">
                  <c:v>44910</c:v>
                </c:pt>
                <c:pt idx="230">
                  <c:v>44911</c:v>
                </c:pt>
                <c:pt idx="231">
                  <c:v>44914</c:v>
                </c:pt>
                <c:pt idx="232">
                  <c:v>44915</c:v>
                </c:pt>
                <c:pt idx="233">
                  <c:v>44916</c:v>
                </c:pt>
                <c:pt idx="234">
                  <c:v>44917</c:v>
                </c:pt>
                <c:pt idx="235">
                  <c:v>44918</c:v>
                </c:pt>
                <c:pt idx="236">
                  <c:v>44923</c:v>
                </c:pt>
                <c:pt idx="237">
                  <c:v>44924</c:v>
                </c:pt>
                <c:pt idx="238">
                  <c:v>44925</c:v>
                </c:pt>
                <c:pt idx="239">
                  <c:v>44929</c:v>
                </c:pt>
                <c:pt idx="240">
                  <c:v>44930</c:v>
                </c:pt>
                <c:pt idx="241">
                  <c:v>44931</c:v>
                </c:pt>
                <c:pt idx="242">
                  <c:v>44932</c:v>
                </c:pt>
                <c:pt idx="243">
                  <c:v>44935</c:v>
                </c:pt>
                <c:pt idx="244">
                  <c:v>44936</c:v>
                </c:pt>
                <c:pt idx="245">
                  <c:v>44937</c:v>
                </c:pt>
                <c:pt idx="246">
                  <c:v>44938</c:v>
                </c:pt>
                <c:pt idx="247">
                  <c:v>44939</c:v>
                </c:pt>
                <c:pt idx="248">
                  <c:v>44942</c:v>
                </c:pt>
                <c:pt idx="249">
                  <c:v>44943</c:v>
                </c:pt>
                <c:pt idx="250">
                  <c:v>44944</c:v>
                </c:pt>
                <c:pt idx="251">
                  <c:v>44945</c:v>
                </c:pt>
              </c:numCache>
            </c:numRef>
          </c:cat>
          <c:val>
            <c:numRef>
              <c:f>'IDS vs FTSE'!$C$2:$C$253</c:f>
              <c:numCache>
                <c:formatCode>0</c:formatCode>
                <c:ptCount val="252"/>
                <c:pt idx="0">
                  <c:v>100</c:v>
                </c:pt>
                <c:pt idx="1">
                  <c:v>100.34520826860403</c:v>
                </c:pt>
                <c:pt idx="2">
                  <c:v>100.28372920123488</c:v>
                </c:pt>
                <c:pt idx="3">
                  <c:v>99.082177020050111</c:v>
                </c:pt>
                <c:pt idx="4">
                  <c:v>96.477844398463674</c:v>
                </c:pt>
                <c:pt idx="5">
                  <c:v>97.460319558937272</c:v>
                </c:pt>
                <c:pt idx="6">
                  <c:v>98.760238247912682</c:v>
                </c:pt>
                <c:pt idx="7">
                  <c:v>99.877835143550314</c:v>
                </c:pt>
                <c:pt idx="8">
                  <c:v>98.71118720706545</c:v>
                </c:pt>
                <c:pt idx="9">
                  <c:v>98.688710988887479</c:v>
                </c:pt>
                <c:pt idx="10">
                  <c:v>99.632844365410406</c:v>
                </c:pt>
                <c:pt idx="11">
                  <c:v>100.25715437856562</c:v>
                </c:pt>
                <c:pt idx="12">
                  <c:v>99.541088510025048</c:v>
                </c:pt>
                <c:pt idx="13">
                  <c:v>99.376615478181535</c:v>
                </c:pt>
                <c:pt idx="14">
                  <c:v>100.13115534372088</c:v>
                </c:pt>
                <c:pt idx="15">
                  <c:v>100.04653899293321</c:v>
                </c:pt>
                <c:pt idx="16">
                  <c:v>101.05598561522035</c:v>
                </c:pt>
                <c:pt idx="17">
                  <c:v>101.43913902863073</c:v>
                </c:pt>
                <c:pt idx="18">
                  <c:v>101.28868057988643</c:v>
                </c:pt>
                <c:pt idx="19">
                  <c:v>99.577447098254126</c:v>
                </c:pt>
                <c:pt idx="20">
                  <c:v>100.59985059925565</c:v>
                </c:pt>
                <c:pt idx="21">
                  <c:v>100.5318930925293</c:v>
                </c:pt>
                <c:pt idx="22">
                  <c:v>99.65386624005923</c:v>
                </c:pt>
                <c:pt idx="23">
                  <c:v>99.339860250808144</c:v>
                </c:pt>
                <c:pt idx="24">
                  <c:v>98.952608232906499</c:v>
                </c:pt>
                <c:pt idx="25">
                  <c:v>99.083234724434959</c:v>
                </c:pt>
                <c:pt idx="26">
                  <c:v>99.135723304532931</c:v>
                </c:pt>
                <c:pt idx="27">
                  <c:v>95.290967865618654</c:v>
                </c:pt>
                <c:pt idx="28">
                  <c:v>99.020433526584739</c:v>
                </c:pt>
                <c:pt idx="29">
                  <c:v>98.607796603446801</c:v>
                </c:pt>
                <c:pt idx="30">
                  <c:v>96.914808522453072</c:v>
                </c:pt>
                <c:pt idx="31">
                  <c:v>98.228477368431484</c:v>
                </c:pt>
                <c:pt idx="32">
                  <c:v>95.707042328007347</c:v>
                </c:pt>
                <c:pt idx="33">
                  <c:v>92.379107694138341</c:v>
                </c:pt>
                <c:pt idx="34">
                  <c:v>92.013406403077909</c:v>
                </c:pt>
                <c:pt idx="35">
                  <c:v>92.074621044350863</c:v>
                </c:pt>
                <c:pt idx="36">
                  <c:v>95.070700927474533</c:v>
                </c:pt>
                <c:pt idx="37">
                  <c:v>93.859232767681846</c:v>
                </c:pt>
                <c:pt idx="38">
                  <c:v>94.60689755471968</c:v>
                </c:pt>
                <c:pt idx="39">
                  <c:v>95.107059515703611</c:v>
                </c:pt>
                <c:pt idx="40">
                  <c:v>94.872116929219743</c:v>
                </c:pt>
                <c:pt idx="41">
                  <c:v>96.405523861149859</c:v>
                </c:pt>
                <c:pt idx="42">
                  <c:v>97.643831269708002</c:v>
                </c:pt>
                <c:pt idx="43">
                  <c:v>97.900192369984978</c:v>
                </c:pt>
                <c:pt idx="44">
                  <c:v>98.398106709151122</c:v>
                </c:pt>
                <c:pt idx="45">
                  <c:v>98.851994103298054</c:v>
                </c:pt>
                <c:pt idx="46">
                  <c:v>98.639263308895949</c:v>
                </c:pt>
                <c:pt idx="47">
                  <c:v>98.728507116367311</c:v>
                </c:pt>
                <c:pt idx="48">
                  <c:v>98.939651354192151</c:v>
                </c:pt>
                <c:pt idx="49">
                  <c:v>98.804661832076206</c:v>
                </c:pt>
                <c:pt idx="50">
                  <c:v>99.652279683481964</c:v>
                </c:pt>
                <c:pt idx="51">
                  <c:v>100.2009638331207</c:v>
                </c:pt>
                <c:pt idx="52">
                  <c:v>99.36709613871794</c:v>
                </c:pt>
                <c:pt idx="53">
                  <c:v>99.660873531608829</c:v>
                </c:pt>
                <c:pt idx="54">
                  <c:v>99.93878535872706</c:v>
                </c:pt>
                <c:pt idx="55">
                  <c:v>100.66331286234637</c:v>
                </c:pt>
                <c:pt idx="56">
                  <c:v>100.3192945111753</c:v>
                </c:pt>
                <c:pt idx="57">
                  <c:v>99.844781881523886</c:v>
                </c:pt>
                <c:pt idx="58">
                  <c:v>101.4015905229687</c:v>
                </c:pt>
                <c:pt idx="59">
                  <c:v>100.72399865142691</c:v>
                </c:pt>
                <c:pt idx="60">
                  <c:v>100.17333130606659</c:v>
                </c:pt>
                <c:pt idx="61">
                  <c:v>100.22806750798236</c:v>
                </c:pt>
                <c:pt idx="62">
                  <c:v>100.69848153314251</c:v>
                </c:pt>
                <c:pt idx="63">
                  <c:v>100.49883983050287</c:v>
                </c:pt>
                <c:pt idx="64">
                  <c:v>100.86824308691024</c:v>
                </c:pt>
                <c:pt idx="65">
                  <c:v>100.85145202980081</c:v>
                </c:pt>
                <c:pt idx="66">
                  <c:v>99.446423967581367</c:v>
                </c:pt>
                <c:pt idx="67">
                  <c:v>97.580369006617261</c:v>
                </c:pt>
                <c:pt idx="68">
                  <c:v>97.655069378796995</c:v>
                </c:pt>
                <c:pt idx="69">
                  <c:v>98.176253214429721</c:v>
                </c:pt>
                <c:pt idx="70">
                  <c:v>99.281289870497318</c:v>
                </c:pt>
                <c:pt idx="71">
                  <c:v>99.748795208599134</c:v>
                </c:pt>
                <c:pt idx="72">
                  <c:v>99.970648703320535</c:v>
                </c:pt>
                <c:pt idx="73">
                  <c:v>99.073186532778905</c:v>
                </c:pt>
                <c:pt idx="74">
                  <c:v>99.20301974601874</c:v>
                </c:pt>
                <c:pt idx="75">
                  <c:v>97.678206662215487</c:v>
                </c:pt>
                <c:pt idx="76">
                  <c:v>95.412603869875909</c:v>
                </c:pt>
                <c:pt idx="77">
                  <c:v>95.764819430029547</c:v>
                </c:pt>
                <c:pt idx="78">
                  <c:v>97.14565250444565</c:v>
                </c:pt>
                <c:pt idx="79">
                  <c:v>95.634192938501101</c:v>
                </c:pt>
                <c:pt idx="80">
                  <c:v>98.077622280542869</c:v>
                </c:pt>
                <c:pt idx="81">
                  <c:v>98.694396149956049</c:v>
                </c:pt>
                <c:pt idx="82">
                  <c:v>99.402397022562155</c:v>
                </c:pt>
                <c:pt idx="83">
                  <c:v>98.341255098465666</c:v>
                </c:pt>
                <c:pt idx="84">
                  <c:v>96.551751492354782</c:v>
                </c:pt>
                <c:pt idx="85">
                  <c:v>97.705178124029061</c:v>
                </c:pt>
                <c:pt idx="86">
                  <c:v>99.337480415942238</c:v>
                </c:pt>
                <c:pt idx="87">
                  <c:v>98.952872659002722</c:v>
                </c:pt>
                <c:pt idx="88">
                  <c:v>99.460570763728668</c:v>
                </c:pt>
                <c:pt idx="89">
                  <c:v>100.01811318759049</c:v>
                </c:pt>
                <c:pt idx="90">
                  <c:v>100.28967878839963</c:v>
                </c:pt>
                <c:pt idx="91">
                  <c:v>100.48270983863399</c:v>
                </c:pt>
                <c:pt idx="92">
                  <c:v>100.58319175519432</c:v>
                </c:pt>
                <c:pt idx="93">
                  <c:v>99.595428072796494</c:v>
                </c:pt>
                <c:pt idx="94">
                  <c:v>100.59059568588825</c:v>
                </c:pt>
                <c:pt idx="95">
                  <c:v>100.46776976419802</c:v>
                </c:pt>
                <c:pt idx="96">
                  <c:v>100.38936742667133</c:v>
                </c:pt>
                <c:pt idx="97">
                  <c:v>98.84525123784465</c:v>
                </c:pt>
                <c:pt idx="98">
                  <c:v>96.747162377455027</c:v>
                </c:pt>
                <c:pt idx="99">
                  <c:v>95.270210417066053</c:v>
                </c:pt>
                <c:pt idx="100">
                  <c:v>95.027599473792066</c:v>
                </c:pt>
                <c:pt idx="101">
                  <c:v>96.163970622260706</c:v>
                </c:pt>
                <c:pt idx="102">
                  <c:v>93.143827964381799</c:v>
                </c:pt>
                <c:pt idx="103">
                  <c:v>92.76397987717408</c:v>
                </c:pt>
                <c:pt idx="104">
                  <c:v>94.159620812978034</c:v>
                </c:pt>
                <c:pt idx="105">
                  <c:v>94.559433070449728</c:v>
                </c:pt>
                <c:pt idx="106">
                  <c:v>93.728738489201504</c:v>
                </c:pt>
                <c:pt idx="107">
                  <c:v>92.819509357378465</c:v>
                </c:pt>
                <c:pt idx="108">
                  <c:v>95.309874331497781</c:v>
                </c:pt>
                <c:pt idx="109">
                  <c:v>95.964461132669172</c:v>
                </c:pt>
                <c:pt idx="110">
                  <c:v>96.825035862789292</c:v>
                </c:pt>
                <c:pt idx="111">
                  <c:v>96.678411592440057</c:v>
                </c:pt>
                <c:pt idx="112">
                  <c:v>94.787236152335865</c:v>
                </c:pt>
                <c:pt idx="113">
                  <c:v>94.778906730305195</c:v>
                </c:pt>
                <c:pt idx="114">
                  <c:v>95.625070238181792</c:v>
                </c:pt>
                <c:pt idx="115">
                  <c:v>92.885880307527543</c:v>
                </c:pt>
                <c:pt idx="116">
                  <c:v>93.973993693437606</c:v>
                </c:pt>
                <c:pt idx="117">
                  <c:v>95.049017987585188</c:v>
                </c:pt>
                <c:pt idx="118">
                  <c:v>95.143682530028883</c:v>
                </c:pt>
                <c:pt idx="119">
                  <c:v>95.14830998671259</c:v>
                </c:pt>
                <c:pt idx="120">
                  <c:v>95.323756701548874</c:v>
                </c:pt>
                <c:pt idx="121">
                  <c:v>94.616549107231378</c:v>
                </c:pt>
                <c:pt idx="122">
                  <c:v>93.075473818511156</c:v>
                </c:pt>
                <c:pt idx="123">
                  <c:v>94.651453351931309</c:v>
                </c:pt>
                <c:pt idx="124">
                  <c:v>95.500657759914318</c:v>
                </c:pt>
                <c:pt idx="125">
                  <c:v>96.466341863278487</c:v>
                </c:pt>
                <c:pt idx="126">
                  <c:v>96.043656748484509</c:v>
                </c:pt>
                <c:pt idx="127">
                  <c:v>96.12562883831005</c:v>
                </c:pt>
                <c:pt idx="128">
                  <c:v>96.203105684500002</c:v>
                </c:pt>
                <c:pt idx="129">
                  <c:v>96.598819337480407</c:v>
                </c:pt>
                <c:pt idx="130">
                  <c:v>96.598554911384198</c:v>
                </c:pt>
                <c:pt idx="131">
                  <c:v>97.15318864818768</c:v>
                </c:pt>
                <c:pt idx="132">
                  <c:v>97.113789159852189</c:v>
                </c:pt>
                <c:pt idx="133">
                  <c:v>98.445967832565401</c:v>
                </c:pt>
                <c:pt idx="134">
                  <c:v>98.015085508788857</c:v>
                </c:pt>
                <c:pt idx="135">
                  <c:v>97.958101685055283</c:v>
                </c:pt>
                <c:pt idx="136">
                  <c:v>98.441604801977917</c:v>
                </c:pt>
                <c:pt idx="137">
                  <c:v>98.473071507427065</c:v>
                </c:pt>
                <c:pt idx="138">
                  <c:v>98.363070251403101</c:v>
                </c:pt>
                <c:pt idx="139">
                  <c:v>98.926694475477788</c:v>
                </c:pt>
                <c:pt idx="140">
                  <c:v>99.003113617282878</c:v>
                </c:pt>
                <c:pt idx="141">
                  <c:v>99.253789556491327</c:v>
                </c:pt>
                <c:pt idx="142">
                  <c:v>98.709071798295767</c:v>
                </c:pt>
                <c:pt idx="143">
                  <c:v>99.171553040569577</c:v>
                </c:pt>
                <c:pt idx="144">
                  <c:v>99.280761018304887</c:v>
                </c:pt>
                <c:pt idx="145">
                  <c:v>99.636546330757383</c:v>
                </c:pt>
                <c:pt idx="146">
                  <c:v>99.36802163005467</c:v>
                </c:pt>
                <c:pt idx="147">
                  <c:v>99.713097685610592</c:v>
                </c:pt>
                <c:pt idx="148">
                  <c:v>99.825743202596655</c:v>
                </c:pt>
                <c:pt idx="149">
                  <c:v>99.606533968837383</c:v>
                </c:pt>
                <c:pt idx="150">
                  <c:v>99.002584765090461</c:v>
                </c:pt>
                <c:pt idx="151">
                  <c:v>98.78311110523498</c:v>
                </c:pt>
                <c:pt idx="152">
                  <c:v>98.891922443825976</c:v>
                </c:pt>
                <c:pt idx="153">
                  <c:v>98.198729432607706</c:v>
                </c:pt>
                <c:pt idx="154">
                  <c:v>97.330354132649362</c:v>
                </c:pt>
                <c:pt idx="155">
                  <c:v>96.305967435926249</c:v>
                </c:pt>
                <c:pt idx="156">
                  <c:v>94.512497438372193</c:v>
                </c:pt>
                <c:pt idx="157">
                  <c:v>96.266832373686952</c:v>
                </c:pt>
                <c:pt idx="158">
                  <c:v>96.349333315704939</c:v>
                </c:pt>
                <c:pt idx="159">
                  <c:v>96.521342491290469</c:v>
                </c:pt>
                <c:pt idx="160">
                  <c:v>95.693556597100553</c:v>
                </c:pt>
                <c:pt idx="161">
                  <c:v>96.013908812660716</c:v>
                </c:pt>
                <c:pt idx="162">
                  <c:v>97.19073715384971</c:v>
                </c:pt>
                <c:pt idx="163">
                  <c:v>98.803207488547045</c:v>
                </c:pt>
                <c:pt idx="164">
                  <c:v>97.650706348209496</c:v>
                </c:pt>
                <c:pt idx="165">
                  <c:v>96.215401497973843</c:v>
                </c:pt>
                <c:pt idx="166">
                  <c:v>96.278467121920258</c:v>
                </c:pt>
                <c:pt idx="167">
                  <c:v>95.678352096568403</c:v>
                </c:pt>
                <c:pt idx="168">
                  <c:v>95.096350258807036</c:v>
                </c:pt>
                <c:pt idx="169">
                  <c:v>95.691044549186572</c:v>
                </c:pt>
                <c:pt idx="170">
                  <c:v>94.658196217384699</c:v>
                </c:pt>
                <c:pt idx="171">
                  <c:v>92.795049943478929</c:v>
                </c:pt>
                <c:pt idx="172">
                  <c:v>92.826120009783764</c:v>
                </c:pt>
                <c:pt idx="173">
                  <c:v>92.345393366871377</c:v>
                </c:pt>
                <c:pt idx="174">
                  <c:v>92.620396506931272</c:v>
                </c:pt>
                <c:pt idx="175">
                  <c:v>90.983598971382492</c:v>
                </c:pt>
                <c:pt idx="176">
                  <c:v>91.145163316167682</c:v>
                </c:pt>
                <c:pt idx="177">
                  <c:v>91.342821823085714</c:v>
                </c:pt>
                <c:pt idx="178">
                  <c:v>93.692247687924322</c:v>
                </c:pt>
                <c:pt idx="179">
                  <c:v>93.244838733134571</c:v>
                </c:pt>
                <c:pt idx="180">
                  <c:v>92.513039511869437</c:v>
                </c:pt>
                <c:pt idx="181">
                  <c:v>92.431331848140104</c:v>
                </c:pt>
                <c:pt idx="182">
                  <c:v>92.011158781260121</c:v>
                </c:pt>
                <c:pt idx="183">
                  <c:v>91.031724520892951</c:v>
                </c:pt>
                <c:pt idx="184">
                  <c:v>90.250609832684376</c:v>
                </c:pt>
                <c:pt idx="185">
                  <c:v>90.569507704715377</c:v>
                </c:pt>
                <c:pt idx="186">
                  <c:v>90.682153221701441</c:v>
                </c:pt>
                <c:pt idx="187">
                  <c:v>91.494602402311074</c:v>
                </c:pt>
                <c:pt idx="188">
                  <c:v>91.712753931685512</c:v>
                </c:pt>
                <c:pt idx="189">
                  <c:v>91.557403600161294</c:v>
                </c:pt>
                <c:pt idx="190">
                  <c:v>91.807550687177311</c:v>
                </c:pt>
                <c:pt idx="191">
                  <c:v>92.14892477738627</c:v>
                </c:pt>
                <c:pt idx="192">
                  <c:v>92.734099728302184</c:v>
                </c:pt>
                <c:pt idx="193">
                  <c:v>92.727356862848779</c:v>
                </c:pt>
                <c:pt idx="194">
                  <c:v>93.290452234731035</c:v>
                </c:pt>
                <c:pt idx="195">
                  <c:v>93.52341162549331</c:v>
                </c:pt>
                <c:pt idx="196">
                  <c:v>93.179393274322237</c:v>
                </c:pt>
                <c:pt idx="197">
                  <c:v>93.798943617745635</c:v>
                </c:pt>
                <c:pt idx="198">
                  <c:v>95.010411777538323</c:v>
                </c:pt>
                <c:pt idx="199">
                  <c:v>94.454852549398112</c:v>
                </c:pt>
                <c:pt idx="200">
                  <c:v>95.043068400420438</c:v>
                </c:pt>
                <c:pt idx="201">
                  <c:v>96.97615537677413</c:v>
                </c:pt>
                <c:pt idx="202">
                  <c:v>96.515392904125704</c:v>
                </c:pt>
                <c:pt idx="203">
                  <c:v>96.596703928710724</c:v>
                </c:pt>
                <c:pt idx="204">
                  <c:v>96.46594522413416</c:v>
                </c:pt>
                <c:pt idx="205">
                  <c:v>97.511618221602291</c:v>
                </c:pt>
                <c:pt idx="206">
                  <c:v>96.754037455956521</c:v>
                </c:pt>
                <c:pt idx="207">
                  <c:v>97.641583647890201</c:v>
                </c:pt>
                <c:pt idx="208">
                  <c:v>97.433612523219907</c:v>
                </c:pt>
                <c:pt idx="209">
                  <c:v>97.192323710426976</c:v>
                </c:pt>
                <c:pt idx="210">
                  <c:v>97.130844643057827</c:v>
                </c:pt>
                <c:pt idx="211">
                  <c:v>97.646211104573908</c:v>
                </c:pt>
                <c:pt idx="212">
                  <c:v>97.531582391866252</c:v>
                </c:pt>
                <c:pt idx="213">
                  <c:v>98.536269344421598</c:v>
                </c:pt>
                <c:pt idx="214">
                  <c:v>98.700213524072694</c:v>
                </c:pt>
                <c:pt idx="215">
                  <c:v>98.718194498615077</c:v>
                </c:pt>
                <c:pt idx="216">
                  <c:v>98.983546086163244</c:v>
                </c:pt>
                <c:pt idx="217">
                  <c:v>98.816296580309512</c:v>
                </c:pt>
                <c:pt idx="218">
                  <c:v>99.318441737015036</c:v>
                </c:pt>
                <c:pt idx="219">
                  <c:v>100.12560239570043</c:v>
                </c:pt>
                <c:pt idx="220">
                  <c:v>99.933100197658504</c:v>
                </c:pt>
                <c:pt idx="221">
                  <c:v>99.903220048786608</c:v>
                </c:pt>
                <c:pt idx="222">
                  <c:v>100.05275300619418</c:v>
                </c:pt>
                <c:pt idx="223">
                  <c:v>99.4425897891863</c:v>
                </c:pt>
                <c:pt idx="224">
                  <c:v>99.016863774285881</c:v>
                </c:pt>
                <c:pt idx="225">
                  <c:v>98.791837166409962</c:v>
                </c:pt>
                <c:pt idx="226">
                  <c:v>98.850804185865101</c:v>
                </c:pt>
                <c:pt idx="227">
                  <c:v>98.445438980372984</c:v>
                </c:pt>
                <c:pt idx="228">
                  <c:v>99.19799565019072</c:v>
                </c:pt>
                <c:pt idx="229">
                  <c:v>99.105975368709139</c:v>
                </c:pt>
                <c:pt idx="230">
                  <c:v>98.183657145123647</c:v>
                </c:pt>
                <c:pt idx="231">
                  <c:v>96.940193427689366</c:v>
                </c:pt>
                <c:pt idx="232">
                  <c:v>97.326123315109967</c:v>
                </c:pt>
                <c:pt idx="233">
                  <c:v>97.449213662896383</c:v>
                </c:pt>
                <c:pt idx="234">
                  <c:v>99.12435298239582</c:v>
                </c:pt>
                <c:pt idx="235">
                  <c:v>98.753627595507396</c:v>
                </c:pt>
                <c:pt idx="236">
                  <c:v>98.802943062450836</c:v>
                </c:pt>
                <c:pt idx="237">
                  <c:v>99.12263421277045</c:v>
                </c:pt>
                <c:pt idx="238">
                  <c:v>99.327961076478644</c:v>
                </c:pt>
                <c:pt idx="239">
                  <c:v>98.52172590912997</c:v>
                </c:pt>
                <c:pt idx="240">
                  <c:v>99.874926456491991</c:v>
                </c:pt>
                <c:pt idx="241">
                  <c:v>100.28610903610075</c:v>
                </c:pt>
                <c:pt idx="242">
                  <c:v>100.92416920625895</c:v>
                </c:pt>
                <c:pt idx="243">
                  <c:v>101.79730417594912</c:v>
                </c:pt>
                <c:pt idx="244">
                  <c:v>102.13378638337818</c:v>
                </c:pt>
                <c:pt idx="245">
                  <c:v>101.73119765189627</c:v>
                </c:pt>
                <c:pt idx="246">
                  <c:v>102.1343152355706</c:v>
                </c:pt>
                <c:pt idx="247">
                  <c:v>103.04737854578867</c:v>
                </c:pt>
                <c:pt idx="248">
                  <c:v>103.70884042546157</c:v>
                </c:pt>
                <c:pt idx="249">
                  <c:v>103.92038130243073</c:v>
                </c:pt>
                <c:pt idx="250">
                  <c:v>103.80086070694317</c:v>
                </c:pt>
                <c:pt idx="251">
                  <c:v>102.99264234387292</c:v>
                </c:pt>
              </c:numCache>
            </c:numRef>
          </c:val>
          <c:smooth val="0"/>
          <c:extLst>
            <c:ext xmlns:c16="http://schemas.microsoft.com/office/drawing/2014/chart" uri="{C3380CC4-5D6E-409C-BE32-E72D297353CC}">
              <c16:uniqueId val="{00000001-D5DF-4331-9BFC-0E05CA5D63A7}"/>
            </c:ext>
          </c:extLst>
        </c:ser>
        <c:ser>
          <c:idx val="2"/>
          <c:order val="2"/>
          <c:tx>
            <c:strRef>
              <c:f>'IDS vs FTSE'!$D$1</c:f>
              <c:strCache>
                <c:ptCount val="1"/>
                <c:pt idx="0">
                  <c:v>FTSE 250</c:v>
                </c:pt>
              </c:strCache>
            </c:strRef>
          </c:tx>
          <c:marker>
            <c:symbol val="none"/>
          </c:marker>
          <c:cat>
            <c:numRef>
              <c:f>'IDS vs FTSE'!$A$2:$A$253</c:f>
              <c:numCache>
                <c:formatCode>dd/mm/yyyy</c:formatCode>
                <c:ptCount val="252"/>
                <c:pt idx="0">
                  <c:v>44580</c:v>
                </c:pt>
                <c:pt idx="1">
                  <c:v>44581</c:v>
                </c:pt>
                <c:pt idx="2">
                  <c:v>44582</c:v>
                </c:pt>
                <c:pt idx="3">
                  <c:v>44585</c:v>
                </c:pt>
                <c:pt idx="4">
                  <c:v>44586</c:v>
                </c:pt>
                <c:pt idx="5">
                  <c:v>44587</c:v>
                </c:pt>
                <c:pt idx="6">
                  <c:v>44588</c:v>
                </c:pt>
                <c:pt idx="7">
                  <c:v>44589</c:v>
                </c:pt>
                <c:pt idx="8">
                  <c:v>44592</c:v>
                </c:pt>
                <c:pt idx="9">
                  <c:v>44593</c:v>
                </c:pt>
                <c:pt idx="10">
                  <c:v>44594</c:v>
                </c:pt>
                <c:pt idx="11">
                  <c:v>44595</c:v>
                </c:pt>
                <c:pt idx="12">
                  <c:v>44596</c:v>
                </c:pt>
                <c:pt idx="13">
                  <c:v>44599</c:v>
                </c:pt>
                <c:pt idx="14">
                  <c:v>44600</c:v>
                </c:pt>
                <c:pt idx="15">
                  <c:v>44601</c:v>
                </c:pt>
                <c:pt idx="16">
                  <c:v>44602</c:v>
                </c:pt>
                <c:pt idx="17">
                  <c:v>44603</c:v>
                </c:pt>
                <c:pt idx="18">
                  <c:v>44606</c:v>
                </c:pt>
                <c:pt idx="19">
                  <c:v>44607</c:v>
                </c:pt>
                <c:pt idx="20">
                  <c:v>44608</c:v>
                </c:pt>
                <c:pt idx="21">
                  <c:v>44609</c:v>
                </c:pt>
                <c:pt idx="22">
                  <c:v>44610</c:v>
                </c:pt>
                <c:pt idx="23">
                  <c:v>44613</c:v>
                </c:pt>
                <c:pt idx="24">
                  <c:v>44614</c:v>
                </c:pt>
                <c:pt idx="25">
                  <c:v>44615</c:v>
                </c:pt>
                <c:pt idx="26">
                  <c:v>44616</c:v>
                </c:pt>
                <c:pt idx="27">
                  <c:v>44617</c:v>
                </c:pt>
                <c:pt idx="28">
                  <c:v>44620</c:v>
                </c:pt>
                <c:pt idx="29">
                  <c:v>44621</c:v>
                </c:pt>
                <c:pt idx="30">
                  <c:v>44622</c:v>
                </c:pt>
                <c:pt idx="31">
                  <c:v>44623</c:v>
                </c:pt>
                <c:pt idx="32">
                  <c:v>44624</c:v>
                </c:pt>
                <c:pt idx="33">
                  <c:v>44627</c:v>
                </c:pt>
                <c:pt idx="34">
                  <c:v>44628</c:v>
                </c:pt>
                <c:pt idx="35">
                  <c:v>44629</c:v>
                </c:pt>
                <c:pt idx="36">
                  <c:v>44630</c:v>
                </c:pt>
                <c:pt idx="37">
                  <c:v>44631</c:v>
                </c:pt>
                <c:pt idx="38">
                  <c:v>44634</c:v>
                </c:pt>
                <c:pt idx="39">
                  <c:v>44635</c:v>
                </c:pt>
                <c:pt idx="40">
                  <c:v>44636</c:v>
                </c:pt>
                <c:pt idx="41">
                  <c:v>44637</c:v>
                </c:pt>
                <c:pt idx="42">
                  <c:v>44638</c:v>
                </c:pt>
                <c:pt idx="43">
                  <c:v>44641</c:v>
                </c:pt>
                <c:pt idx="44">
                  <c:v>44642</c:v>
                </c:pt>
                <c:pt idx="45">
                  <c:v>44643</c:v>
                </c:pt>
                <c:pt idx="46">
                  <c:v>44644</c:v>
                </c:pt>
                <c:pt idx="47">
                  <c:v>44645</c:v>
                </c:pt>
                <c:pt idx="48">
                  <c:v>44648</c:v>
                </c:pt>
                <c:pt idx="49">
                  <c:v>44649</c:v>
                </c:pt>
                <c:pt idx="50">
                  <c:v>44650</c:v>
                </c:pt>
                <c:pt idx="51">
                  <c:v>44651</c:v>
                </c:pt>
                <c:pt idx="52">
                  <c:v>44652</c:v>
                </c:pt>
                <c:pt idx="53">
                  <c:v>44655</c:v>
                </c:pt>
                <c:pt idx="54">
                  <c:v>44656</c:v>
                </c:pt>
                <c:pt idx="55">
                  <c:v>44657</c:v>
                </c:pt>
                <c:pt idx="56">
                  <c:v>44658</c:v>
                </c:pt>
                <c:pt idx="57">
                  <c:v>44659</c:v>
                </c:pt>
                <c:pt idx="58">
                  <c:v>44662</c:v>
                </c:pt>
                <c:pt idx="59">
                  <c:v>44663</c:v>
                </c:pt>
                <c:pt idx="60">
                  <c:v>44664</c:v>
                </c:pt>
                <c:pt idx="61">
                  <c:v>44665</c:v>
                </c:pt>
                <c:pt idx="62">
                  <c:v>44670</c:v>
                </c:pt>
                <c:pt idx="63">
                  <c:v>44671</c:v>
                </c:pt>
                <c:pt idx="64">
                  <c:v>44672</c:v>
                </c:pt>
                <c:pt idx="65">
                  <c:v>44673</c:v>
                </c:pt>
                <c:pt idx="66">
                  <c:v>44676</c:v>
                </c:pt>
                <c:pt idx="67">
                  <c:v>44677</c:v>
                </c:pt>
                <c:pt idx="68">
                  <c:v>44678</c:v>
                </c:pt>
                <c:pt idx="69">
                  <c:v>44679</c:v>
                </c:pt>
                <c:pt idx="70">
                  <c:v>44680</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44718</c:v>
                </c:pt>
                <c:pt idx="94">
                  <c:v>44719</c:v>
                </c:pt>
                <c:pt idx="95">
                  <c:v>44720</c:v>
                </c:pt>
                <c:pt idx="96">
                  <c:v>44721</c:v>
                </c:pt>
                <c:pt idx="97">
                  <c:v>44722</c:v>
                </c:pt>
                <c:pt idx="98">
                  <c:v>44725</c:v>
                </c:pt>
                <c:pt idx="99">
                  <c:v>44726</c:v>
                </c:pt>
                <c:pt idx="100">
                  <c:v>44727</c:v>
                </c:pt>
                <c:pt idx="101">
                  <c:v>44728</c:v>
                </c:pt>
                <c:pt idx="102">
                  <c:v>44729</c:v>
                </c:pt>
                <c:pt idx="103">
                  <c:v>44732</c:v>
                </c:pt>
                <c:pt idx="104">
                  <c:v>44733</c:v>
                </c:pt>
                <c:pt idx="105">
                  <c:v>44734</c:v>
                </c:pt>
                <c:pt idx="106">
                  <c:v>44735</c:v>
                </c:pt>
                <c:pt idx="107">
                  <c:v>44736</c:v>
                </c:pt>
                <c:pt idx="108">
                  <c:v>44739</c:v>
                </c:pt>
                <c:pt idx="109">
                  <c:v>44740</c:v>
                </c:pt>
                <c:pt idx="110">
                  <c:v>44741</c:v>
                </c:pt>
                <c:pt idx="111">
                  <c:v>44742</c:v>
                </c:pt>
                <c:pt idx="112">
                  <c:v>44743</c:v>
                </c:pt>
                <c:pt idx="113">
                  <c:v>44746</c:v>
                </c:pt>
                <c:pt idx="114">
                  <c:v>44747</c:v>
                </c:pt>
                <c:pt idx="115">
                  <c:v>44748</c:v>
                </c:pt>
                <c:pt idx="116">
                  <c:v>44749</c:v>
                </c:pt>
                <c:pt idx="117">
                  <c:v>44750</c:v>
                </c:pt>
                <c:pt idx="118">
                  <c:v>44753</c:v>
                </c:pt>
                <c:pt idx="119">
                  <c:v>44754</c:v>
                </c:pt>
                <c:pt idx="120">
                  <c:v>44755</c:v>
                </c:pt>
                <c:pt idx="121">
                  <c:v>44756</c:v>
                </c:pt>
                <c:pt idx="122">
                  <c:v>44757</c:v>
                </c:pt>
                <c:pt idx="123">
                  <c:v>44760</c:v>
                </c:pt>
                <c:pt idx="124">
                  <c:v>44761</c:v>
                </c:pt>
                <c:pt idx="125">
                  <c:v>44762</c:v>
                </c:pt>
                <c:pt idx="126">
                  <c:v>44763</c:v>
                </c:pt>
                <c:pt idx="127">
                  <c:v>44764</c:v>
                </c:pt>
                <c:pt idx="128">
                  <c:v>44767</c:v>
                </c:pt>
                <c:pt idx="129">
                  <c:v>44768</c:v>
                </c:pt>
                <c:pt idx="130">
                  <c:v>44769</c:v>
                </c:pt>
                <c:pt idx="131">
                  <c:v>44770</c:v>
                </c:pt>
                <c:pt idx="132">
                  <c:v>44771</c:v>
                </c:pt>
                <c:pt idx="133">
                  <c:v>44774</c:v>
                </c:pt>
                <c:pt idx="134">
                  <c:v>44775</c:v>
                </c:pt>
                <c:pt idx="135">
                  <c:v>44776</c:v>
                </c:pt>
                <c:pt idx="136">
                  <c:v>44777</c:v>
                </c:pt>
                <c:pt idx="137">
                  <c:v>44778</c:v>
                </c:pt>
                <c:pt idx="138">
                  <c:v>44781</c:v>
                </c:pt>
                <c:pt idx="139">
                  <c:v>44782</c:v>
                </c:pt>
                <c:pt idx="140">
                  <c:v>44783</c:v>
                </c:pt>
                <c:pt idx="141">
                  <c:v>44784</c:v>
                </c:pt>
                <c:pt idx="142">
                  <c:v>44785</c:v>
                </c:pt>
                <c:pt idx="143">
                  <c:v>44788</c:v>
                </c:pt>
                <c:pt idx="144">
                  <c:v>44789</c:v>
                </c:pt>
                <c:pt idx="145">
                  <c:v>44790</c:v>
                </c:pt>
                <c:pt idx="146">
                  <c:v>44791</c:v>
                </c:pt>
                <c:pt idx="147">
                  <c:v>44792</c:v>
                </c:pt>
                <c:pt idx="148">
                  <c:v>44795</c:v>
                </c:pt>
                <c:pt idx="149">
                  <c:v>44796</c:v>
                </c:pt>
                <c:pt idx="150">
                  <c:v>44797</c:v>
                </c:pt>
                <c:pt idx="151">
                  <c:v>44798</c:v>
                </c:pt>
                <c:pt idx="152">
                  <c:v>44799</c:v>
                </c:pt>
                <c:pt idx="153">
                  <c:v>44803</c:v>
                </c:pt>
                <c:pt idx="154">
                  <c:v>44804</c:v>
                </c:pt>
                <c:pt idx="155">
                  <c:v>44805</c:v>
                </c:pt>
                <c:pt idx="156">
                  <c:v>44806</c:v>
                </c:pt>
                <c:pt idx="157">
                  <c:v>44809</c:v>
                </c:pt>
                <c:pt idx="158">
                  <c:v>44810</c:v>
                </c:pt>
                <c:pt idx="159">
                  <c:v>44811</c:v>
                </c:pt>
                <c:pt idx="160">
                  <c:v>44812</c:v>
                </c:pt>
                <c:pt idx="161">
                  <c:v>44813</c:v>
                </c:pt>
                <c:pt idx="162">
                  <c:v>44816</c:v>
                </c:pt>
                <c:pt idx="163">
                  <c:v>44817</c:v>
                </c:pt>
                <c:pt idx="164">
                  <c:v>44818</c:v>
                </c:pt>
                <c:pt idx="165">
                  <c:v>44819</c:v>
                </c:pt>
                <c:pt idx="166">
                  <c:v>44820</c:v>
                </c:pt>
                <c:pt idx="167">
                  <c:v>44824</c:v>
                </c:pt>
                <c:pt idx="168">
                  <c:v>44825</c:v>
                </c:pt>
                <c:pt idx="169">
                  <c:v>44826</c:v>
                </c:pt>
                <c:pt idx="170">
                  <c:v>44827</c:v>
                </c:pt>
                <c:pt idx="171">
                  <c:v>44830</c:v>
                </c:pt>
                <c:pt idx="172">
                  <c:v>44831</c:v>
                </c:pt>
                <c:pt idx="173">
                  <c:v>44832</c:v>
                </c:pt>
                <c:pt idx="174">
                  <c:v>44833</c:v>
                </c:pt>
                <c:pt idx="175">
                  <c:v>44834</c:v>
                </c:pt>
                <c:pt idx="176">
                  <c:v>44837</c:v>
                </c:pt>
                <c:pt idx="177">
                  <c:v>44838</c:v>
                </c:pt>
                <c:pt idx="178">
                  <c:v>44839</c:v>
                </c:pt>
                <c:pt idx="179">
                  <c:v>44840</c:v>
                </c:pt>
                <c:pt idx="180">
                  <c:v>44841</c:v>
                </c:pt>
                <c:pt idx="181">
                  <c:v>44844</c:v>
                </c:pt>
                <c:pt idx="182">
                  <c:v>44845</c:v>
                </c:pt>
                <c:pt idx="183">
                  <c:v>44846</c:v>
                </c:pt>
                <c:pt idx="184">
                  <c:v>44847</c:v>
                </c:pt>
                <c:pt idx="185">
                  <c:v>44848</c:v>
                </c:pt>
                <c:pt idx="186">
                  <c:v>44851</c:v>
                </c:pt>
                <c:pt idx="187">
                  <c:v>44852</c:v>
                </c:pt>
                <c:pt idx="188">
                  <c:v>44853</c:v>
                </c:pt>
                <c:pt idx="189">
                  <c:v>44854</c:v>
                </c:pt>
                <c:pt idx="190">
                  <c:v>44855</c:v>
                </c:pt>
                <c:pt idx="191">
                  <c:v>44858</c:v>
                </c:pt>
                <c:pt idx="192">
                  <c:v>44859</c:v>
                </c:pt>
                <c:pt idx="193">
                  <c:v>44860</c:v>
                </c:pt>
                <c:pt idx="194">
                  <c:v>44861</c:v>
                </c:pt>
                <c:pt idx="195">
                  <c:v>44862</c:v>
                </c:pt>
                <c:pt idx="196">
                  <c:v>44865</c:v>
                </c:pt>
                <c:pt idx="197">
                  <c:v>44866</c:v>
                </c:pt>
                <c:pt idx="198">
                  <c:v>44867</c:v>
                </c:pt>
                <c:pt idx="199">
                  <c:v>44868</c:v>
                </c:pt>
                <c:pt idx="200">
                  <c:v>44869</c:v>
                </c:pt>
                <c:pt idx="201">
                  <c:v>44872</c:v>
                </c:pt>
                <c:pt idx="202">
                  <c:v>44873</c:v>
                </c:pt>
                <c:pt idx="203">
                  <c:v>44874</c:v>
                </c:pt>
                <c:pt idx="204">
                  <c:v>44875</c:v>
                </c:pt>
                <c:pt idx="205">
                  <c:v>44876</c:v>
                </c:pt>
                <c:pt idx="206">
                  <c:v>44879</c:v>
                </c:pt>
                <c:pt idx="207">
                  <c:v>44880</c:v>
                </c:pt>
                <c:pt idx="208">
                  <c:v>44881</c:v>
                </c:pt>
                <c:pt idx="209">
                  <c:v>44882</c:v>
                </c:pt>
                <c:pt idx="210">
                  <c:v>44883</c:v>
                </c:pt>
                <c:pt idx="211">
                  <c:v>44886</c:v>
                </c:pt>
                <c:pt idx="212">
                  <c:v>44887</c:v>
                </c:pt>
                <c:pt idx="213">
                  <c:v>44888</c:v>
                </c:pt>
                <c:pt idx="214">
                  <c:v>44889</c:v>
                </c:pt>
                <c:pt idx="215">
                  <c:v>44890</c:v>
                </c:pt>
                <c:pt idx="216">
                  <c:v>44893</c:v>
                </c:pt>
                <c:pt idx="217">
                  <c:v>44894</c:v>
                </c:pt>
                <c:pt idx="218">
                  <c:v>44895</c:v>
                </c:pt>
                <c:pt idx="219">
                  <c:v>44896</c:v>
                </c:pt>
                <c:pt idx="220">
                  <c:v>44897</c:v>
                </c:pt>
                <c:pt idx="221">
                  <c:v>44900</c:v>
                </c:pt>
                <c:pt idx="222">
                  <c:v>44901</c:v>
                </c:pt>
                <c:pt idx="223">
                  <c:v>44902</c:v>
                </c:pt>
                <c:pt idx="224">
                  <c:v>44903</c:v>
                </c:pt>
                <c:pt idx="225">
                  <c:v>44904</c:v>
                </c:pt>
                <c:pt idx="226">
                  <c:v>44907</c:v>
                </c:pt>
                <c:pt idx="227">
                  <c:v>44908</c:v>
                </c:pt>
                <c:pt idx="228">
                  <c:v>44909</c:v>
                </c:pt>
                <c:pt idx="229">
                  <c:v>44910</c:v>
                </c:pt>
                <c:pt idx="230">
                  <c:v>44911</c:v>
                </c:pt>
                <c:pt idx="231">
                  <c:v>44914</c:v>
                </c:pt>
                <c:pt idx="232">
                  <c:v>44915</c:v>
                </c:pt>
                <c:pt idx="233">
                  <c:v>44916</c:v>
                </c:pt>
                <c:pt idx="234">
                  <c:v>44917</c:v>
                </c:pt>
                <c:pt idx="235">
                  <c:v>44918</c:v>
                </c:pt>
                <c:pt idx="236">
                  <c:v>44923</c:v>
                </c:pt>
                <c:pt idx="237">
                  <c:v>44924</c:v>
                </c:pt>
                <c:pt idx="238">
                  <c:v>44925</c:v>
                </c:pt>
                <c:pt idx="239">
                  <c:v>44929</c:v>
                </c:pt>
                <c:pt idx="240">
                  <c:v>44930</c:v>
                </c:pt>
                <c:pt idx="241">
                  <c:v>44931</c:v>
                </c:pt>
                <c:pt idx="242">
                  <c:v>44932</c:v>
                </c:pt>
                <c:pt idx="243">
                  <c:v>44935</c:v>
                </c:pt>
                <c:pt idx="244">
                  <c:v>44936</c:v>
                </c:pt>
                <c:pt idx="245">
                  <c:v>44937</c:v>
                </c:pt>
                <c:pt idx="246">
                  <c:v>44938</c:v>
                </c:pt>
                <c:pt idx="247">
                  <c:v>44939</c:v>
                </c:pt>
                <c:pt idx="248">
                  <c:v>44942</c:v>
                </c:pt>
                <c:pt idx="249">
                  <c:v>44943</c:v>
                </c:pt>
                <c:pt idx="250">
                  <c:v>44944</c:v>
                </c:pt>
                <c:pt idx="251">
                  <c:v>44945</c:v>
                </c:pt>
              </c:numCache>
            </c:numRef>
          </c:cat>
          <c:val>
            <c:numRef>
              <c:f>'IDS vs FTSE'!$D$2:$D$253</c:f>
              <c:numCache>
                <c:formatCode>0</c:formatCode>
                <c:ptCount val="252"/>
                <c:pt idx="0">
                  <c:v>100</c:v>
                </c:pt>
                <c:pt idx="1">
                  <c:v>100.0101974554038</c:v>
                </c:pt>
                <c:pt idx="2">
                  <c:v>100.27488984761648</c:v>
                </c:pt>
                <c:pt idx="3">
                  <c:v>98.280691360989493</c:v>
                </c:pt>
                <c:pt idx="4">
                  <c:v>94.70169352805911</c:v>
                </c:pt>
                <c:pt idx="5">
                  <c:v>95.55461576120473</c:v>
                </c:pt>
                <c:pt idx="6">
                  <c:v>96.55833672880641</c:v>
                </c:pt>
                <c:pt idx="7">
                  <c:v>96.476624651090319</c:v>
                </c:pt>
                <c:pt idx="8">
                  <c:v>95.543976857515062</c:v>
                </c:pt>
                <c:pt idx="9">
                  <c:v>96.794688141065677</c:v>
                </c:pt>
                <c:pt idx="10">
                  <c:v>97.859991144547394</c:v>
                </c:pt>
                <c:pt idx="11">
                  <c:v>98.219594918223919</c:v>
                </c:pt>
                <c:pt idx="12">
                  <c:v>96.976388255533223</c:v>
                </c:pt>
                <c:pt idx="13">
                  <c:v>95.847428409227859</c:v>
                </c:pt>
                <c:pt idx="14">
                  <c:v>96.223763072939178</c:v>
                </c:pt>
                <c:pt idx="15">
                  <c:v>96.180368706437335</c:v>
                </c:pt>
                <c:pt idx="16">
                  <c:v>97.930931884088039</c:v>
                </c:pt>
                <c:pt idx="17">
                  <c:v>98.035731707155577</c:v>
                </c:pt>
                <c:pt idx="18">
                  <c:v>97.333652353294596</c:v>
                </c:pt>
                <c:pt idx="19">
                  <c:v>95.431804848073369</c:v>
                </c:pt>
                <c:pt idx="20">
                  <c:v>96.467530816401208</c:v>
                </c:pt>
                <c:pt idx="21">
                  <c:v>96.363481455419688</c:v>
                </c:pt>
                <c:pt idx="22">
                  <c:v>95.165611531688711</c:v>
                </c:pt>
                <c:pt idx="23">
                  <c:v>94.30483151905446</c:v>
                </c:pt>
                <c:pt idx="24">
                  <c:v>93.13318362350465</c:v>
                </c:pt>
                <c:pt idx="25">
                  <c:v>92.674695433791371</c:v>
                </c:pt>
                <c:pt idx="26">
                  <c:v>92.004532790999406</c:v>
                </c:pt>
                <c:pt idx="27">
                  <c:v>89.401577118146136</c:v>
                </c:pt>
                <c:pt idx="28">
                  <c:v>92.292489507877875</c:v>
                </c:pt>
                <c:pt idx="29">
                  <c:v>93.061933870163884</c:v>
                </c:pt>
                <c:pt idx="30">
                  <c:v>90.499723874097185</c:v>
                </c:pt>
                <c:pt idx="31">
                  <c:v>91.714501267177312</c:v>
                </c:pt>
                <c:pt idx="32">
                  <c:v>88.641491459520751</c:v>
                </c:pt>
                <c:pt idx="33">
                  <c:v>85.586581031585183</c:v>
                </c:pt>
                <c:pt idx="34">
                  <c:v>84.624665216656197</c:v>
                </c:pt>
                <c:pt idx="35">
                  <c:v>84.835854076620407</c:v>
                </c:pt>
                <c:pt idx="36">
                  <c:v>88.595139389503515</c:v>
                </c:pt>
                <c:pt idx="37">
                  <c:v>88.093433412602735</c:v>
                </c:pt>
                <c:pt idx="38">
                  <c:v>89.201733479129004</c:v>
                </c:pt>
                <c:pt idx="39">
                  <c:v>90.369982222877525</c:v>
                </c:pt>
                <c:pt idx="40">
                  <c:v>89.427092829069892</c:v>
                </c:pt>
                <c:pt idx="41">
                  <c:v>92.287147983618752</c:v>
                </c:pt>
                <c:pt idx="42">
                  <c:v>92.596823956162424</c:v>
                </c:pt>
                <c:pt idx="43">
                  <c:v>93.395536339802163</c:v>
                </c:pt>
                <c:pt idx="44">
                  <c:v>92.733099042013095</c:v>
                </c:pt>
                <c:pt idx="45">
                  <c:v>93.20121080435851</c:v>
                </c:pt>
                <c:pt idx="46">
                  <c:v>92.711291496690677</c:v>
                </c:pt>
                <c:pt idx="47">
                  <c:v>92.232629120312765</c:v>
                </c:pt>
                <c:pt idx="48">
                  <c:v>92.51082983007332</c:v>
                </c:pt>
                <c:pt idx="49">
                  <c:v>93.013286269060075</c:v>
                </c:pt>
                <c:pt idx="50">
                  <c:v>94.875933166495315</c:v>
                </c:pt>
                <c:pt idx="51">
                  <c:v>93.906954178992279</c:v>
                </c:pt>
                <c:pt idx="52">
                  <c:v>93.410766305664978</c:v>
                </c:pt>
                <c:pt idx="53">
                  <c:v>93.666541442502904</c:v>
                </c:pt>
                <c:pt idx="54">
                  <c:v>94.160433784743631</c:v>
                </c:pt>
                <c:pt idx="55">
                  <c:v>94.280022125388086</c:v>
                </c:pt>
                <c:pt idx="56">
                  <c:v>93.148810892824741</c:v>
                </c:pt>
                <c:pt idx="57">
                  <c:v>92.871007486521478</c:v>
                </c:pt>
                <c:pt idx="58">
                  <c:v>93.473672686402637</c:v>
                </c:pt>
                <c:pt idx="59">
                  <c:v>93.212158721848297</c:v>
                </c:pt>
                <c:pt idx="60">
                  <c:v>92.746563214732376</c:v>
                </c:pt>
                <c:pt idx="61">
                  <c:v>92.63549482600537</c:v>
                </c:pt>
                <c:pt idx="62">
                  <c:v>93.240985294916157</c:v>
                </c:pt>
                <c:pt idx="63">
                  <c:v>92.537140147911657</c:v>
                </c:pt>
                <c:pt idx="64">
                  <c:v>93.074956594597296</c:v>
                </c:pt>
                <c:pt idx="65">
                  <c:v>93.409044657350051</c:v>
                </c:pt>
                <c:pt idx="66">
                  <c:v>92.182348160551214</c:v>
                </c:pt>
                <c:pt idx="67">
                  <c:v>90.934903594316097</c:v>
                </c:pt>
                <c:pt idx="68">
                  <c:v>90.462112480140348</c:v>
                </c:pt>
                <c:pt idx="69">
                  <c:v>90.222185336765449</c:v>
                </c:pt>
                <c:pt idx="70">
                  <c:v>91.024959044635281</c:v>
                </c:pt>
                <c:pt idx="71">
                  <c:v>91.418245322524328</c:v>
                </c:pt>
                <c:pt idx="72">
                  <c:v>90.588543269215904</c:v>
                </c:pt>
                <c:pt idx="73">
                  <c:v>89.258547873521536</c:v>
                </c:pt>
                <c:pt idx="74">
                  <c:v>88.686784053651863</c:v>
                </c:pt>
                <c:pt idx="75">
                  <c:v>87.493593481751191</c:v>
                </c:pt>
                <c:pt idx="76">
                  <c:v>85.229184499338061</c:v>
                </c:pt>
                <c:pt idx="77">
                  <c:v>85.574573638209301</c:v>
                </c:pt>
                <c:pt idx="78">
                  <c:v>86.732006898953813</c:v>
                </c:pt>
                <c:pt idx="79">
                  <c:v>85.998010834023844</c:v>
                </c:pt>
                <c:pt idx="80">
                  <c:v>87.944841919576064</c:v>
                </c:pt>
                <c:pt idx="81">
                  <c:v>87.954642071522571</c:v>
                </c:pt>
                <c:pt idx="82">
                  <c:v>88.579203106383304</c:v>
                </c:pt>
                <c:pt idx="83">
                  <c:v>88.066460922335551</c:v>
                </c:pt>
                <c:pt idx="84">
                  <c:v>86.916841296251093</c:v>
                </c:pt>
                <c:pt idx="85">
                  <c:v>87.565461262692196</c:v>
                </c:pt>
                <c:pt idx="86">
                  <c:v>88.934966279972684</c:v>
                </c:pt>
                <c:pt idx="87">
                  <c:v>87.62669013994352</c:v>
                </c:pt>
                <c:pt idx="88">
                  <c:v>87.998477886310297</c:v>
                </c:pt>
                <c:pt idx="89">
                  <c:v>89.38771564196955</c:v>
                </c:pt>
                <c:pt idx="90">
                  <c:v>89.934140330229809</c:v>
                </c:pt>
                <c:pt idx="91">
                  <c:v>90.703893706315924</c:v>
                </c:pt>
                <c:pt idx="92">
                  <c:v>90.134690286504366</c:v>
                </c:pt>
                <c:pt idx="93">
                  <c:v>89.494369547837778</c:v>
                </c:pt>
                <c:pt idx="94">
                  <c:v>90.52691708850729</c:v>
                </c:pt>
                <c:pt idx="95">
                  <c:v>90.052934063959682</c:v>
                </c:pt>
                <c:pt idx="96">
                  <c:v>89.662517199928843</c:v>
                </c:pt>
                <c:pt idx="97">
                  <c:v>88.613680217510407</c:v>
                </c:pt>
                <c:pt idx="98">
                  <c:v>86.847533915368174</c:v>
                </c:pt>
                <c:pt idx="99">
                  <c:v>84.582418615697634</c:v>
                </c:pt>
                <c:pt idx="100">
                  <c:v>84.07395848002291</c:v>
                </c:pt>
                <c:pt idx="101">
                  <c:v>85.270062610610381</c:v>
                </c:pt>
                <c:pt idx="102">
                  <c:v>82.672139448216129</c:v>
                </c:pt>
                <c:pt idx="103">
                  <c:v>83.548105281884602</c:v>
                </c:pt>
                <c:pt idx="104">
                  <c:v>83.922939021423929</c:v>
                </c:pt>
                <c:pt idx="105">
                  <c:v>83.650256415236854</c:v>
                </c:pt>
                <c:pt idx="106">
                  <c:v>83.394966871513404</c:v>
                </c:pt>
                <c:pt idx="107">
                  <c:v>82.51983978958809</c:v>
                </c:pt>
                <c:pt idx="108">
                  <c:v>84.421289991352026</c:v>
                </c:pt>
                <c:pt idx="109">
                  <c:v>85.283173624700979</c:v>
                </c:pt>
                <c:pt idx="110">
                  <c:v>85.425849710696866</c:v>
                </c:pt>
                <c:pt idx="111">
                  <c:v>84.046412106984121</c:v>
                </c:pt>
                <c:pt idx="112">
                  <c:v>82.404180338687951</c:v>
                </c:pt>
                <c:pt idx="113">
                  <c:v>82.272628749496207</c:v>
                </c:pt>
                <c:pt idx="114">
                  <c:v>82.078259069223961</c:v>
                </c:pt>
                <c:pt idx="115">
                  <c:v>80.852622048311233</c:v>
                </c:pt>
                <c:pt idx="116">
                  <c:v>82.085013227997877</c:v>
                </c:pt>
                <c:pt idx="117">
                  <c:v>83.325703635459064</c:v>
                </c:pt>
                <c:pt idx="118">
                  <c:v>83.490893584034765</c:v>
                </c:pt>
                <c:pt idx="119">
                  <c:v>83.155525321252952</c:v>
                </c:pt>
                <c:pt idx="120">
                  <c:v>83.234897723053891</c:v>
                </c:pt>
                <c:pt idx="121">
                  <c:v>82.600977984532548</c:v>
                </c:pt>
                <c:pt idx="122">
                  <c:v>81.582556789011122</c:v>
                </c:pt>
                <c:pt idx="123">
                  <c:v>83.141487265762024</c:v>
                </c:pt>
                <c:pt idx="124">
                  <c:v>83.942053732202467</c:v>
                </c:pt>
                <c:pt idx="125">
                  <c:v>85.122663027955596</c:v>
                </c:pt>
                <c:pt idx="126">
                  <c:v>85.640261143147995</c:v>
                </c:pt>
                <c:pt idx="127">
                  <c:v>87.006102139655709</c:v>
                </c:pt>
                <c:pt idx="128">
                  <c:v>87.51610734433099</c:v>
                </c:pt>
                <c:pt idx="129">
                  <c:v>87.419959907666694</c:v>
                </c:pt>
                <c:pt idx="130">
                  <c:v>86.386088022139518</c:v>
                </c:pt>
                <c:pt idx="131">
                  <c:v>86.696426167112023</c:v>
                </c:pt>
                <c:pt idx="132">
                  <c:v>87.650395912895192</c:v>
                </c:pt>
                <c:pt idx="133">
                  <c:v>88.992133832993943</c:v>
                </c:pt>
                <c:pt idx="134">
                  <c:v>88.639416652577111</c:v>
                </c:pt>
                <c:pt idx="135">
                  <c:v>87.733741349269039</c:v>
                </c:pt>
                <c:pt idx="136">
                  <c:v>88.372826032735162</c:v>
                </c:pt>
                <c:pt idx="137">
                  <c:v>88.977257025759826</c:v>
                </c:pt>
                <c:pt idx="138">
                  <c:v>88.516914753245857</c:v>
                </c:pt>
                <c:pt idx="139">
                  <c:v>88.812508525470022</c:v>
                </c:pt>
                <c:pt idx="140">
                  <c:v>87.902948477246227</c:v>
                </c:pt>
                <c:pt idx="141">
                  <c:v>89.605173067593242</c:v>
                </c:pt>
                <c:pt idx="142">
                  <c:v>89.373103703706974</c:v>
                </c:pt>
                <c:pt idx="143">
                  <c:v>89.785990285489021</c:v>
                </c:pt>
                <c:pt idx="144">
                  <c:v>89.97934463470375</c:v>
                </c:pt>
                <c:pt idx="145">
                  <c:v>89.774733354199128</c:v>
                </c:pt>
                <c:pt idx="146">
                  <c:v>88.409024792177192</c:v>
                </c:pt>
                <c:pt idx="147">
                  <c:v>88.892896258328477</c:v>
                </c:pt>
                <c:pt idx="148">
                  <c:v>87.794308054091559</c:v>
                </c:pt>
                <c:pt idx="149">
                  <c:v>86.079502187596987</c:v>
                </c:pt>
                <c:pt idx="150">
                  <c:v>85.22993496142405</c:v>
                </c:pt>
                <c:pt idx="151">
                  <c:v>85.222606919878459</c:v>
                </c:pt>
                <c:pt idx="152">
                  <c:v>85.013537011686452</c:v>
                </c:pt>
                <c:pt idx="153">
                  <c:v>84.624400347684684</c:v>
                </c:pt>
                <c:pt idx="154">
                  <c:v>84.535801676708886</c:v>
                </c:pt>
                <c:pt idx="155">
                  <c:v>84.15659759913936</c:v>
                </c:pt>
                <c:pt idx="156">
                  <c:v>81.640298224804013</c:v>
                </c:pt>
                <c:pt idx="157">
                  <c:v>83.227216522879615</c:v>
                </c:pt>
                <c:pt idx="158">
                  <c:v>82.240403024627085</c:v>
                </c:pt>
                <c:pt idx="159">
                  <c:v>83.084275567912186</c:v>
                </c:pt>
                <c:pt idx="160">
                  <c:v>83.042956008353968</c:v>
                </c:pt>
                <c:pt idx="161">
                  <c:v>83.337887608149316</c:v>
                </c:pt>
                <c:pt idx="162">
                  <c:v>84.705229528828994</c:v>
                </c:pt>
                <c:pt idx="163">
                  <c:v>86.14364462353511</c:v>
                </c:pt>
                <c:pt idx="164">
                  <c:v>84.613319995709119</c:v>
                </c:pt>
                <c:pt idx="165">
                  <c:v>83.209470301787306</c:v>
                </c:pt>
                <c:pt idx="166">
                  <c:v>83.373335905505357</c:v>
                </c:pt>
                <c:pt idx="167">
                  <c:v>82.979652324159005</c:v>
                </c:pt>
                <c:pt idx="168">
                  <c:v>81.792156435146168</c:v>
                </c:pt>
                <c:pt idx="169">
                  <c:v>82.61558992279511</c:v>
                </c:pt>
                <c:pt idx="170">
                  <c:v>80.924931277538093</c:v>
                </c:pt>
                <c:pt idx="171">
                  <c:v>79.340131931234708</c:v>
                </c:pt>
                <c:pt idx="172">
                  <c:v>78.237129244139012</c:v>
                </c:pt>
                <c:pt idx="173">
                  <c:v>76.388696981509057</c:v>
                </c:pt>
                <c:pt idx="174">
                  <c:v>76.463125162508163</c:v>
                </c:pt>
                <c:pt idx="175">
                  <c:v>74.120932992123244</c:v>
                </c:pt>
                <c:pt idx="176">
                  <c:v>75.789342643771988</c:v>
                </c:pt>
                <c:pt idx="177">
                  <c:v>76.303806476134653</c:v>
                </c:pt>
                <c:pt idx="178">
                  <c:v>78.675575681673422</c:v>
                </c:pt>
                <c:pt idx="179">
                  <c:v>77.529002048761484</c:v>
                </c:pt>
                <c:pt idx="180">
                  <c:v>77.838987035105291</c:v>
                </c:pt>
                <c:pt idx="181">
                  <c:v>76.605757103675458</c:v>
                </c:pt>
                <c:pt idx="182">
                  <c:v>75.599299156701349</c:v>
                </c:pt>
                <c:pt idx="183">
                  <c:v>74.622683113852617</c:v>
                </c:pt>
                <c:pt idx="184">
                  <c:v>73.329681084514831</c:v>
                </c:pt>
                <c:pt idx="185">
                  <c:v>74.73392808189395</c:v>
                </c:pt>
                <c:pt idx="186">
                  <c:v>75.191091926749607</c:v>
                </c:pt>
                <c:pt idx="187">
                  <c:v>77.265987160035166</c:v>
                </c:pt>
                <c:pt idx="188">
                  <c:v>77.382838521307178</c:v>
                </c:pt>
                <c:pt idx="189">
                  <c:v>76.139013831016243</c:v>
                </c:pt>
                <c:pt idx="190">
                  <c:v>76.763133417591106</c:v>
                </c:pt>
                <c:pt idx="191">
                  <c:v>75.958020033806108</c:v>
                </c:pt>
                <c:pt idx="192">
                  <c:v>76.53631728830679</c:v>
                </c:pt>
                <c:pt idx="193">
                  <c:v>78.717424979174694</c:v>
                </c:pt>
                <c:pt idx="194">
                  <c:v>79.928141048024713</c:v>
                </c:pt>
                <c:pt idx="195">
                  <c:v>79.822325893899674</c:v>
                </c:pt>
                <c:pt idx="196">
                  <c:v>79.09283260148564</c:v>
                </c:pt>
                <c:pt idx="197">
                  <c:v>78.974789329841784</c:v>
                </c:pt>
                <c:pt idx="198">
                  <c:v>80.325488650143853</c:v>
                </c:pt>
                <c:pt idx="199">
                  <c:v>80.421945100608269</c:v>
                </c:pt>
                <c:pt idx="200">
                  <c:v>79.944562924259401</c:v>
                </c:pt>
                <c:pt idx="201">
                  <c:v>80.968546368182885</c:v>
                </c:pt>
                <c:pt idx="202">
                  <c:v>81.93090363139774</c:v>
                </c:pt>
                <c:pt idx="203">
                  <c:v>82.541514900424716</c:v>
                </c:pt>
                <c:pt idx="204">
                  <c:v>82.325690833458793</c:v>
                </c:pt>
                <c:pt idx="205">
                  <c:v>85.540493830539489</c:v>
                </c:pt>
                <c:pt idx="206">
                  <c:v>86.595422799303051</c:v>
                </c:pt>
                <c:pt idx="207">
                  <c:v>86.622086275770087</c:v>
                </c:pt>
                <c:pt idx="208">
                  <c:v>85.88764876255425</c:v>
                </c:pt>
                <c:pt idx="209">
                  <c:v>84.371362190219187</c:v>
                </c:pt>
                <c:pt idx="210">
                  <c:v>84.415109715349729</c:v>
                </c:pt>
                <c:pt idx="211">
                  <c:v>85.124693690070643</c:v>
                </c:pt>
                <c:pt idx="212">
                  <c:v>85.699900806570156</c:v>
                </c:pt>
                <c:pt idx="213">
                  <c:v>85.739719441956396</c:v>
                </c:pt>
                <c:pt idx="214">
                  <c:v>86.084622987713175</c:v>
                </c:pt>
                <c:pt idx="215">
                  <c:v>86.260495984807122</c:v>
                </c:pt>
                <c:pt idx="216">
                  <c:v>86.284157612930201</c:v>
                </c:pt>
                <c:pt idx="217">
                  <c:v>85.16574838065732</c:v>
                </c:pt>
                <c:pt idx="218">
                  <c:v>84.696974445883072</c:v>
                </c:pt>
                <c:pt idx="219">
                  <c:v>84.596191802217064</c:v>
                </c:pt>
                <c:pt idx="220">
                  <c:v>85.682551888935137</c:v>
                </c:pt>
                <c:pt idx="221">
                  <c:v>85.47886764983086</c:v>
                </c:pt>
                <c:pt idx="222">
                  <c:v>85.330099577489861</c:v>
                </c:pt>
                <c:pt idx="223">
                  <c:v>84.316975761398979</c:v>
                </c:pt>
                <c:pt idx="224">
                  <c:v>83.56867677200654</c:v>
                </c:pt>
                <c:pt idx="225">
                  <c:v>83.098269478574522</c:v>
                </c:pt>
                <c:pt idx="226">
                  <c:v>83.504357756754061</c:v>
                </c:pt>
                <c:pt idx="227">
                  <c:v>83.078095291909875</c:v>
                </c:pt>
                <c:pt idx="228">
                  <c:v>84.256100042776353</c:v>
                </c:pt>
                <c:pt idx="229">
                  <c:v>84.042571506896962</c:v>
                </c:pt>
                <c:pt idx="230">
                  <c:v>83.406312092460468</c:v>
                </c:pt>
                <c:pt idx="231">
                  <c:v>82.058526330845183</c:v>
                </c:pt>
                <c:pt idx="232">
                  <c:v>82.325514254144423</c:v>
                </c:pt>
                <c:pt idx="233">
                  <c:v>81.865525140259152</c:v>
                </c:pt>
                <c:pt idx="234">
                  <c:v>83.273259579096731</c:v>
                </c:pt>
                <c:pt idx="235">
                  <c:v>82.824836410301458</c:v>
                </c:pt>
                <c:pt idx="236">
                  <c:v>83.12506538952735</c:v>
                </c:pt>
                <c:pt idx="237">
                  <c:v>83.369716029561147</c:v>
                </c:pt>
                <c:pt idx="238">
                  <c:v>83.859502902743216</c:v>
                </c:pt>
                <c:pt idx="239">
                  <c:v>83.226245336650678</c:v>
                </c:pt>
                <c:pt idx="240">
                  <c:v>84.468215944140894</c:v>
                </c:pt>
                <c:pt idx="241">
                  <c:v>85.601546128476457</c:v>
                </c:pt>
                <c:pt idx="242">
                  <c:v>85.920978108138058</c:v>
                </c:pt>
                <c:pt idx="243">
                  <c:v>86.103252105377251</c:v>
                </c:pt>
                <c:pt idx="244">
                  <c:v>85.991433254564242</c:v>
                </c:pt>
                <c:pt idx="245">
                  <c:v>85.601104680190588</c:v>
                </c:pt>
                <c:pt idx="246">
                  <c:v>86.178210024319384</c:v>
                </c:pt>
                <c:pt idx="247">
                  <c:v>87.588328283900694</c:v>
                </c:pt>
                <c:pt idx="248">
                  <c:v>88.081470164055432</c:v>
                </c:pt>
                <c:pt idx="249">
                  <c:v>88.653101549439356</c:v>
                </c:pt>
                <c:pt idx="250">
                  <c:v>88.060280646333268</c:v>
                </c:pt>
                <c:pt idx="251">
                  <c:v>87.808037095782367</c:v>
                </c:pt>
              </c:numCache>
            </c:numRef>
          </c:val>
          <c:smooth val="0"/>
          <c:extLst>
            <c:ext xmlns:c16="http://schemas.microsoft.com/office/drawing/2014/chart" uri="{C3380CC4-5D6E-409C-BE32-E72D297353CC}">
              <c16:uniqueId val="{00000002-D5DF-4331-9BFC-0E05CA5D63A7}"/>
            </c:ext>
          </c:extLst>
        </c:ser>
        <c:dLbls>
          <c:showLegendKey val="0"/>
          <c:showVal val="0"/>
          <c:showCatName val="0"/>
          <c:showSerName val="0"/>
          <c:showPercent val="0"/>
          <c:showBubbleSize val="0"/>
        </c:dLbls>
        <c:smooth val="0"/>
        <c:axId val="158054656"/>
        <c:axId val="158227840"/>
      </c:lineChart>
      <c:dateAx>
        <c:axId val="158054656"/>
        <c:scaling>
          <c:orientation val="minMax"/>
        </c:scaling>
        <c:delete val="0"/>
        <c:axPos val="b"/>
        <c:numFmt formatCode="dd/mm/yyyy" sourceLinked="1"/>
        <c:majorTickMark val="out"/>
        <c:minorTickMark val="none"/>
        <c:tickLblPos val="nextTo"/>
        <c:crossAx val="158227840"/>
        <c:crosses val="autoZero"/>
        <c:auto val="1"/>
        <c:lblOffset val="100"/>
        <c:baseTimeUnit val="days"/>
      </c:dateAx>
      <c:valAx>
        <c:axId val="158227840"/>
        <c:scaling>
          <c:orientation val="minMax"/>
          <c:min val="20"/>
        </c:scaling>
        <c:delete val="0"/>
        <c:axPos val="l"/>
        <c:title>
          <c:tx>
            <c:rich>
              <a:bodyPr rot="-5400000" vert="horz"/>
              <a:lstStyle/>
              <a:p>
                <a:pPr>
                  <a:defRPr/>
                </a:pPr>
                <a:r>
                  <a:rPr lang="en-US"/>
                  <a:t>Opening</a:t>
                </a:r>
                <a:r>
                  <a:rPr lang="en-US" baseline="0"/>
                  <a:t> Share Price (19th Jan 2022 = 100)</a:t>
                </a:r>
                <a:endParaRPr lang="en-US"/>
              </a:p>
            </c:rich>
          </c:tx>
          <c:layout/>
          <c:overlay val="0"/>
        </c:title>
        <c:numFmt formatCode="0.0" sourceLinked="1"/>
        <c:majorTickMark val="out"/>
        <c:minorTickMark val="none"/>
        <c:tickLblPos val="nextTo"/>
        <c:crossAx val="158054656"/>
        <c:crosses val="autoZero"/>
        <c:crossBetween val="between"/>
      </c:valAx>
    </c:plotArea>
    <c:legend>
      <c:legendPos val="b"/>
      <c:layout/>
      <c:overlay val="0"/>
      <c:txPr>
        <a:bodyPr/>
        <a:lstStyle/>
        <a:p>
          <a:pPr>
            <a:defRPr b="1"/>
          </a:pPr>
          <a:endParaRPr lang="en-US"/>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0.36931</cdr:x>
      <cdr:y>0.20259</cdr:y>
    </cdr:from>
    <cdr:to>
      <cdr:x>0.375</cdr:x>
      <cdr:y>0.39267</cdr:y>
    </cdr:to>
    <cdr:cxnSp macro="">
      <cdr:nvCxnSpPr>
        <cdr:cNvPr id="3" name="Straight Arrow Connector 2"/>
        <cdr:cNvCxnSpPr/>
      </cdr:nvCxnSpPr>
      <cdr:spPr>
        <a:xfrm xmlns:a="http://schemas.openxmlformats.org/drawingml/2006/main" flipH="1">
          <a:off x="3191198" y="1021179"/>
          <a:ext cx="49162" cy="95808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0.90659</cdr:x>
      <cdr:y>0.12407</cdr:y>
    </cdr:from>
    <cdr:to>
      <cdr:x>1</cdr:x>
      <cdr:y>0.19947</cdr:y>
    </cdr:to>
    <cdr:sp macro="" textlink="">
      <cdr:nvSpPr>
        <cdr:cNvPr id="2" name="TextBox 4"/>
        <cdr:cNvSpPr txBox="1"/>
      </cdr:nvSpPr>
      <cdr:spPr>
        <a:xfrm xmlns:a="http://schemas.openxmlformats.org/drawingml/2006/main">
          <a:off x="9672373" y="607767"/>
          <a:ext cx="99664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smtClean="0">
              <a:solidFill>
                <a:schemeClr val="accent2"/>
              </a:solidFill>
            </a:rPr>
            <a:t> + 3.0%</a:t>
          </a:r>
          <a:endParaRPr lang="en-US" b="1" dirty="0">
            <a:solidFill>
              <a:schemeClr val="accent2"/>
            </a:solidFill>
          </a:endParaRPr>
        </a:p>
      </cdr:txBody>
    </cdr:sp>
  </cdr:relSizeAnchor>
  <cdr:relSizeAnchor xmlns:cdr="http://schemas.openxmlformats.org/drawingml/2006/chartDrawing">
    <cdr:from>
      <cdr:x>0.91072</cdr:x>
      <cdr:y>0.31771</cdr:y>
    </cdr:from>
    <cdr:to>
      <cdr:x>0.99846</cdr:x>
      <cdr:y>0.39311</cdr:y>
    </cdr:to>
    <cdr:sp macro="" textlink="">
      <cdr:nvSpPr>
        <cdr:cNvPr id="3" name="TextBox 3"/>
        <cdr:cNvSpPr txBox="1"/>
      </cdr:nvSpPr>
      <cdr:spPr>
        <a:xfrm xmlns:a="http://schemas.openxmlformats.org/drawingml/2006/main">
          <a:off x="9716469" y="1556301"/>
          <a:ext cx="9361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smtClean="0">
              <a:solidFill>
                <a:schemeClr val="accent3"/>
              </a:solidFill>
            </a:rPr>
            <a:t>- 12.2%</a:t>
          </a:r>
          <a:endParaRPr lang="en-US" b="1" dirty="0">
            <a:solidFill>
              <a:schemeClr val="accent3"/>
            </a:solidFill>
          </a:endParaRPr>
        </a:p>
      </cdr:txBody>
    </cdr:sp>
  </cdr:relSizeAnchor>
  <cdr:relSizeAnchor xmlns:cdr="http://schemas.openxmlformats.org/drawingml/2006/chartDrawing">
    <cdr:from>
      <cdr:x>0.91226</cdr:x>
      <cdr:y>0.706</cdr:y>
    </cdr:from>
    <cdr:to>
      <cdr:x>1</cdr:x>
      <cdr:y>0.7814</cdr:y>
    </cdr:to>
    <cdr:sp macro="" textlink="">
      <cdr:nvSpPr>
        <cdr:cNvPr id="4" name="TextBox 2"/>
        <cdr:cNvSpPr txBox="1"/>
      </cdr:nvSpPr>
      <cdr:spPr>
        <a:xfrm xmlns:a="http://schemas.openxmlformats.org/drawingml/2006/main">
          <a:off x="9732912" y="3458320"/>
          <a:ext cx="9361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smtClean="0">
              <a:solidFill>
                <a:schemeClr val="tx2"/>
              </a:solidFill>
            </a:rPr>
            <a:t>- 56.0%</a:t>
          </a:r>
          <a:endParaRPr lang="en-US" b="1" dirty="0">
            <a:solidFill>
              <a:schemeClr val="tx2"/>
            </a:solidFill>
          </a:endParaRPr>
        </a:p>
      </cdr:txBody>
    </cdr:sp>
  </cdr:relSizeAnchor>
  <cdr:relSizeAnchor xmlns:cdr="http://schemas.openxmlformats.org/drawingml/2006/chartDrawing">
    <cdr:from>
      <cdr:x>0.27542</cdr:x>
      <cdr:y>0.04047</cdr:y>
    </cdr:from>
    <cdr:to>
      <cdr:x>0.80678</cdr:x>
      <cdr:y>0.09927</cdr:y>
    </cdr:to>
    <cdr:sp macro="" textlink="">
      <cdr:nvSpPr>
        <cdr:cNvPr id="5" name="TextBox 4"/>
        <cdr:cNvSpPr txBox="1"/>
      </cdr:nvSpPr>
      <cdr:spPr>
        <a:xfrm xmlns:a="http://schemas.openxmlformats.org/drawingml/2006/main">
          <a:off x="2873896" y="198247"/>
          <a:ext cx="554461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0.24091</cdr:x>
      <cdr:y>0.03436</cdr:y>
    </cdr:from>
    <cdr:to>
      <cdr:x>0.84818</cdr:x>
      <cdr:y>0.14511</cdr:y>
    </cdr:to>
    <cdr:sp macro="" textlink="">
      <cdr:nvSpPr>
        <cdr:cNvPr id="6" name="TextBox 5"/>
        <cdr:cNvSpPr txBox="1"/>
      </cdr:nvSpPr>
      <cdr:spPr>
        <a:xfrm xmlns:a="http://schemas.openxmlformats.org/drawingml/2006/main">
          <a:off x="2513856" y="168292"/>
          <a:ext cx="6336704" cy="5425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smtClean="0"/>
            <a:t>IDS Share price compared with FTSE 100 and FTSE 250, year to 19</a:t>
          </a:r>
          <a:r>
            <a:rPr lang="en-GB" sz="1400" b="1" baseline="30000" dirty="0" smtClean="0"/>
            <a:t>th</a:t>
          </a:r>
          <a:r>
            <a:rPr lang="en-GB" sz="1400" b="1" dirty="0" smtClean="0"/>
            <a:t> January 2023</a:t>
          </a:r>
          <a:endParaRPr lang="en-GB"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7C6FE1-081A-4EC3-B180-87E6EA1872E7}" type="datetimeFigureOut">
              <a:rPr lang="en-US" smtClean="0"/>
              <a:pPr/>
              <a:t>1/23/2023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152C104-8CAF-480F-9956-72F4093DB635}"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A052E61-9071-4967-A695-59B319CC3799}" type="datetimeFigureOut">
              <a:rPr lang="en-US" smtClean="0"/>
              <a:pPr/>
              <a:t>1/23/2023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798C9BC-3C8D-4862-9013-521552CBB3A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98C9BC-3C8D-4862-9013-521552CBB3A0}" type="slidenum">
              <a:rPr lang="en-GB" smtClean="0"/>
              <a:pPr/>
              <a:t>1</a:t>
            </a:fld>
            <a:endParaRPr lang="en-GB"/>
          </a:p>
        </p:txBody>
      </p:sp>
    </p:spTree>
    <p:extLst>
      <p:ext uri="{BB962C8B-B14F-4D97-AF65-F5344CB8AC3E}">
        <p14:creationId xmlns:p14="http://schemas.microsoft.com/office/powerpoint/2010/main" val="579030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dirty="0"/>
              <a:t>The dispute is damaging IDS’s share</a:t>
            </a:r>
            <a:r>
              <a:rPr lang="en-US" baseline="0" dirty="0"/>
              <a:t> price</a:t>
            </a:r>
            <a:endParaRPr lang="en-US" dirty="0"/>
          </a:p>
          <a:p>
            <a:endParaRPr lang="en-US" dirty="0"/>
          </a:p>
          <a:p>
            <a:r>
              <a:rPr lang="en-US" dirty="0"/>
              <a:t>As the chart shows, since May </a:t>
            </a:r>
            <a:r>
              <a:rPr lang="en-US" dirty="0" smtClean="0"/>
              <a:t>last </a:t>
            </a:r>
            <a:r>
              <a:rPr lang="en-US" dirty="0"/>
              <a:t>year when</a:t>
            </a:r>
            <a:r>
              <a:rPr lang="en-US" baseline="0" dirty="0"/>
              <a:t> Royal Mail reported its annual results 2022, the share price has fallen by </a:t>
            </a:r>
            <a:r>
              <a:rPr lang="en-US" baseline="0" dirty="0" smtClean="0"/>
              <a:t>30% </a:t>
            </a:r>
            <a:r>
              <a:rPr lang="en-US" baseline="0" dirty="0"/>
              <a:t>from 325p to </a:t>
            </a:r>
            <a:r>
              <a:rPr lang="en-US" baseline="0" dirty="0" smtClean="0"/>
              <a:t>229p earlier today.</a:t>
            </a:r>
          </a:p>
          <a:p>
            <a:endParaRPr lang="en-US" baseline="0" dirty="0" smtClean="0"/>
          </a:p>
          <a:p>
            <a:r>
              <a:rPr lang="en-US" baseline="0" dirty="0" smtClean="0"/>
              <a:t>There was a 15 pence fall in the share price after the BEIS Committee hearing on 17</a:t>
            </a:r>
            <a:r>
              <a:rPr lang="en-US" baseline="30000" dirty="0" smtClean="0"/>
              <a:t>th</a:t>
            </a:r>
            <a:r>
              <a:rPr lang="en-US" baseline="0" dirty="0" smtClean="0"/>
              <a:t> January.</a:t>
            </a:r>
            <a:endParaRPr lang="en-US" baseline="0" dirty="0"/>
          </a:p>
          <a:p>
            <a:endParaRPr lang="en-US" baseline="0" dirty="0"/>
          </a:p>
          <a:p>
            <a:r>
              <a:rPr lang="en-US" baseline="0" dirty="0" smtClean="0"/>
              <a:t>(</a:t>
            </a:r>
            <a:endParaRPr lang="en-GB" dirty="0"/>
          </a:p>
        </p:txBody>
      </p:sp>
      <p:sp>
        <p:nvSpPr>
          <p:cNvPr id="4" name="Slide Number Placeholder 3"/>
          <p:cNvSpPr>
            <a:spLocks noGrp="1"/>
          </p:cNvSpPr>
          <p:nvPr>
            <p:ph type="sldNum" sz="quarter" idx="10"/>
          </p:nvPr>
        </p:nvSpPr>
        <p:spPr/>
        <p:txBody>
          <a:bodyPr/>
          <a:lstStyle/>
          <a:p>
            <a:fld id="{8798C9BC-3C8D-4862-9013-521552CBB3A0}" type="slidenum">
              <a:rPr lang="en-GB" smtClean="0"/>
              <a:pPr/>
              <a:t>10</a:t>
            </a:fld>
            <a:endParaRPr lang="en-GB"/>
          </a:p>
        </p:txBody>
      </p:sp>
    </p:spTree>
    <p:extLst>
      <p:ext uri="{BB962C8B-B14F-4D97-AF65-F5344CB8AC3E}">
        <p14:creationId xmlns:p14="http://schemas.microsoft.com/office/powerpoint/2010/main" val="236285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IDS share price has performed significantly worse than the FTSE 100 and FTSE 250 over</a:t>
            </a:r>
            <a:r>
              <a:rPr lang="en-GB" baseline="0" dirty="0"/>
              <a:t> the last year, falling by </a:t>
            </a:r>
            <a:r>
              <a:rPr lang="en-GB" baseline="0" dirty="0" smtClean="0"/>
              <a:t>56% </a:t>
            </a:r>
            <a:r>
              <a:rPr lang="en-GB" baseline="0" dirty="0"/>
              <a:t>compared with a fall of </a:t>
            </a:r>
            <a:r>
              <a:rPr lang="en-GB" baseline="0" dirty="0" smtClean="0"/>
              <a:t>12.2% </a:t>
            </a:r>
            <a:r>
              <a:rPr lang="en-GB" baseline="0" dirty="0"/>
              <a:t>for the FTSE 250 and growth of </a:t>
            </a:r>
            <a:r>
              <a:rPr lang="en-GB" baseline="0" dirty="0" smtClean="0"/>
              <a:t>3% </a:t>
            </a:r>
            <a:r>
              <a:rPr lang="en-GB" baseline="0" dirty="0"/>
              <a:t>for the FTSE 100.</a:t>
            </a:r>
            <a:endParaRPr lang="en-US" dirty="0"/>
          </a:p>
          <a:p>
            <a:endParaRPr lang="en-GB" dirty="0"/>
          </a:p>
        </p:txBody>
      </p:sp>
      <p:sp>
        <p:nvSpPr>
          <p:cNvPr id="4" name="Slide Number Placeholder 3"/>
          <p:cNvSpPr>
            <a:spLocks noGrp="1"/>
          </p:cNvSpPr>
          <p:nvPr>
            <p:ph type="sldNum" sz="quarter" idx="10"/>
          </p:nvPr>
        </p:nvSpPr>
        <p:spPr/>
        <p:txBody>
          <a:bodyPr/>
          <a:lstStyle/>
          <a:p>
            <a:fld id="{8798C9BC-3C8D-4862-9013-521552CBB3A0}" type="slidenum">
              <a:rPr lang="en-GB" smtClean="0"/>
              <a:pPr/>
              <a:t>11</a:t>
            </a:fld>
            <a:endParaRPr lang="en-GB"/>
          </a:p>
        </p:txBody>
      </p:sp>
    </p:spTree>
    <p:extLst>
      <p:ext uri="{BB962C8B-B14F-4D97-AF65-F5344CB8AC3E}">
        <p14:creationId xmlns:p14="http://schemas.microsoft.com/office/powerpoint/2010/main" val="133727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We are also now seeing serious questions being raised around trust and integrity in the IDS leadership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The lack of honesty and integrity that the CWU has experienced throughout the last nine months of </a:t>
            </a:r>
            <a:r>
              <a:rPr lang="en-US" sz="1100" b="0" kern="1200" baseline="0" dirty="0" smtClean="0">
                <a:solidFill>
                  <a:schemeClr val="tx1"/>
                </a:solidFill>
                <a:effectLst/>
                <a:latin typeface="+mn-lt"/>
                <a:ea typeface="+mn-ea"/>
                <a:cs typeface="+mn-cs"/>
              </a:rPr>
              <a:t>negotiations was </a:t>
            </a:r>
            <a:r>
              <a:rPr lang="en-US" sz="1100" b="0" kern="1200" baseline="0" dirty="0" smtClean="0">
                <a:solidFill>
                  <a:schemeClr val="tx1"/>
                </a:solidFill>
                <a:effectLst/>
                <a:latin typeface="+mn-lt"/>
                <a:ea typeface="+mn-ea"/>
                <a:cs typeface="+mn-cs"/>
              </a:rPr>
              <a:t>very publicly exposed in Parliament last week when the IDS CEO Simon Thompson gave evidence before the BEIS Select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He told the Committee </a:t>
            </a:r>
            <a:r>
              <a:rPr lang="en-US" sz="1100" b="0" kern="1200" baseline="0" dirty="0" smtClean="0">
                <a:solidFill>
                  <a:schemeClr val="tx1"/>
                </a:solidFill>
                <a:effectLst/>
                <a:latin typeface="+mn-lt"/>
                <a:ea typeface="+mn-ea"/>
                <a:cs typeface="+mn-cs"/>
              </a:rPr>
              <a:t>that it’s not Royal Mail’s policy to </a:t>
            </a:r>
            <a:r>
              <a:rPr lang="en-US" sz="1100" b="0" kern="1200" baseline="0" dirty="0" err="1" smtClean="0">
                <a:solidFill>
                  <a:schemeClr val="tx1"/>
                </a:solidFill>
                <a:effectLst/>
                <a:latin typeface="+mn-lt"/>
                <a:ea typeface="+mn-ea"/>
                <a:cs typeface="+mn-cs"/>
              </a:rPr>
              <a:t>prioritise</a:t>
            </a:r>
            <a:r>
              <a:rPr lang="en-US" sz="1100" b="0" kern="1200" baseline="0" dirty="0" smtClean="0">
                <a:solidFill>
                  <a:schemeClr val="tx1"/>
                </a:solidFill>
                <a:effectLst/>
                <a:latin typeface="+mn-lt"/>
                <a:ea typeface="+mn-ea"/>
                <a:cs typeface="+mn-cs"/>
              </a:rPr>
              <a:t> parcels over letters despite the Committee Chair showing evidence to the contrary and quoting from instructions in a Royal Mail workplace telling staff to </a:t>
            </a:r>
            <a:r>
              <a:rPr lang="en-US" sz="1100" b="0" kern="1200" baseline="0" dirty="0" err="1" smtClean="0">
                <a:solidFill>
                  <a:schemeClr val="tx1"/>
                </a:solidFill>
                <a:effectLst/>
                <a:latin typeface="+mn-lt"/>
                <a:ea typeface="+mn-ea"/>
                <a:cs typeface="+mn-cs"/>
              </a:rPr>
              <a:t>prioritise</a:t>
            </a:r>
            <a:r>
              <a:rPr lang="en-US" sz="1100" b="0" kern="1200" baseline="0" dirty="0" smtClean="0">
                <a:solidFill>
                  <a:schemeClr val="tx1"/>
                </a:solidFill>
                <a:effectLst/>
                <a:latin typeface="+mn-lt"/>
                <a:ea typeface="+mn-ea"/>
                <a:cs typeface="+mn-cs"/>
              </a:rPr>
              <a:t> </a:t>
            </a:r>
            <a:r>
              <a:rPr lang="en-US" sz="1100" b="0" kern="1200" baseline="0" dirty="0" smtClean="0">
                <a:solidFill>
                  <a:schemeClr val="tx1"/>
                </a:solidFill>
                <a:effectLst/>
                <a:latin typeface="+mn-lt"/>
                <a:ea typeface="+mn-ea"/>
                <a:cs typeface="+mn-cs"/>
              </a:rPr>
              <a:t>parcels.    </a:t>
            </a:r>
            <a:r>
              <a:rPr lang="en-US" sz="1100" b="0" kern="1200" baseline="0" dirty="0" smtClean="0">
                <a:solidFill>
                  <a:schemeClr val="tx1"/>
                </a:solidFill>
                <a:effectLst/>
                <a:latin typeface="+mn-lt"/>
                <a:ea typeface="+mn-ea"/>
                <a:cs typeface="+mn-cs"/>
              </a:rPr>
              <a:t>Our members know Thompson’s statement on this isn’t true because they are being told to </a:t>
            </a:r>
            <a:r>
              <a:rPr lang="en-US" sz="1100" b="0" kern="1200" baseline="0" dirty="0" err="1" smtClean="0">
                <a:solidFill>
                  <a:schemeClr val="tx1"/>
                </a:solidFill>
                <a:effectLst/>
                <a:latin typeface="+mn-lt"/>
                <a:ea typeface="+mn-ea"/>
                <a:cs typeface="+mn-cs"/>
              </a:rPr>
              <a:t>prioritise</a:t>
            </a:r>
            <a:r>
              <a:rPr lang="en-US" sz="1100" b="0" kern="1200" baseline="0" dirty="0" smtClean="0">
                <a:solidFill>
                  <a:schemeClr val="tx1"/>
                </a:solidFill>
                <a:effectLst/>
                <a:latin typeface="+mn-lt"/>
                <a:ea typeface="+mn-ea"/>
                <a:cs typeface="+mn-cs"/>
              </a:rPr>
              <a:t> parcels on a daily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He said Royal Mail does not use tracking data to monitor the performance of employees or to </a:t>
            </a:r>
            <a:r>
              <a:rPr lang="en-US" sz="1100" b="0" kern="1200" baseline="0" dirty="0" err="1" smtClean="0">
                <a:solidFill>
                  <a:schemeClr val="tx1"/>
                </a:solidFill>
                <a:effectLst/>
                <a:latin typeface="+mn-lt"/>
                <a:ea typeface="+mn-ea"/>
                <a:cs typeface="+mn-cs"/>
              </a:rPr>
              <a:t>penalise</a:t>
            </a:r>
            <a:r>
              <a:rPr lang="en-US" sz="1100" b="0" kern="1200" baseline="0" dirty="0" smtClean="0">
                <a:solidFill>
                  <a:schemeClr val="tx1"/>
                </a:solidFill>
                <a:effectLst/>
                <a:latin typeface="+mn-lt"/>
                <a:ea typeface="+mn-ea"/>
                <a:cs typeface="+mn-cs"/>
              </a:rPr>
              <a:t> them, but there is evidence to the contrary on this. </a:t>
            </a:r>
            <a:r>
              <a:rPr lang="en-GB" sz="1200" kern="1200" dirty="0" smtClean="0">
                <a:solidFill>
                  <a:schemeClr val="tx1"/>
                </a:solidFill>
                <a:effectLst/>
                <a:latin typeface="+mn-lt"/>
                <a:ea typeface="+mn-ea"/>
                <a:cs typeface="+mn-cs"/>
              </a:rPr>
              <a:t>Mr Thompson himself posted a large-scale analysis of the data taken from these devices to the employee online communication</a:t>
            </a:r>
            <a:r>
              <a:rPr lang="en-GB" sz="1200" kern="1200" baseline="0" dirty="0" smtClean="0">
                <a:solidFill>
                  <a:schemeClr val="tx1"/>
                </a:solidFill>
                <a:effectLst/>
                <a:latin typeface="+mn-lt"/>
                <a:ea typeface="+mn-ea"/>
                <a:cs typeface="+mn-cs"/>
              </a:rPr>
              <a:t> platform </a:t>
            </a:r>
            <a:r>
              <a:rPr lang="en-GB" sz="1200" kern="1200" dirty="0" smtClean="0">
                <a:solidFill>
                  <a:schemeClr val="tx1"/>
                </a:solidFill>
                <a:effectLst/>
                <a:latin typeface="+mn-lt"/>
                <a:ea typeface="+mn-ea"/>
                <a:cs typeface="+mn-cs"/>
              </a:rPr>
              <a:t>and highlighted the relationship between employee speed and parcel volume.</a:t>
            </a:r>
            <a:r>
              <a:rPr lang="en-GB" sz="1200" kern="1200" baseline="0" dirty="0" smtClean="0">
                <a:solidFill>
                  <a:schemeClr val="tx1"/>
                </a:solidFill>
                <a:effectLst/>
                <a:latin typeface="+mn-lt"/>
                <a:ea typeface="+mn-ea"/>
                <a:cs typeface="+mn-cs"/>
              </a:rPr>
              <a:t>   </a:t>
            </a: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And Thompson said that Royal Mail is not engaged in a strategy of fire and replace, despite plans to make 10,000 permanent employees redundant and </a:t>
            </a:r>
            <a:r>
              <a:rPr lang="en-US" sz="1100" b="0" kern="1200" baseline="0" dirty="0" smtClean="0">
                <a:solidFill>
                  <a:schemeClr val="tx1"/>
                </a:solidFill>
                <a:effectLst/>
                <a:latin typeface="+mn-lt"/>
                <a:ea typeface="+mn-ea"/>
                <a:cs typeface="+mn-cs"/>
              </a:rPr>
              <a:t>to retain and bring in thousands of agency </a:t>
            </a:r>
            <a:r>
              <a:rPr lang="en-US" sz="1100" b="0" kern="1200" baseline="0" dirty="0" smtClean="0">
                <a:solidFill>
                  <a:schemeClr val="tx1"/>
                </a:solidFill>
                <a:effectLst/>
                <a:latin typeface="+mn-lt"/>
                <a:ea typeface="+mn-ea"/>
                <a:cs typeface="+mn-cs"/>
              </a:rPr>
              <a:t>workers and self-employed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Members of the </a:t>
            </a:r>
            <a:r>
              <a:rPr lang="en-US" sz="1100" b="0" kern="1200" baseline="0" dirty="0" smtClean="0">
                <a:solidFill>
                  <a:schemeClr val="tx1"/>
                </a:solidFill>
                <a:effectLst/>
                <a:latin typeface="+mn-lt"/>
                <a:ea typeface="+mn-ea"/>
                <a:cs typeface="+mn-cs"/>
              </a:rPr>
              <a:t>Committee were critical of the CEO’s evidence in terms of clarity and honesty saying his performance gave them grave concern about his narrative when there was clear evidence to the contrary.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latin typeface="+mn-lt"/>
                <a:ea typeface="+mn-ea"/>
                <a:cs typeface="+mn-cs"/>
              </a:rPr>
              <a:t>It’s this lack of honesty that means Royal Mail’s employees have now lost trust in their leadership. </a:t>
            </a:r>
            <a:r>
              <a:rPr lang="en-US" sz="1100" b="0" kern="1200" baseline="0" dirty="0" smtClean="0">
                <a:solidFill>
                  <a:schemeClr val="tx1"/>
                </a:solidFill>
                <a:effectLst/>
                <a:latin typeface="+mn-lt"/>
                <a:ea typeface="+mn-ea"/>
                <a:cs typeface="+mn-cs"/>
              </a:rPr>
              <a:t>Obviously </a:t>
            </a:r>
            <a:r>
              <a:rPr lang="en-US" sz="1100" b="0" kern="1200" baseline="0" dirty="0" smtClean="0">
                <a:solidFill>
                  <a:schemeClr val="tx1"/>
                </a:solidFill>
                <a:effectLst/>
                <a:latin typeface="+mn-lt"/>
                <a:ea typeface="+mn-ea"/>
                <a:cs typeface="+mn-cs"/>
              </a:rPr>
              <a:t>that’s a barrier to introducing </a:t>
            </a:r>
            <a:r>
              <a:rPr lang="en-US" sz="1100" b="0" kern="1200" baseline="0" dirty="0" smtClean="0">
                <a:solidFill>
                  <a:schemeClr val="tx1"/>
                </a:solidFill>
                <a:effectLst/>
                <a:latin typeface="+mn-lt"/>
                <a:ea typeface="+mn-ea"/>
                <a:cs typeface="+mn-cs"/>
              </a:rPr>
              <a:t>change, making </a:t>
            </a:r>
            <a:r>
              <a:rPr lang="en-US" sz="1100" b="0" kern="1200" baseline="0" dirty="0" smtClean="0">
                <a:solidFill>
                  <a:schemeClr val="tx1"/>
                </a:solidFill>
                <a:effectLst/>
                <a:latin typeface="+mn-lt"/>
                <a:ea typeface="+mn-ea"/>
                <a:cs typeface="+mn-cs"/>
              </a:rPr>
              <a:t>a success of the </a:t>
            </a:r>
            <a:r>
              <a:rPr lang="en-US" sz="1100" b="0" kern="1200" baseline="0" dirty="0" smtClean="0">
                <a:solidFill>
                  <a:schemeClr val="tx1"/>
                </a:solidFill>
                <a:effectLst/>
                <a:latin typeface="+mn-lt"/>
                <a:ea typeface="+mn-ea"/>
                <a:cs typeface="+mn-cs"/>
              </a:rPr>
              <a:t>business and delivering shareholder value.</a:t>
            </a:r>
            <a:endParaRPr lang="en-US" sz="11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98C9BC-3C8D-4862-9013-521552CBB3A0}" type="slidenum">
              <a:rPr lang="en-GB" smtClean="0"/>
              <a:pPr/>
              <a:t>12</a:t>
            </a:fld>
            <a:endParaRPr lang="en-GB"/>
          </a:p>
        </p:txBody>
      </p:sp>
    </p:spTree>
    <p:extLst>
      <p:ext uri="{BB962C8B-B14F-4D97-AF65-F5344CB8AC3E}">
        <p14:creationId xmlns:p14="http://schemas.microsoft.com/office/powerpoint/2010/main" val="402365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dirty="0"/>
              <a:t>We want</a:t>
            </a:r>
            <a:r>
              <a:rPr lang="en-US" baseline="0" dirty="0"/>
              <a:t> shareholders to take action to help us resolve this dispute, and for the reasons we’ve set out we think that is in the long term interests of the business and the IDS share price.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Firstly we’d like you to </a:t>
            </a:r>
            <a:r>
              <a:rPr lang="en-GB" sz="1200" kern="1200" dirty="0">
                <a:solidFill>
                  <a:schemeClr val="tx1"/>
                </a:solidFill>
                <a:effectLst/>
              </a:rPr>
              <a:t>urge the</a:t>
            </a:r>
            <a:r>
              <a:rPr lang="en-GB" sz="1200" kern="1200" baseline="0" dirty="0">
                <a:solidFill>
                  <a:schemeClr val="tx1"/>
                </a:solidFill>
                <a:effectLst/>
              </a:rPr>
              <a:t> IDS Board – either in an engagement meeting or in writing - to improve their offer to the CWU and reach a fairer resolution on pay that reflects the cost of living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rPr>
              <a:t>We’d like you ask questions of the Board on how the intend to resolve the dispute.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rPr>
              <a:t>We’d like you to express concerns to IDS’s Environmental, Social and Governance ratings agencies about the dispute.    IDS has a strong brand image and a reputation as a responsible business delivering an essential public service as one of the UK’s largest employers.  As such, Royal Mail should value the importance of workforce engagement and working with trade unions, but the opposite is happening. We would like shareholders to </a:t>
            </a:r>
            <a:r>
              <a:rPr lang="en-GB" sz="1200" kern="1200" dirty="0">
                <a:solidFill>
                  <a:schemeClr val="tx1"/>
                </a:solidFill>
                <a:effectLst/>
              </a:rPr>
              <a:t>contact the ESG </a:t>
            </a:r>
            <a:r>
              <a:rPr lang="en-GB" sz="1200" kern="1200" dirty="0" err="1">
                <a:solidFill>
                  <a:schemeClr val="tx1"/>
                </a:solidFill>
                <a:effectLst/>
              </a:rPr>
              <a:t>raters</a:t>
            </a:r>
            <a:r>
              <a:rPr lang="en-GB" sz="1200" kern="1200" dirty="0">
                <a:solidFill>
                  <a:schemeClr val="tx1"/>
                </a:solidFill>
                <a:effectLst/>
              </a:rPr>
              <a:t> and recommend</a:t>
            </a:r>
            <a:r>
              <a:rPr lang="en-GB" sz="1200" kern="1200" baseline="0" dirty="0">
                <a:solidFill>
                  <a:schemeClr val="tx1"/>
                </a:solidFill>
                <a:effectLst/>
              </a:rPr>
              <a:t> they</a:t>
            </a:r>
            <a:r>
              <a:rPr lang="en-GB" sz="1200" kern="1200" dirty="0">
                <a:solidFill>
                  <a:schemeClr val="tx1"/>
                </a:solidFill>
                <a:effectLst/>
              </a:rPr>
              <a:t> downgrade IDS’s</a:t>
            </a:r>
            <a:r>
              <a:rPr lang="en-GB" sz="1200" kern="1200" baseline="0" dirty="0">
                <a:solidFill>
                  <a:schemeClr val="tx1"/>
                </a:solidFill>
                <a:effectLst/>
              </a:rPr>
              <a:t> ESG ratings</a:t>
            </a:r>
            <a:r>
              <a:rPr lang="en-GB" sz="1200" kern="1200" dirty="0">
                <a:solidFill>
                  <a:schemeClr val="tx1"/>
                </a:solidFill>
                <a:effectLst/>
              </a:rPr>
              <a:t> if they don’t work with us to resolve the dispute.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And</a:t>
            </a:r>
            <a:r>
              <a:rPr lang="en-US" sz="1200" kern="1200" baseline="0" dirty="0">
                <a:solidFill>
                  <a:schemeClr val="tx1"/>
                </a:solidFill>
                <a:effectLst/>
              </a:rPr>
              <a:t> finally, we’d like you to tell IDS that you will vote against executive pay proposals if they don’t negotiate to settle the dispute and protect their workers from the cost of living crisis.</a:t>
            </a:r>
            <a:endParaRPr lang="en-GB" sz="12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798C9BC-3C8D-4862-9013-521552CBB3A0}" type="slidenum">
              <a:rPr lang="en-GB" smtClean="0"/>
              <a:pPr/>
              <a:t>13</a:t>
            </a:fld>
            <a:endParaRPr lang="en-GB"/>
          </a:p>
        </p:txBody>
      </p:sp>
    </p:spTree>
    <p:extLst>
      <p:ext uri="{BB962C8B-B14F-4D97-AF65-F5344CB8AC3E}">
        <p14:creationId xmlns:p14="http://schemas.microsoft.com/office/powerpoint/2010/main" val="155159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CWU represents over 115,000 CWU members working for Royal Mail</a:t>
            </a:r>
            <a:r>
              <a:rPr lang="en-GB" sz="1200" kern="1200" baseline="0" dirty="0">
                <a:solidFill>
                  <a:schemeClr val="tx1"/>
                </a:solidFill>
                <a:effectLst/>
                <a:latin typeface="+mn-lt"/>
                <a:ea typeface="+mn-ea"/>
                <a:cs typeface="+mn-cs"/>
              </a:rPr>
              <a:t> in frontline non managerial roles, including in delivery, processing, customer service, engineering and administration.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98C9BC-3C8D-4862-9013-521552CBB3A0}" type="slidenum">
              <a:rPr lang="en-GB" smtClean="0"/>
              <a:pPr/>
              <a:t>2</a:t>
            </a:fld>
            <a:endParaRPr lang="en-GB"/>
          </a:p>
        </p:txBody>
      </p:sp>
    </p:spTree>
    <p:extLst>
      <p:ext uri="{BB962C8B-B14F-4D97-AF65-F5344CB8AC3E}">
        <p14:creationId xmlns:p14="http://schemas.microsoft.com/office/powerpoint/2010/main" val="19888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CWU represents over 115,000 CWU members working for Royal Mail</a:t>
            </a:r>
            <a:r>
              <a:rPr lang="en-GB" sz="1200" kern="1200" baseline="0" dirty="0">
                <a:solidFill>
                  <a:schemeClr val="tx1"/>
                </a:solidFill>
                <a:effectLst/>
                <a:latin typeface="+mn-lt"/>
                <a:ea typeface="+mn-ea"/>
                <a:cs typeface="+mn-cs"/>
              </a:rPr>
              <a:t> in frontline non managerial roles, including in delivery, processing, customer service, </a:t>
            </a:r>
            <a:r>
              <a:rPr lang="en-GB" sz="1200" kern="1200" baseline="0" dirty="0" smtClean="0">
                <a:solidFill>
                  <a:schemeClr val="tx1"/>
                </a:solidFill>
                <a:effectLst/>
                <a:latin typeface="+mn-lt"/>
                <a:ea typeface="+mn-ea"/>
                <a:cs typeface="+mn-cs"/>
              </a:rPr>
              <a:t>engineering, administration, Parcelforce and distribution and network.</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98C9BC-3C8D-4862-9013-521552CBB3A0}" type="slidenum">
              <a:rPr lang="en-GB" smtClean="0"/>
              <a:pPr/>
              <a:t>3</a:t>
            </a:fld>
            <a:endParaRPr lang="en-GB"/>
          </a:p>
        </p:txBody>
      </p:sp>
    </p:spTree>
    <p:extLst>
      <p:ext uri="{BB962C8B-B14F-4D97-AF65-F5344CB8AC3E}">
        <p14:creationId xmlns:p14="http://schemas.microsoft.com/office/powerpoint/2010/main" val="164232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Up until</a:t>
            </a:r>
            <a:r>
              <a:rPr lang="en-US" sz="1200" kern="1200" baseline="0" dirty="0" smtClean="0">
                <a:solidFill>
                  <a:schemeClr val="tx1"/>
                </a:solidFill>
                <a:effectLst/>
                <a:latin typeface="+mn-lt"/>
                <a:ea typeface="+mn-ea"/>
                <a:cs typeface="+mn-cs"/>
              </a:rPr>
              <a:t> very recently, </a:t>
            </a:r>
            <a:r>
              <a:rPr lang="en-US" sz="1200" kern="1200" dirty="0" smtClean="0">
                <a:solidFill>
                  <a:schemeClr val="tx1"/>
                </a:solidFill>
                <a:effectLst/>
                <a:latin typeface="+mn-lt"/>
                <a:ea typeface="+mn-ea"/>
                <a:cs typeface="+mn-cs"/>
              </a:rPr>
              <a:t>IDS Group has been a highly</a:t>
            </a:r>
            <a:r>
              <a:rPr lang="en-US" sz="1200" kern="1200" baseline="0" dirty="0" smtClean="0">
                <a:solidFill>
                  <a:schemeClr val="tx1"/>
                </a:solidFill>
                <a:effectLst/>
                <a:latin typeface="+mn-lt"/>
                <a:ea typeface="+mn-ea"/>
                <a:cs typeface="+mn-cs"/>
              </a:rPr>
              <a:t> profitable business.</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Only in May, IDS Group reported a record operating profit of £758m for the year to March 2022.</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Royal</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Mail UK reported near record profits of £416m </a:t>
            </a:r>
            <a:r>
              <a:rPr lang="en-US" sz="1200" kern="1200" baseline="0" dirty="0" smtClean="0">
                <a:solidFill>
                  <a:schemeClr val="tx1"/>
                </a:solidFill>
                <a:effectLst/>
                <a:latin typeface="+mn-lt"/>
                <a:ea typeface="+mn-ea"/>
                <a:cs typeface="+mn-cs"/>
              </a:rPr>
              <a:t>in 2022 (they </a:t>
            </a:r>
            <a:r>
              <a:rPr lang="en-US" sz="1200" kern="1200" baseline="0" dirty="0">
                <a:solidFill>
                  <a:schemeClr val="tx1"/>
                </a:solidFill>
                <a:effectLst/>
                <a:latin typeface="+mn-lt"/>
                <a:ea typeface="+mn-ea"/>
                <a:cs typeface="+mn-cs"/>
              </a:rPr>
              <a:t>made £417m in 2016</a:t>
            </a:r>
            <a:r>
              <a:rPr lang="en-US" sz="1200" kern="1200" baseline="0" dirty="0" smtClean="0">
                <a:solidFill>
                  <a:schemeClr val="tx1"/>
                </a:solidFill>
                <a:effectLst/>
                <a:latin typeface="+mn-lt"/>
                <a:ea typeface="+mn-ea"/>
                <a:cs typeface="+mn-cs"/>
              </a:rPr>
              <a:t>) – GLS the international parcel business made the remaining £342m. </a:t>
            </a:r>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In May Royal Mail was forecasting </a:t>
            </a:r>
            <a:r>
              <a:rPr lang="en-US" sz="1200" kern="1200" baseline="0" dirty="0">
                <a:solidFill>
                  <a:schemeClr val="tx1"/>
                </a:solidFill>
                <a:effectLst/>
                <a:latin typeface="+mn-lt"/>
                <a:ea typeface="+mn-ea"/>
                <a:cs typeface="+mn-cs"/>
              </a:rPr>
              <a:t>profits of £303m for year end </a:t>
            </a:r>
            <a:r>
              <a:rPr lang="en-US" sz="1200" kern="1200" baseline="0" dirty="0" smtClean="0">
                <a:solidFill>
                  <a:schemeClr val="tx1"/>
                </a:solidFill>
                <a:effectLst/>
                <a:latin typeface="+mn-lt"/>
                <a:ea typeface="+mn-ea"/>
                <a:cs typeface="+mn-cs"/>
              </a:rPr>
              <a:t>2023 for the UK business, </a:t>
            </a:r>
            <a:r>
              <a:rPr lang="en-US" sz="1200" kern="1200" baseline="0" dirty="0">
                <a:solidFill>
                  <a:schemeClr val="tx1"/>
                </a:solidFill>
                <a:effectLst/>
                <a:latin typeface="+mn-lt"/>
                <a:ea typeface="+mn-ea"/>
                <a:cs typeface="+mn-cs"/>
              </a:rPr>
              <a:t>but in October these year end forecasts plunged to a predicted loss of £350 - £450m</a:t>
            </a:r>
            <a:r>
              <a:rPr lang="en-US" sz="1200" kern="1200" baseline="0" dirty="0" smtClean="0">
                <a:solidFill>
                  <a:schemeClr val="tx1"/>
                </a:solidFill>
                <a:effectLst/>
                <a:latin typeface="+mn-lt"/>
                <a:ea typeface="+mn-ea"/>
                <a:cs typeface="+mn-cs"/>
              </a:rPr>
              <a:t>.  Some analysts are now reportedly forecasting losses of nearly £750m for Royal Mail UK for the year to March 2023.</a:t>
            </a:r>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a:t>
            </a:r>
            <a:r>
              <a:rPr lang="en-US" sz="1200" kern="1200" dirty="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astonishing to the</a:t>
            </a:r>
            <a:r>
              <a:rPr lang="en-US" sz="1200" kern="1200" baseline="0" dirty="0" smtClean="0">
                <a:solidFill>
                  <a:schemeClr val="tx1"/>
                </a:solidFill>
                <a:effectLst/>
                <a:latin typeface="+mn-lt"/>
                <a:ea typeface="+mn-ea"/>
                <a:cs typeface="+mn-cs"/>
              </a:rPr>
              <a:t> CWU </a:t>
            </a:r>
            <a:r>
              <a:rPr lang="en-US" sz="1200" kern="1200" dirty="0" smtClean="0">
                <a:solidFill>
                  <a:schemeClr val="tx1"/>
                </a:solidFill>
                <a:effectLst/>
                <a:latin typeface="+mn-lt"/>
                <a:ea typeface="+mn-ea"/>
                <a:cs typeface="+mn-cs"/>
              </a:rPr>
              <a:t>that the</a:t>
            </a:r>
            <a:r>
              <a:rPr lang="en-US" sz="1200" kern="1200" baseline="0" dirty="0" smtClean="0">
                <a:solidFill>
                  <a:schemeClr val="tx1"/>
                </a:solidFill>
                <a:effectLst/>
                <a:latin typeface="+mn-lt"/>
                <a:ea typeface="+mn-ea"/>
                <a:cs typeface="+mn-cs"/>
              </a:rPr>
              <a:t> IDS Board has</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led the company </a:t>
            </a:r>
            <a:r>
              <a:rPr lang="en-GB" sz="1200" kern="1200" dirty="0" smtClean="0">
                <a:solidFill>
                  <a:schemeClr val="tx1"/>
                </a:solidFill>
                <a:effectLst/>
                <a:latin typeface="+mn-lt"/>
                <a:ea typeface="+mn-ea"/>
                <a:cs typeface="+mn-cs"/>
              </a:rPr>
              <a:t>from massive</a:t>
            </a:r>
            <a:r>
              <a:rPr lang="en-GB" sz="1200" kern="1200" baseline="0" dirty="0" smtClean="0">
                <a:solidFill>
                  <a:schemeClr val="tx1"/>
                </a:solidFill>
                <a:effectLst/>
                <a:latin typeface="+mn-lt"/>
                <a:ea typeface="+mn-ea"/>
                <a:cs typeface="+mn-cs"/>
              </a:rPr>
              <a:t> profits to record losses in the space of just 6 months.</a:t>
            </a:r>
          </a:p>
          <a:p>
            <a:pPr lvl="0"/>
            <a:endParaRPr lang="en-GB" sz="1200" i="0" kern="1200" baseline="0" dirty="0" smtClean="0">
              <a:solidFill>
                <a:schemeClr val="tx1"/>
              </a:solidFill>
              <a:effectLst/>
              <a:latin typeface="+mn-lt"/>
              <a:ea typeface="+mn-ea"/>
              <a:cs typeface="+mn-cs"/>
            </a:endParaRPr>
          </a:p>
          <a:p>
            <a:pPr lvl="0"/>
            <a:r>
              <a:rPr lang="en-GB" sz="1200" i="0" kern="1200" baseline="0" dirty="0" smtClean="0">
                <a:solidFill>
                  <a:schemeClr val="tx1"/>
                </a:solidFill>
                <a:effectLst/>
                <a:latin typeface="+mn-lt"/>
                <a:ea typeface="+mn-ea"/>
                <a:cs typeface="+mn-cs"/>
              </a:rPr>
              <a:t>(They also have a large asset base worth over £10bn, including property plan and equipment, and they have fixed pension costs after the CWU negotiated an agreement with them on a new Collective Defined Contribution pension scheme).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98C9BC-3C8D-4862-9013-521552CBB3A0}" type="slidenum">
              <a:rPr lang="en-GB" smtClean="0"/>
              <a:pPr/>
              <a:t>4</a:t>
            </a:fld>
            <a:endParaRPr lang="en-GB"/>
          </a:p>
        </p:txBody>
      </p:sp>
    </p:spTree>
    <p:extLst>
      <p:ext uri="{BB962C8B-B14F-4D97-AF65-F5344CB8AC3E}">
        <p14:creationId xmlns:p14="http://schemas.microsoft.com/office/powerpoint/2010/main" val="291443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We recognise</a:t>
            </a:r>
            <a:r>
              <a:rPr lang="en-GB" baseline="0" dirty="0"/>
              <a:t> the importance of IDS plc rewarding its shareholders, but 75% of operating profits were returned to shareholders in 2022.  That’s a total of £567m in dividends and a share buyback.</a:t>
            </a:r>
          </a:p>
          <a:p>
            <a:endParaRPr lang="en-GB" baseline="0" dirty="0"/>
          </a:p>
          <a:p>
            <a:r>
              <a:rPr lang="en-GB" sz="1200" kern="1200" dirty="0" smtClean="0">
                <a:solidFill>
                  <a:schemeClr val="tx1"/>
                </a:solidFill>
                <a:effectLst/>
                <a:latin typeface="+mn-lt"/>
                <a:ea typeface="+mn-ea"/>
                <a:cs typeface="+mn-cs"/>
              </a:rPr>
              <a:t>If some of that money had been channelled</a:t>
            </a:r>
            <a:r>
              <a:rPr lang="en-GB" sz="1200" kern="1200" baseline="0" dirty="0" smtClean="0">
                <a:solidFill>
                  <a:schemeClr val="tx1"/>
                </a:solidFill>
                <a:effectLst/>
                <a:latin typeface="+mn-lt"/>
                <a:ea typeface="+mn-ea"/>
                <a:cs typeface="+mn-cs"/>
              </a:rPr>
              <a:t> into pay and responding to the challenges of lower parcels volumes, that could have helped to resolve the dispute.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We think IDS needs to better balance the needs of all stakeholders to ensure the long term success of the business</a:t>
            </a:r>
          </a:p>
          <a:p>
            <a:endParaRPr lang="en-GB" sz="1200" kern="1200" baseline="0" dirty="0" smtClean="0">
              <a:solidFill>
                <a:schemeClr val="tx1"/>
              </a:solidFill>
              <a:effectLst/>
              <a:latin typeface="+mn-lt"/>
              <a:ea typeface="+mn-ea"/>
              <a:cs typeface="+mn-cs"/>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8798C9BC-3C8D-4862-9013-521552CBB3A0}" type="slidenum">
              <a:rPr lang="en-GB" smtClean="0"/>
              <a:pPr/>
              <a:t>5</a:t>
            </a:fld>
            <a:endParaRPr lang="en-GB"/>
          </a:p>
        </p:txBody>
      </p:sp>
    </p:spTree>
    <p:extLst>
      <p:ext uri="{BB962C8B-B14F-4D97-AF65-F5344CB8AC3E}">
        <p14:creationId xmlns:p14="http://schemas.microsoft.com/office/powerpoint/2010/main" val="188318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IDS Executives</a:t>
            </a:r>
            <a:r>
              <a:rPr lang="en-GB" baseline="0" dirty="0"/>
              <a:t> were generously rewarded in 2022 when CWU members had a 2% award imposed on them.</a:t>
            </a:r>
          </a:p>
          <a:p>
            <a:r>
              <a:rPr lang="en-GB" baseline="0" dirty="0"/>
              <a:t>The CEO Simon </a:t>
            </a:r>
            <a:r>
              <a:rPr lang="en-GB" baseline="0" dirty="0" smtClean="0"/>
              <a:t>Thompson’s pay </a:t>
            </a:r>
            <a:r>
              <a:rPr lang="en-GB" baseline="0" dirty="0"/>
              <a:t>increased to 23 times the average Royal Mail employee, up from 20 times in 2021</a:t>
            </a:r>
            <a:r>
              <a:rPr lang="en-GB" baseline="0" dirty="0" smtClean="0"/>
              <a:t>.</a:t>
            </a:r>
          </a:p>
          <a:p>
            <a:r>
              <a:rPr lang="en-GB" baseline="0" dirty="0" smtClean="0"/>
              <a:t>And he was awarded a £142,000 bonus </a:t>
            </a:r>
            <a:endParaRPr lang="en-GB" baseline="0" dirty="0"/>
          </a:p>
          <a:p>
            <a:r>
              <a:rPr lang="en-GB" dirty="0"/>
              <a:t>The Chief</a:t>
            </a:r>
            <a:r>
              <a:rPr lang="en-GB" baseline="0" dirty="0"/>
              <a:t> Financial Officer Mick </a:t>
            </a:r>
            <a:r>
              <a:rPr lang="en-GB" baseline="0" dirty="0" err="1"/>
              <a:t>Jeavons</a:t>
            </a:r>
            <a:r>
              <a:rPr lang="en-GB" baseline="0" dirty="0"/>
              <a:t> earned total pay of £1.34 million, including a bonus of £847,000</a:t>
            </a:r>
            <a:r>
              <a:rPr lang="en-GB" baseline="0" dirty="0" smtClean="0"/>
              <a:t>.</a:t>
            </a:r>
          </a:p>
          <a:p>
            <a:endParaRPr lang="en-GB" baseline="0" dirty="0" smtClean="0"/>
          </a:p>
          <a:p>
            <a:r>
              <a:rPr lang="en-GB" baseline="0" dirty="0" smtClean="0"/>
              <a:t>This is despite Royal Mail missing a number of important quality of service targets including for the delivery of 1</a:t>
            </a:r>
            <a:r>
              <a:rPr lang="en-GB" baseline="30000" dirty="0" smtClean="0"/>
              <a:t>st</a:t>
            </a:r>
            <a:r>
              <a:rPr lang="en-GB" baseline="0" dirty="0" smtClean="0"/>
              <a:t> and 2</a:t>
            </a:r>
            <a:r>
              <a:rPr lang="en-GB" baseline="30000" dirty="0" smtClean="0"/>
              <a:t>nd</a:t>
            </a:r>
            <a:r>
              <a:rPr lang="en-GB" baseline="0" dirty="0" smtClean="0"/>
              <a:t> class mail.</a:t>
            </a:r>
            <a:endParaRPr lang="en-GB" baseline="0" dirty="0"/>
          </a:p>
          <a:p>
            <a:endParaRPr lang="en-GB" baseline="0" dirty="0"/>
          </a:p>
          <a:p>
            <a:r>
              <a:rPr lang="en-US" baseline="0" dirty="0" smtClean="0"/>
              <a:t>And it’s at </a:t>
            </a:r>
            <a:r>
              <a:rPr lang="en-US" baseline="0" dirty="0"/>
              <a:t>a time when the Investment Association – the trade body for asset managers – has called for </a:t>
            </a:r>
            <a:r>
              <a:rPr lang="en-US" dirty="0"/>
              <a:t>companies to show restraint on executive pay and bonuses, ensuring that executive pay packets are balanced against the experiences of their wider workforce, customers, and other stakeholders. </a:t>
            </a:r>
          </a:p>
          <a:p>
            <a:endParaRPr lang="en-US" baseline="0" dirty="0"/>
          </a:p>
          <a:p>
            <a:r>
              <a:rPr lang="en-US" baseline="0" dirty="0" smtClean="0"/>
              <a:t>(And </a:t>
            </a:r>
            <a:r>
              <a:rPr lang="en-US" baseline="0" dirty="0"/>
              <a:t>they’re coming at this from a business rather than a moral perspective, saying that t</a:t>
            </a:r>
            <a:r>
              <a:rPr lang="en-US" dirty="0"/>
              <a:t>he retention and motivation of employees below the executive level will be key for many companies and Board decisions could impact on the productivity of the whole workforce. </a:t>
            </a:r>
          </a:p>
          <a:p>
            <a:endParaRPr lang="en-GB" baseline="0" dirty="0"/>
          </a:p>
          <a:p>
            <a:r>
              <a:rPr lang="en-GB" baseline="0" dirty="0"/>
              <a:t>Statement available at: https://</a:t>
            </a:r>
            <a:r>
              <a:rPr lang="en-GB" baseline="0" dirty="0" smtClean="0"/>
              <a:t>www.theia.org/media/press-releases/investors-call-companies-consider-cost-living-crisis-when-setting-executive)</a:t>
            </a:r>
            <a:endParaRPr lang="en-GB" baseline="0" dirty="0"/>
          </a:p>
          <a:p>
            <a:endParaRPr lang="en-GB" dirty="0"/>
          </a:p>
        </p:txBody>
      </p:sp>
      <p:sp>
        <p:nvSpPr>
          <p:cNvPr id="4" name="Slide Number Placeholder 3"/>
          <p:cNvSpPr>
            <a:spLocks noGrp="1"/>
          </p:cNvSpPr>
          <p:nvPr>
            <p:ph type="sldNum" sz="quarter" idx="10"/>
          </p:nvPr>
        </p:nvSpPr>
        <p:spPr/>
        <p:txBody>
          <a:bodyPr/>
          <a:lstStyle/>
          <a:p>
            <a:fld id="{8798C9BC-3C8D-4862-9013-521552CBB3A0}" type="slidenum">
              <a:rPr lang="en-GB" smtClean="0"/>
              <a:pPr/>
              <a:t>6</a:t>
            </a:fld>
            <a:endParaRPr lang="en-GB"/>
          </a:p>
        </p:txBody>
      </p:sp>
    </p:spTree>
    <p:extLst>
      <p:ext uri="{BB962C8B-B14F-4D97-AF65-F5344CB8AC3E}">
        <p14:creationId xmlns:p14="http://schemas.microsoft.com/office/powerpoint/2010/main" val="296331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Royal Mail has imposed a 2% pay award without our agreemen</a:t>
            </a:r>
            <a:r>
              <a:rPr lang="en-GB" sz="1200" kern="1200" baseline="0" dirty="0">
                <a:solidFill>
                  <a:schemeClr val="tx1"/>
                </a:solidFill>
                <a:effectLst/>
                <a:latin typeface="+mn-lt"/>
                <a:ea typeface="+mn-ea"/>
                <a:cs typeface="+mn-cs"/>
              </a:rPr>
              <a:t>t which amounts to a real terms pay cut this year with RPI inflation running at 11.1% and CPI at 9.0% at the time the award was imposed</a:t>
            </a:r>
            <a:r>
              <a:rPr lang="en-GB" sz="1200" kern="1200" baseline="0" dirty="0" smtClean="0">
                <a:solidFill>
                  <a:schemeClr val="tx1"/>
                </a:solidFill>
                <a:effectLst/>
                <a:latin typeface="+mn-lt"/>
                <a:ea typeface="+mn-ea"/>
                <a:cs typeface="+mn-cs"/>
              </a:rPr>
              <a:t>.  Inflation has increased since then with RPI currently at 13.4% and CPI at 10.5%.</a:t>
            </a: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real terms reduction in pay means</a:t>
            </a:r>
            <a:r>
              <a:rPr lang="en-GB" sz="1200" kern="1200" baseline="0" dirty="0">
                <a:solidFill>
                  <a:schemeClr val="tx1"/>
                </a:solidFill>
                <a:effectLst/>
                <a:latin typeface="+mn-lt"/>
                <a:ea typeface="+mn-ea"/>
                <a:cs typeface="+mn-cs"/>
              </a:rPr>
              <a:t> m</a:t>
            </a:r>
            <a:r>
              <a:rPr lang="en-GB" sz="1200" kern="1200" dirty="0">
                <a:solidFill>
                  <a:schemeClr val="tx1"/>
                </a:solidFill>
                <a:effectLst/>
                <a:latin typeface="+mn-lt"/>
                <a:ea typeface="+mn-ea"/>
                <a:cs typeface="+mn-cs"/>
              </a:rPr>
              <a:t>any of our members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cannot afford to get by</a:t>
            </a:r>
            <a:r>
              <a:rPr lang="en-GB" sz="1200" kern="1200" baseline="0" dirty="0">
                <a:solidFill>
                  <a:schemeClr val="tx1"/>
                </a:solidFill>
                <a:effectLst/>
                <a:latin typeface="+mn-lt"/>
                <a:ea typeface="+mn-ea"/>
                <a:cs typeface="+mn-cs"/>
              </a:rPr>
              <a:t> and are</a:t>
            </a:r>
            <a:r>
              <a:rPr lang="en-GB" sz="1200" kern="1200" dirty="0">
                <a:solidFill>
                  <a:schemeClr val="tx1"/>
                </a:solidFill>
                <a:effectLst/>
                <a:latin typeface="+mn-lt"/>
                <a:ea typeface="+mn-ea"/>
                <a:cs typeface="+mn-cs"/>
              </a:rPr>
              <a:t> having to cut back on food and energy or choose</a:t>
            </a:r>
            <a:r>
              <a:rPr lang="en-GB" sz="1200" kern="1200" baseline="0" dirty="0">
                <a:solidFill>
                  <a:schemeClr val="tx1"/>
                </a:solidFill>
                <a:effectLst/>
                <a:latin typeface="+mn-lt"/>
                <a:ea typeface="+mn-ea"/>
                <a:cs typeface="+mn-cs"/>
              </a:rPr>
              <a:t> between heating and eating.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CWU members are </a:t>
            </a:r>
            <a:r>
              <a:rPr lang="en-GB" sz="1200" u="sng" kern="1200" baseline="0" dirty="0">
                <a:solidFill>
                  <a:schemeClr val="tx1"/>
                </a:solidFill>
                <a:effectLst/>
                <a:latin typeface="+mn-lt"/>
                <a:ea typeface="+mn-ea"/>
                <a:cs typeface="+mn-cs"/>
              </a:rPr>
              <a:t>also</a:t>
            </a:r>
            <a:r>
              <a:rPr lang="en-GB" sz="1200" kern="1200" baseline="0" dirty="0">
                <a:solidFill>
                  <a:schemeClr val="tx1"/>
                </a:solidFill>
                <a:effectLst/>
                <a:latin typeface="+mn-lt"/>
                <a:ea typeface="+mn-ea"/>
                <a:cs typeface="+mn-cs"/>
              </a:rPr>
              <a:t> taking strike action in defence of their terms and conditions of employment and the postal service in general</a:t>
            </a:r>
            <a:r>
              <a:rPr lang="en-GB"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This follows the business walking away from major collective bargaining agreements including the Pathway to Change Agreement of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Cutting 10,000 jobs and introducing a new resourcing model based on agency workers and self-employed drivers on contracts worth 20% less doing longer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And starting delivery up to 3 </a:t>
            </a:r>
            <a:r>
              <a:rPr lang="en-GB" sz="1200" kern="1200" baseline="0" dirty="0">
                <a:solidFill>
                  <a:schemeClr val="tx1"/>
                </a:solidFill>
                <a:effectLst/>
                <a:latin typeface="+mn-lt"/>
                <a:ea typeface="+mn-ea"/>
                <a:cs typeface="+mn-cs"/>
              </a:rPr>
              <a:t>hours later in the </a:t>
            </a:r>
            <a:r>
              <a:rPr lang="en-GB" sz="1200" kern="1200" baseline="0" dirty="0" smtClean="0">
                <a:solidFill>
                  <a:schemeClr val="tx1"/>
                </a:solidFill>
                <a:effectLst/>
                <a:latin typeface="+mn-lt"/>
                <a:ea typeface="+mn-ea"/>
                <a:cs typeface="+mn-cs"/>
              </a:rPr>
              <a:t>day, which means abandoning the morning delivery period and deliberately undermining </a:t>
            </a:r>
            <a:r>
              <a:rPr lang="en-GB" sz="1200" kern="1200" baseline="0" dirty="0">
                <a:solidFill>
                  <a:schemeClr val="tx1"/>
                </a:solidFill>
                <a:effectLst/>
                <a:latin typeface="+mn-lt"/>
                <a:ea typeface="+mn-ea"/>
                <a:cs typeface="+mn-cs"/>
              </a:rPr>
              <a:t>the universal postal </a:t>
            </a:r>
            <a:r>
              <a:rPr lang="en-GB" sz="1200" kern="1200" baseline="0" dirty="0" smtClean="0">
                <a:solidFill>
                  <a:schemeClr val="tx1"/>
                </a:solidFill>
                <a:effectLst/>
                <a:latin typeface="+mn-lt"/>
                <a:ea typeface="+mn-ea"/>
                <a:cs typeface="+mn-cs"/>
              </a:rPr>
              <a:t>service.</a:t>
            </a: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98C9BC-3C8D-4862-9013-521552CBB3A0}"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r>
              <a:rPr lang="en-GB" sz="1200" i="0" kern="1200" dirty="0" smtClean="0">
                <a:solidFill>
                  <a:schemeClr val="tx1"/>
                </a:solidFill>
                <a:latin typeface="+mn-lt"/>
                <a:ea typeface="+mn-ea"/>
                <a:cs typeface="+mn-cs"/>
              </a:rPr>
              <a:t>CWU</a:t>
            </a:r>
            <a:r>
              <a:rPr lang="en-GB" sz="1200" i="0" kern="1200" baseline="0" dirty="0" smtClean="0">
                <a:solidFill>
                  <a:schemeClr val="tx1"/>
                </a:solidFill>
                <a:latin typeface="+mn-lt"/>
                <a:ea typeface="+mn-ea"/>
                <a:cs typeface="+mn-cs"/>
              </a:rPr>
              <a:t> members in Royal Mail have so far taken 18 days of strike action since August, with an industrial action re-ballot now underway.</a:t>
            </a:r>
          </a:p>
          <a:p>
            <a:pPr lvl="0"/>
            <a:endParaRPr lang="en-GB" sz="1200" i="0" kern="1200" baseline="0" dirty="0" smtClean="0">
              <a:solidFill>
                <a:schemeClr val="tx1"/>
              </a:solidFill>
              <a:latin typeface="+mn-lt"/>
              <a:ea typeface="+mn-ea"/>
              <a:cs typeface="+mn-cs"/>
            </a:endParaRPr>
          </a:p>
          <a:p>
            <a:pPr lvl="0"/>
            <a:r>
              <a:rPr lang="en-GB" sz="1200" i="0" kern="1200" baseline="0" dirty="0" smtClean="0">
                <a:solidFill>
                  <a:schemeClr val="tx1"/>
                </a:solidFill>
                <a:latin typeface="+mn-lt"/>
                <a:ea typeface="+mn-ea"/>
                <a:cs typeface="+mn-cs"/>
              </a:rPr>
              <a:t>They’re angry at what they and the union see as aggressive, unjustified attacks on their jobs, pay and conditions.</a:t>
            </a:r>
          </a:p>
          <a:p>
            <a:pPr lvl="0"/>
            <a:endParaRPr lang="en-GB" sz="1200" i="0" kern="1200" baseline="0" dirty="0" smtClean="0">
              <a:solidFill>
                <a:schemeClr val="tx1"/>
              </a:solidFill>
              <a:latin typeface="+mn-lt"/>
              <a:ea typeface="+mn-ea"/>
              <a:cs typeface="+mn-cs"/>
            </a:endParaRPr>
          </a:p>
          <a:p>
            <a:pPr lvl="0"/>
            <a:r>
              <a:rPr lang="en-GB" sz="1200" i="0" kern="1200" baseline="0" dirty="0" smtClean="0">
                <a:solidFill>
                  <a:schemeClr val="tx1"/>
                </a:solidFill>
                <a:latin typeface="+mn-lt"/>
                <a:ea typeface="+mn-ea"/>
                <a:cs typeface="+mn-cs"/>
              </a:rPr>
              <a:t>Faced with the threat of losing their jobs, they’re being made to pay for the IDS leadership’s mistakes.</a:t>
            </a:r>
          </a:p>
          <a:p>
            <a:pPr lvl="0"/>
            <a:endParaRPr lang="en-GB" sz="1200" i="0" kern="1200" baseline="0" dirty="0" smtClean="0">
              <a:solidFill>
                <a:schemeClr val="tx1"/>
              </a:solidFill>
              <a:latin typeface="+mn-lt"/>
              <a:ea typeface="+mn-ea"/>
              <a:cs typeface="+mn-cs"/>
            </a:endParaRPr>
          </a:p>
          <a:p>
            <a:pPr lvl="0"/>
            <a:r>
              <a:rPr lang="en-GB" sz="1200" i="0" kern="1200" baseline="0" dirty="0" smtClean="0">
                <a:solidFill>
                  <a:schemeClr val="tx1"/>
                </a:solidFill>
                <a:latin typeface="+mn-lt"/>
                <a:ea typeface="+mn-ea"/>
                <a:cs typeface="+mn-cs"/>
              </a:rPr>
              <a:t>And our members’ support for the dispute remains strong – we’re looking for a fair deal that aligns the interests of CWU members, customers and all stakeholders.</a:t>
            </a:r>
          </a:p>
          <a:p>
            <a:pPr lvl="0"/>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98C9BC-3C8D-4862-9013-521552CBB3A0}" type="slidenum">
              <a:rPr lang="en-GB" smtClean="0"/>
              <a:pPr/>
              <a:t>8</a:t>
            </a:fld>
            <a:endParaRPr lang="en-GB"/>
          </a:p>
        </p:txBody>
      </p:sp>
    </p:spTree>
    <p:extLst>
      <p:ext uri="{BB962C8B-B14F-4D97-AF65-F5344CB8AC3E}">
        <p14:creationId xmlns:p14="http://schemas.microsoft.com/office/powerpoint/2010/main" val="199174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dirty="0"/>
              <a:t>Apart from the moral argument that IDS should look after</a:t>
            </a:r>
            <a:r>
              <a:rPr lang="en-US" baseline="0" dirty="0"/>
              <a:t> its workers during a cost of living crisis, it’s also the right thing for the business.</a:t>
            </a:r>
          </a:p>
          <a:p>
            <a:endParaRPr lang="en-US" baseline="0" dirty="0"/>
          </a:p>
          <a:p>
            <a:r>
              <a:rPr lang="en-US" baseline="0" dirty="0"/>
              <a:t>That’s because paying workers fairly will ensure a motivated, committed workforce.</a:t>
            </a:r>
          </a:p>
          <a:p>
            <a:endParaRPr lang="en-US" baseline="0" dirty="0"/>
          </a:p>
          <a:p>
            <a:r>
              <a:rPr lang="en-US" baseline="0" dirty="0"/>
              <a:t>And investing in staff is an investment in the long term sustainability of the business.   (IDS are undermining that goal by attacking the pay and conditions of its workforce and seriously damaging industrial relations).</a:t>
            </a:r>
          </a:p>
          <a:p>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workers</a:t>
            </a:r>
            <a:r>
              <a:rPr lang="en-GB" sz="1200" kern="1200" baseline="0" dirty="0">
                <a:solidFill>
                  <a:schemeClr val="tx1"/>
                </a:solidFill>
                <a:effectLst/>
                <a:latin typeface="+mn-lt"/>
                <a:ea typeface="+mn-ea"/>
                <a:cs typeface="+mn-cs"/>
              </a:rPr>
              <a:t> are treated fairly this will create huge business benefits,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Higher staff retention and productivity</a:t>
            </a:r>
          </a:p>
          <a:p>
            <a:endParaRPr lang="en-US" baseline="0" dirty="0"/>
          </a:p>
          <a:p>
            <a:r>
              <a:rPr lang="en-US" baseline="0" dirty="0"/>
              <a:t>And better quality, reliable services helping IDS to capture growth and compete effectively for new business.</a:t>
            </a:r>
          </a:p>
          <a:p>
            <a:endParaRPr lang="en-GB"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baseline="0" dirty="0"/>
          </a:p>
          <a:p>
            <a:endParaRPr lang="en-GB" dirty="0"/>
          </a:p>
        </p:txBody>
      </p:sp>
      <p:sp>
        <p:nvSpPr>
          <p:cNvPr id="4" name="Slide Number Placeholder 3"/>
          <p:cNvSpPr>
            <a:spLocks noGrp="1"/>
          </p:cNvSpPr>
          <p:nvPr>
            <p:ph type="sldNum" sz="quarter" idx="10"/>
          </p:nvPr>
        </p:nvSpPr>
        <p:spPr/>
        <p:txBody>
          <a:bodyPr/>
          <a:lstStyle/>
          <a:p>
            <a:fld id="{8798C9BC-3C8D-4862-9013-521552CBB3A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B880939-1E6F-DD4F-81B8-221A50BD3AD0}"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161960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B880939-1E6F-DD4F-81B8-221A50BD3AD0}"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91894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B880939-1E6F-DD4F-81B8-221A50BD3AD0}"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38453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illa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5BB3BB6-9DDB-45E2-9BA2-EB97BB0962CF}" type="slidenum">
              <a:rPr lang="en-GB" smtClean="0"/>
              <a:pPr/>
              <a:t>‹#›</a:t>
            </a:fld>
            <a:endParaRPr lang="en-GB"/>
          </a:p>
        </p:txBody>
      </p:sp>
    </p:spTree>
    <p:extLst>
      <p:ext uri="{BB962C8B-B14F-4D97-AF65-F5344CB8AC3E}">
        <p14:creationId xmlns:p14="http://schemas.microsoft.com/office/powerpoint/2010/main" val="342538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B880939-1E6F-DD4F-81B8-221A50BD3AD0}"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9777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B880939-1E6F-DD4F-81B8-221A50BD3AD0}"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37248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880939-1E6F-DD4F-81B8-221A50BD3AD0}"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428236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B880939-1E6F-DD4F-81B8-221A50BD3AD0}"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300836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B880939-1E6F-DD4F-81B8-221A50BD3AD0}"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223637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0939-1E6F-DD4F-81B8-221A50BD3AD0}"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1980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B880939-1E6F-DD4F-81B8-221A50BD3AD0}"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224596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B880939-1E6F-DD4F-81B8-221A50BD3AD0}"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7F363-4036-0D40-8094-F4C7F581004B}" type="slidenum">
              <a:rPr lang="en-US" smtClean="0"/>
              <a:t>‹#›</a:t>
            </a:fld>
            <a:endParaRPr lang="en-US"/>
          </a:p>
        </p:txBody>
      </p:sp>
    </p:spTree>
    <p:extLst>
      <p:ext uri="{BB962C8B-B14F-4D97-AF65-F5344CB8AC3E}">
        <p14:creationId xmlns:p14="http://schemas.microsoft.com/office/powerpoint/2010/main" val="386753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80939-1E6F-DD4F-81B8-221A50BD3AD0}" type="datetimeFigureOut">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7F363-4036-0D40-8094-F4C7F581004B}" type="slidenum">
              <a:rPr lang="en-US" smtClean="0"/>
              <a:t>‹#›</a:t>
            </a:fld>
            <a:endParaRPr lang="en-US"/>
          </a:p>
        </p:txBody>
      </p:sp>
      <p:sp>
        <p:nvSpPr>
          <p:cNvPr id="7" name="Rectangle 6">
            <a:extLst>
              <a:ext uri="{FF2B5EF4-FFF2-40B4-BE49-F238E27FC236}">
                <a16:creationId xmlns:a16="http://schemas.microsoft.com/office/drawing/2014/main" id="{863AEC85-2852-AF47-5FAA-A9AA9F5E212C}"/>
              </a:ext>
            </a:extLst>
          </p:cNvPr>
          <p:cNvSpPr/>
          <p:nvPr userDrawn="1"/>
        </p:nvSpPr>
        <p:spPr>
          <a:xfrm>
            <a:off x="0" y="0"/>
            <a:ext cx="12192000" cy="1124744"/>
          </a:xfrm>
          <a:prstGeom prst="rect">
            <a:avLst/>
          </a:prstGeom>
          <a:solidFill>
            <a:srgbClr val="FF0076"/>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algn="ctr"/>
            <a:endParaRPr lang="en-US" sz="1800">
              <a:solidFill>
                <a:srgbClr val="CE0F69"/>
              </a:solidFill>
            </a:endParaRPr>
          </a:p>
        </p:txBody>
      </p:sp>
      <p:pic>
        <p:nvPicPr>
          <p:cNvPr id="8" name="Picture 7" descr="twitter.png">
            <a:extLst>
              <a:ext uri="{FF2B5EF4-FFF2-40B4-BE49-F238E27FC236}">
                <a16:creationId xmlns:a16="http://schemas.microsoft.com/office/drawing/2014/main" id="{6B858BE8-FF86-A283-B8DD-17D7AC16403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8718" y="6381328"/>
            <a:ext cx="437925" cy="268728"/>
          </a:xfrm>
          <a:prstGeom prst="rect">
            <a:avLst/>
          </a:prstGeom>
        </p:spPr>
      </p:pic>
      <p:sp>
        <p:nvSpPr>
          <p:cNvPr id="9" name="Date Placeholder 3">
            <a:extLst>
              <a:ext uri="{FF2B5EF4-FFF2-40B4-BE49-F238E27FC236}">
                <a16:creationId xmlns:a16="http://schemas.microsoft.com/office/drawing/2014/main" id="{CCA77C82-7D0C-4F81-DA7B-D03B1AF16B5B}"/>
              </a:ext>
            </a:extLst>
          </p:cNvPr>
          <p:cNvSpPr txBox="1">
            <a:spLocks/>
          </p:cNvSpPr>
          <p:nvPr userDrawn="1"/>
        </p:nvSpPr>
        <p:spPr>
          <a:xfrm>
            <a:off x="3599723" y="6309321"/>
            <a:ext cx="1248139" cy="365125"/>
          </a:xfrm>
          <a:prstGeom prst="rect">
            <a:avLst/>
          </a:prstGeom>
        </p:spPr>
        <p:txBody>
          <a:bodyPr vert="horz" lIns="0" tIns="45720" rIns="91440" bIns="45720" rtlCol="0" anchor="ctr"/>
          <a:lstStyle>
            <a:defPPr>
              <a:defRPr lang="en-US"/>
            </a:defPPr>
            <a:lvl1pPr marL="0" algn="l" defTabSz="914400" rtl="0" eaLnBrk="1" latinLnBrk="0" hangingPunct="1">
              <a:defRPr sz="1200" b="1" kern="1200">
                <a:solidFill>
                  <a:srgbClr val="FF00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t>@</a:t>
            </a:r>
            <a:r>
              <a:rPr lang="en-GB" sz="1200" i="1" dirty="0" err="1"/>
              <a:t>CWUNews</a:t>
            </a:r>
            <a:endParaRPr lang="en-GB" sz="1200" i="1" dirty="0"/>
          </a:p>
        </p:txBody>
      </p:sp>
      <p:pic>
        <p:nvPicPr>
          <p:cNvPr id="10" name="Picture 9" descr="twitter.png">
            <a:extLst>
              <a:ext uri="{FF2B5EF4-FFF2-40B4-BE49-F238E27FC236}">
                <a16:creationId xmlns:a16="http://schemas.microsoft.com/office/drawing/2014/main" id="{5FA45C66-E364-63B7-9B64-787DC3D6CA4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65787" y="6381328"/>
            <a:ext cx="437925" cy="268728"/>
          </a:xfrm>
          <a:prstGeom prst="rect">
            <a:avLst/>
          </a:prstGeom>
        </p:spPr>
      </p:pic>
      <p:sp>
        <p:nvSpPr>
          <p:cNvPr id="11" name="Date Placeholder 3">
            <a:extLst>
              <a:ext uri="{FF2B5EF4-FFF2-40B4-BE49-F238E27FC236}">
                <a16:creationId xmlns:a16="http://schemas.microsoft.com/office/drawing/2014/main" id="{CAB73AA0-6D5E-FEBB-16C9-3A452C406DEC}"/>
              </a:ext>
            </a:extLst>
          </p:cNvPr>
          <p:cNvSpPr txBox="1">
            <a:spLocks/>
          </p:cNvSpPr>
          <p:nvPr userDrawn="1"/>
        </p:nvSpPr>
        <p:spPr>
          <a:xfrm>
            <a:off x="5807968" y="6309321"/>
            <a:ext cx="2496277" cy="365125"/>
          </a:xfrm>
          <a:prstGeom prst="rect">
            <a:avLst/>
          </a:prstGeom>
        </p:spPr>
        <p:txBody>
          <a:bodyPr vert="horz" lIns="0" tIns="45720" rIns="91440" bIns="45720" rtlCol="0" anchor="ctr"/>
          <a:lstStyle>
            <a:defPPr>
              <a:defRPr lang="en-US"/>
            </a:defPPr>
            <a:lvl1pPr marL="0" algn="l" defTabSz="914400" rtl="0" eaLnBrk="1" latinLnBrk="0" hangingPunct="1">
              <a:defRPr sz="1200" b="1" kern="1200">
                <a:solidFill>
                  <a:srgbClr val="FF00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t>The Communications Union</a:t>
            </a:r>
          </a:p>
        </p:txBody>
      </p:sp>
      <p:pic>
        <p:nvPicPr>
          <p:cNvPr id="12" name="Picture 11">
            <a:extLst>
              <a:ext uri="{FF2B5EF4-FFF2-40B4-BE49-F238E27FC236}">
                <a16:creationId xmlns:a16="http://schemas.microsoft.com/office/drawing/2014/main" id="{22290169-BC54-C2B7-20E2-06BDF1D4E2E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68461" y="6381328"/>
            <a:ext cx="343497" cy="268728"/>
          </a:xfrm>
          <a:prstGeom prst="rect">
            <a:avLst/>
          </a:prstGeom>
        </p:spPr>
      </p:pic>
      <p:sp>
        <p:nvSpPr>
          <p:cNvPr id="13" name="Date Placeholder 3">
            <a:extLst>
              <a:ext uri="{FF2B5EF4-FFF2-40B4-BE49-F238E27FC236}">
                <a16:creationId xmlns:a16="http://schemas.microsoft.com/office/drawing/2014/main" id="{865A3ED8-7C90-0407-4B32-EDFD411C845F}"/>
              </a:ext>
            </a:extLst>
          </p:cNvPr>
          <p:cNvSpPr txBox="1">
            <a:spLocks/>
          </p:cNvSpPr>
          <p:nvPr userDrawn="1"/>
        </p:nvSpPr>
        <p:spPr>
          <a:xfrm>
            <a:off x="8646160" y="6309321"/>
            <a:ext cx="1248139" cy="365125"/>
          </a:xfrm>
          <a:prstGeom prst="rect">
            <a:avLst/>
          </a:prstGeom>
        </p:spPr>
        <p:txBody>
          <a:bodyPr vert="horz" lIns="0" tIns="45720" rIns="91440" bIns="45720" rtlCol="0" anchor="ctr"/>
          <a:lstStyle>
            <a:defPPr>
              <a:defRPr lang="en-US"/>
            </a:defPPr>
            <a:lvl1pPr marL="0" algn="l" defTabSz="914400" rtl="0" eaLnBrk="1" latinLnBrk="0" hangingPunct="1">
              <a:defRPr sz="1200" b="1" kern="1200">
                <a:solidFill>
                  <a:srgbClr val="FF00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t>#</a:t>
            </a:r>
            <a:r>
              <a:rPr lang="en-GB" sz="1200" i="1" dirty="0" err="1"/>
              <a:t>TheCWU</a:t>
            </a:r>
            <a:endParaRPr lang="en-GB" sz="1200" i="1" dirty="0"/>
          </a:p>
        </p:txBody>
      </p:sp>
      <p:sp>
        <p:nvSpPr>
          <p:cNvPr id="14" name="Date Placeholder 3">
            <a:extLst>
              <a:ext uri="{FF2B5EF4-FFF2-40B4-BE49-F238E27FC236}">
                <a16:creationId xmlns:a16="http://schemas.microsoft.com/office/drawing/2014/main" id="{3499D7C9-C7B9-A920-75DF-AD608107823F}"/>
              </a:ext>
            </a:extLst>
          </p:cNvPr>
          <p:cNvSpPr txBox="1">
            <a:spLocks/>
          </p:cNvSpPr>
          <p:nvPr userDrawn="1"/>
        </p:nvSpPr>
        <p:spPr>
          <a:xfrm>
            <a:off x="10032438" y="6309321"/>
            <a:ext cx="1632181" cy="365125"/>
          </a:xfrm>
          <a:prstGeom prst="rect">
            <a:avLst/>
          </a:prstGeom>
        </p:spPr>
        <p:txBody>
          <a:bodyPr vert="horz" lIns="0" tIns="45720" rIns="91440" bIns="45720" rtlCol="0" anchor="ctr"/>
          <a:lstStyle>
            <a:defPPr>
              <a:defRPr lang="en-US"/>
            </a:defPPr>
            <a:lvl1pPr marL="0" algn="l" defTabSz="914400" rtl="0" eaLnBrk="1" latinLnBrk="0" hangingPunct="1">
              <a:defRPr sz="1200" b="1" kern="1200">
                <a:solidFill>
                  <a:srgbClr val="FF00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t>WWW.CWU.ORG</a:t>
            </a:r>
          </a:p>
        </p:txBody>
      </p:sp>
      <p:pic>
        <p:nvPicPr>
          <p:cNvPr id="15" name="Picture 14" descr="cwu-reversed.png">
            <a:extLst>
              <a:ext uri="{FF2B5EF4-FFF2-40B4-BE49-F238E27FC236}">
                <a16:creationId xmlns:a16="http://schemas.microsoft.com/office/drawing/2014/main" id="{B0D59132-2FAA-6B77-7716-46B3874F9C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72331" y="215296"/>
            <a:ext cx="2481109" cy="693424"/>
          </a:xfrm>
          <a:prstGeom prst="rect">
            <a:avLst/>
          </a:prstGeom>
        </p:spPr>
      </p:pic>
      <p:sp>
        <p:nvSpPr>
          <p:cNvPr id="16" name="Date Placeholder 3">
            <a:extLst>
              <a:ext uri="{FF2B5EF4-FFF2-40B4-BE49-F238E27FC236}">
                <a16:creationId xmlns:a16="http://schemas.microsoft.com/office/drawing/2014/main" id="{E6B8398F-2153-D183-2C11-A5F8FE0A49E7}"/>
              </a:ext>
            </a:extLst>
          </p:cNvPr>
          <p:cNvSpPr txBox="1">
            <a:spLocks/>
          </p:cNvSpPr>
          <p:nvPr userDrawn="1"/>
        </p:nvSpPr>
        <p:spPr>
          <a:xfrm>
            <a:off x="1103445" y="6309321"/>
            <a:ext cx="1440160" cy="365125"/>
          </a:xfrm>
          <a:prstGeom prst="rect">
            <a:avLst/>
          </a:prstGeom>
        </p:spPr>
        <p:txBody>
          <a:bodyPr vert="horz" lIns="0" tIns="45720" rIns="91440" bIns="45720" rtlCol="0" anchor="ctr"/>
          <a:lstStyle>
            <a:defPPr>
              <a:defRPr lang="en-US"/>
            </a:defPPr>
            <a:lvl1pPr marL="0" algn="l" defTabSz="914400" rtl="0" eaLnBrk="1" latinLnBrk="0" hangingPunct="1">
              <a:defRPr sz="1200" b="1" kern="1200">
                <a:solidFill>
                  <a:srgbClr val="FF00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t>@</a:t>
            </a:r>
            <a:r>
              <a:rPr lang="en-GB" sz="1200" i="1" dirty="0" err="1"/>
              <a:t>DaveWardGS</a:t>
            </a:r>
            <a:endParaRPr lang="en-GB" sz="1200" i="1" dirty="0"/>
          </a:p>
        </p:txBody>
      </p:sp>
    </p:spTree>
    <p:extLst>
      <p:ext uri="{BB962C8B-B14F-4D97-AF65-F5344CB8AC3E}">
        <p14:creationId xmlns:p14="http://schemas.microsoft.com/office/powerpoint/2010/main" val="22252830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356" y="-13063"/>
            <a:ext cx="12504712" cy="69114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PIRC_LOGO+strap.eps"/>
          <p:cNvPicPr>
            <a:picLocks noChangeAspect="1"/>
          </p:cNvPicPr>
          <p:nvPr/>
        </p:nvPicPr>
        <p:blipFill>
          <a:blip r:embed="rId3"/>
          <a:stretch>
            <a:fillRect/>
          </a:stretch>
        </p:blipFill>
        <p:spPr>
          <a:xfrm>
            <a:off x="2279576" y="2001189"/>
            <a:ext cx="6769100" cy="2882900"/>
          </a:xfrm>
          <a:prstGeom prst="rect">
            <a:avLst/>
          </a:prstGeom>
        </p:spPr>
      </p:pic>
    </p:spTree>
    <p:extLst>
      <p:ext uri="{BB962C8B-B14F-4D97-AF65-F5344CB8AC3E}">
        <p14:creationId xmlns:p14="http://schemas.microsoft.com/office/powerpoint/2010/main" val="21845812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178527"/>
            <a:ext cx="11928648" cy="584775"/>
          </a:xfrm>
          <a:prstGeom prst="rect">
            <a:avLst/>
          </a:prstGeom>
        </p:spPr>
        <p:txBody>
          <a:bodyPr wrap="square">
            <a:spAutoFit/>
          </a:bodyPr>
          <a:lstStyle/>
          <a:p>
            <a:pPr marL="720000" lvl="2"/>
            <a:r>
              <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rPr>
              <a:t>Dispute is damaging IDS’s </a:t>
            </a:r>
            <a:r>
              <a:rPr lang="en-GB" sz="3200" b="1" dirty="0" smtClean="0">
                <a:latin typeface="Open Sans Condensed" panose="020B0606030504020204" pitchFamily="34" charset="0"/>
                <a:ea typeface="Open Sans Condensed" panose="020B0606030504020204" pitchFamily="34" charset="0"/>
                <a:cs typeface="Open Sans Condensed" panose="020B0606030504020204" pitchFamily="34" charset="0"/>
              </a:rPr>
              <a:t>share price</a:t>
            </a:r>
            <a:endPar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2" name="Picture 21">
            <a:extLst>
              <a:ext uri="{FF2B5EF4-FFF2-40B4-BE49-F238E27FC236}">
                <a16:creationId xmlns:a16="http://schemas.microsoft.com/office/drawing/2014/main" id="{39E635D7-D415-AE68-FC14-E6123D246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grpSp>
        <p:nvGrpSpPr>
          <p:cNvPr id="71" name="Group 70"/>
          <p:cNvGrpSpPr/>
          <p:nvPr/>
        </p:nvGrpSpPr>
        <p:grpSpPr>
          <a:xfrm>
            <a:off x="1055440" y="1700808"/>
            <a:ext cx="8758757" cy="5040560"/>
            <a:chOff x="323528" y="1268760"/>
            <a:chExt cx="8758757" cy="5040560"/>
          </a:xfrm>
        </p:grpSpPr>
        <p:graphicFrame>
          <p:nvGraphicFramePr>
            <p:cNvPr id="72" name="Chart 71"/>
            <p:cNvGraphicFramePr>
              <a:graphicFrameLocks/>
            </p:cNvGraphicFramePr>
            <p:nvPr>
              <p:extLst>
                <p:ext uri="{D42A27DB-BD31-4B8C-83A1-F6EECF244321}">
                  <p14:modId xmlns:p14="http://schemas.microsoft.com/office/powerpoint/2010/main" val="1839471266"/>
                </p:ext>
              </p:extLst>
            </p:nvPr>
          </p:nvGraphicFramePr>
          <p:xfrm>
            <a:off x="323528" y="1268760"/>
            <a:ext cx="8640960" cy="5040560"/>
          </p:xfrm>
          <a:graphic>
            <a:graphicData uri="http://schemas.openxmlformats.org/drawingml/2006/chart">
              <c:chart xmlns:c="http://schemas.openxmlformats.org/drawingml/2006/chart" xmlns:r="http://schemas.openxmlformats.org/officeDocument/2006/relationships" r:id="rId4"/>
            </a:graphicData>
          </a:graphic>
        </p:graphicFrame>
        <p:sp>
          <p:nvSpPr>
            <p:cNvPr id="73" name="TextBox 72"/>
            <p:cNvSpPr txBox="1"/>
            <p:nvPr/>
          </p:nvSpPr>
          <p:spPr>
            <a:xfrm>
              <a:off x="1907704" y="4139788"/>
              <a:ext cx="1766812" cy="1384995"/>
            </a:xfrm>
            <a:prstGeom prst="rect">
              <a:avLst/>
            </a:prstGeom>
            <a:noFill/>
          </p:spPr>
          <p:txBody>
            <a:bodyPr wrap="square" rtlCol="0">
              <a:spAutoFit/>
            </a:bodyPr>
            <a:lstStyle/>
            <a:p>
              <a:pPr algn="ctr"/>
              <a:r>
                <a:rPr lang="en-GB" sz="1200" b="1" dirty="0">
                  <a:solidFill>
                    <a:srgbClr val="FF0000"/>
                  </a:solidFill>
                </a:rPr>
                <a:t>28</a:t>
              </a:r>
              <a:r>
                <a:rPr lang="en-GB" sz="1200" b="1" baseline="30000" dirty="0">
                  <a:solidFill>
                    <a:srgbClr val="FF0000"/>
                  </a:solidFill>
                </a:rPr>
                <a:t>th</a:t>
              </a:r>
              <a:r>
                <a:rPr lang="en-GB" sz="1200" b="1" dirty="0">
                  <a:solidFill>
                    <a:srgbClr val="FF0000"/>
                  </a:solidFill>
                </a:rPr>
                <a:t> April = CWU Conference votes to ballot for industrial action based on imposed pay offer and detrimental changes proposed by Royal Mail </a:t>
              </a:r>
              <a:endParaRPr lang="en-US" sz="1200" b="1" dirty="0">
                <a:solidFill>
                  <a:srgbClr val="FF0000"/>
                </a:solidFill>
              </a:endParaRPr>
            </a:p>
          </p:txBody>
        </p:sp>
        <p:sp>
          <p:nvSpPr>
            <p:cNvPr id="74" name="TextBox 73"/>
            <p:cNvSpPr txBox="1"/>
            <p:nvPr/>
          </p:nvSpPr>
          <p:spPr>
            <a:xfrm>
              <a:off x="2915816" y="1828274"/>
              <a:ext cx="1296144" cy="461665"/>
            </a:xfrm>
            <a:prstGeom prst="rect">
              <a:avLst/>
            </a:prstGeom>
            <a:noFill/>
          </p:spPr>
          <p:txBody>
            <a:bodyPr wrap="square" rtlCol="0">
              <a:spAutoFit/>
            </a:bodyPr>
            <a:lstStyle/>
            <a:p>
              <a:pPr algn="ctr"/>
              <a:r>
                <a:rPr lang="en-GB" sz="1200" b="1" dirty="0" smtClean="0">
                  <a:solidFill>
                    <a:srgbClr val="FF0000"/>
                  </a:solidFill>
                </a:rPr>
                <a:t>19</a:t>
              </a:r>
              <a:r>
                <a:rPr lang="en-GB" sz="1200" b="1" baseline="30000" dirty="0" smtClean="0">
                  <a:solidFill>
                    <a:srgbClr val="FF0000"/>
                  </a:solidFill>
                </a:rPr>
                <a:t>th</a:t>
              </a:r>
              <a:r>
                <a:rPr lang="en-GB" sz="1200" b="1" dirty="0" smtClean="0">
                  <a:solidFill>
                    <a:srgbClr val="FF0000"/>
                  </a:solidFill>
                </a:rPr>
                <a:t> May = 2021-22 results</a:t>
              </a:r>
              <a:endParaRPr lang="en-US" sz="1200" b="1" dirty="0">
                <a:solidFill>
                  <a:srgbClr val="FF0000"/>
                </a:solidFill>
              </a:endParaRPr>
            </a:p>
          </p:txBody>
        </p:sp>
        <p:sp>
          <p:nvSpPr>
            <p:cNvPr id="75" name="TextBox 74"/>
            <p:cNvSpPr txBox="1"/>
            <p:nvPr/>
          </p:nvSpPr>
          <p:spPr>
            <a:xfrm>
              <a:off x="4211960" y="2737604"/>
              <a:ext cx="1440160" cy="461665"/>
            </a:xfrm>
            <a:prstGeom prst="rect">
              <a:avLst/>
            </a:prstGeom>
            <a:noFill/>
          </p:spPr>
          <p:txBody>
            <a:bodyPr wrap="square" rtlCol="0">
              <a:spAutoFit/>
            </a:bodyPr>
            <a:lstStyle/>
            <a:p>
              <a:pPr algn="ctr"/>
              <a:r>
                <a:rPr lang="en-GB" sz="1200" b="1" dirty="0" smtClean="0">
                  <a:solidFill>
                    <a:srgbClr val="FF0000"/>
                  </a:solidFill>
                </a:rPr>
                <a:t>26</a:t>
              </a:r>
              <a:r>
                <a:rPr lang="en-GB" sz="1200" b="1" baseline="30000" dirty="0" smtClean="0">
                  <a:solidFill>
                    <a:srgbClr val="FF0000"/>
                  </a:solidFill>
                </a:rPr>
                <a:t>th</a:t>
              </a:r>
              <a:r>
                <a:rPr lang="en-GB" sz="1200" b="1" dirty="0" smtClean="0">
                  <a:solidFill>
                    <a:srgbClr val="FF0000"/>
                  </a:solidFill>
                </a:rPr>
                <a:t> August = First strike date</a:t>
              </a:r>
              <a:endParaRPr lang="en-US" sz="1200" b="1" dirty="0">
                <a:solidFill>
                  <a:srgbClr val="FF0000"/>
                </a:solidFill>
              </a:endParaRPr>
            </a:p>
          </p:txBody>
        </p:sp>
        <p:sp>
          <p:nvSpPr>
            <p:cNvPr id="76" name="TextBox 75"/>
            <p:cNvSpPr txBox="1"/>
            <p:nvPr/>
          </p:nvSpPr>
          <p:spPr>
            <a:xfrm>
              <a:off x="5858791" y="2507722"/>
              <a:ext cx="1440160" cy="461665"/>
            </a:xfrm>
            <a:prstGeom prst="rect">
              <a:avLst/>
            </a:prstGeom>
            <a:noFill/>
          </p:spPr>
          <p:txBody>
            <a:bodyPr wrap="square" rtlCol="0">
              <a:spAutoFit/>
            </a:bodyPr>
            <a:lstStyle/>
            <a:p>
              <a:pPr algn="ctr"/>
              <a:r>
                <a:rPr lang="en-GB" sz="1200" b="1" dirty="0" smtClean="0">
                  <a:solidFill>
                    <a:srgbClr val="FF0000"/>
                  </a:solidFill>
                </a:rPr>
                <a:t>14</a:t>
              </a:r>
              <a:r>
                <a:rPr lang="en-GB" sz="1200" b="1" baseline="30000" dirty="0" smtClean="0">
                  <a:solidFill>
                    <a:srgbClr val="FF0000"/>
                  </a:solidFill>
                </a:rPr>
                <a:t>th</a:t>
              </a:r>
              <a:r>
                <a:rPr lang="en-GB" sz="1200" b="1" dirty="0" smtClean="0">
                  <a:solidFill>
                    <a:srgbClr val="FF0000"/>
                  </a:solidFill>
                </a:rPr>
                <a:t> October = Profit warning</a:t>
              </a:r>
              <a:endParaRPr lang="en-US" sz="1200" b="1" dirty="0">
                <a:solidFill>
                  <a:srgbClr val="FF0000"/>
                </a:solidFill>
              </a:endParaRPr>
            </a:p>
          </p:txBody>
        </p:sp>
        <p:sp>
          <p:nvSpPr>
            <p:cNvPr id="77" name="TextBox 76"/>
            <p:cNvSpPr txBox="1"/>
            <p:nvPr/>
          </p:nvSpPr>
          <p:spPr>
            <a:xfrm>
              <a:off x="6060132" y="4739952"/>
              <a:ext cx="1440160" cy="830997"/>
            </a:xfrm>
            <a:prstGeom prst="rect">
              <a:avLst/>
            </a:prstGeom>
            <a:noFill/>
          </p:spPr>
          <p:txBody>
            <a:bodyPr wrap="square" rtlCol="0">
              <a:spAutoFit/>
            </a:bodyPr>
            <a:lstStyle/>
            <a:p>
              <a:pPr algn="ctr"/>
              <a:r>
                <a:rPr lang="en-GB" sz="1200" b="1" dirty="0">
                  <a:solidFill>
                    <a:srgbClr val="FF0000"/>
                  </a:solidFill>
                </a:rPr>
                <a:t>30</a:t>
              </a:r>
              <a:r>
                <a:rPr lang="en-GB" sz="1200" b="1" baseline="30000" dirty="0">
                  <a:solidFill>
                    <a:srgbClr val="FF0000"/>
                  </a:solidFill>
                </a:rPr>
                <a:t>th</a:t>
              </a:r>
              <a:r>
                <a:rPr lang="en-GB" sz="1200" b="1" dirty="0">
                  <a:solidFill>
                    <a:srgbClr val="FF0000"/>
                  </a:solidFill>
                </a:rPr>
                <a:t> October = CWU cancels strike action to allow for meaningful talks</a:t>
              </a:r>
              <a:endParaRPr lang="en-US" sz="1200" b="1" dirty="0">
                <a:solidFill>
                  <a:srgbClr val="FF0000"/>
                </a:solidFill>
              </a:endParaRPr>
            </a:p>
          </p:txBody>
        </p:sp>
        <p:sp>
          <p:nvSpPr>
            <p:cNvPr id="78" name="TextBox 77"/>
            <p:cNvSpPr txBox="1"/>
            <p:nvPr/>
          </p:nvSpPr>
          <p:spPr>
            <a:xfrm>
              <a:off x="7244103" y="2934333"/>
              <a:ext cx="1440160" cy="461665"/>
            </a:xfrm>
            <a:prstGeom prst="rect">
              <a:avLst/>
            </a:prstGeom>
            <a:noFill/>
          </p:spPr>
          <p:txBody>
            <a:bodyPr wrap="square" rtlCol="0">
              <a:spAutoFit/>
            </a:bodyPr>
            <a:lstStyle/>
            <a:p>
              <a:pPr algn="ctr"/>
              <a:r>
                <a:rPr lang="en-GB" sz="1200" b="1" dirty="0" smtClean="0">
                  <a:solidFill>
                    <a:srgbClr val="FF0000"/>
                  </a:solidFill>
                </a:rPr>
                <a:t>18</a:t>
              </a:r>
              <a:r>
                <a:rPr lang="en-GB" sz="1200" b="1" baseline="30000" dirty="0" smtClean="0">
                  <a:solidFill>
                    <a:srgbClr val="FF0000"/>
                  </a:solidFill>
                </a:rPr>
                <a:t>th</a:t>
              </a:r>
              <a:r>
                <a:rPr lang="en-GB" sz="1200" b="1" dirty="0" smtClean="0">
                  <a:solidFill>
                    <a:srgbClr val="FF0000"/>
                  </a:solidFill>
                </a:rPr>
                <a:t> November = Half year results</a:t>
              </a:r>
              <a:endParaRPr lang="en-US" sz="1200" b="1" dirty="0">
                <a:solidFill>
                  <a:srgbClr val="FF0000"/>
                </a:solidFill>
              </a:endParaRPr>
            </a:p>
          </p:txBody>
        </p:sp>
        <p:sp>
          <p:nvSpPr>
            <p:cNvPr id="79" name="TextBox 78"/>
            <p:cNvSpPr txBox="1"/>
            <p:nvPr/>
          </p:nvSpPr>
          <p:spPr>
            <a:xfrm>
              <a:off x="7642125" y="4703020"/>
              <a:ext cx="1440160" cy="461665"/>
            </a:xfrm>
            <a:prstGeom prst="rect">
              <a:avLst/>
            </a:prstGeom>
            <a:noFill/>
          </p:spPr>
          <p:txBody>
            <a:bodyPr wrap="square" rtlCol="0">
              <a:spAutoFit/>
            </a:bodyPr>
            <a:lstStyle/>
            <a:p>
              <a:pPr algn="ctr"/>
              <a:r>
                <a:rPr lang="en-GB" sz="1200" b="1" dirty="0" smtClean="0">
                  <a:solidFill>
                    <a:srgbClr val="FF0000"/>
                  </a:solidFill>
                </a:rPr>
                <a:t>17</a:t>
              </a:r>
              <a:r>
                <a:rPr lang="en-GB" sz="1200" b="1" baseline="30000" dirty="0" smtClean="0">
                  <a:solidFill>
                    <a:srgbClr val="FF0000"/>
                  </a:solidFill>
                </a:rPr>
                <a:t>th</a:t>
              </a:r>
              <a:r>
                <a:rPr lang="en-GB" sz="1200" b="1" dirty="0" smtClean="0">
                  <a:solidFill>
                    <a:srgbClr val="FF0000"/>
                  </a:solidFill>
                </a:rPr>
                <a:t> January = BEIS Select Committee</a:t>
              </a:r>
              <a:endParaRPr lang="en-US" sz="1200" b="1" dirty="0">
                <a:solidFill>
                  <a:srgbClr val="FF0000"/>
                </a:solidFill>
              </a:endParaRPr>
            </a:p>
          </p:txBody>
        </p:sp>
        <p:cxnSp>
          <p:nvCxnSpPr>
            <p:cNvPr id="80" name="Straight Arrow Connector 79"/>
            <p:cNvCxnSpPr>
              <a:stCxn id="73" idx="0"/>
            </p:cNvCxnSpPr>
            <p:nvPr/>
          </p:nvCxnSpPr>
          <p:spPr>
            <a:xfrm flipV="1">
              <a:off x="2791110" y="3212976"/>
              <a:ext cx="316417" cy="9268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932040" y="3212976"/>
              <a:ext cx="601985" cy="4922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p:cNvCxnSpPr>
            <p:nvPr/>
          </p:nvCxnSpPr>
          <p:spPr>
            <a:xfrm>
              <a:off x="6578871" y="2969387"/>
              <a:ext cx="0" cy="11704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7" idx="0"/>
            </p:cNvCxnSpPr>
            <p:nvPr/>
          </p:nvCxnSpPr>
          <p:spPr>
            <a:xfrm flipV="1">
              <a:off x="6780212" y="4286250"/>
              <a:ext cx="163513" cy="453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p:cNvCxnSpPr>
            <p:nvPr/>
          </p:nvCxnSpPr>
          <p:spPr>
            <a:xfrm flipH="1">
              <a:off x="7334250" y="3395998"/>
              <a:ext cx="629933" cy="4806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0"/>
            </p:cNvCxnSpPr>
            <p:nvPr/>
          </p:nvCxnSpPr>
          <p:spPr>
            <a:xfrm flipV="1">
              <a:off x="8362205" y="4086225"/>
              <a:ext cx="238870" cy="6167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683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079403"/>
            <a:ext cx="11064552" cy="584775"/>
          </a:xfrm>
          <a:prstGeom prst="rect">
            <a:avLst/>
          </a:prstGeom>
        </p:spPr>
        <p:txBody>
          <a:bodyPr wrap="square">
            <a:spAutoFit/>
          </a:bodyPr>
          <a:lstStyle/>
          <a:p>
            <a:pPr marL="720000" lvl="2"/>
            <a:r>
              <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rPr>
              <a:t>IDS share price has performed worse than FTSE 100 and 250</a:t>
            </a:r>
          </a:p>
        </p:txBody>
      </p:sp>
      <p:pic>
        <p:nvPicPr>
          <p:cNvPr id="22" name="Picture 21">
            <a:extLst>
              <a:ext uri="{FF2B5EF4-FFF2-40B4-BE49-F238E27FC236}">
                <a16:creationId xmlns:a16="http://schemas.microsoft.com/office/drawing/2014/main" id="{39E635D7-D415-AE68-FC14-E6123D246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2660078248"/>
              </p:ext>
            </p:extLst>
          </p:nvPr>
        </p:nvGraphicFramePr>
        <p:xfrm>
          <a:off x="197768" y="1752126"/>
          <a:ext cx="10434736" cy="4898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2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88" y="1196752"/>
            <a:ext cx="12288688" cy="6155531"/>
          </a:xfrm>
          <a:prstGeom prst="rect">
            <a:avLst/>
          </a:prstGeom>
          <a:noFill/>
        </p:spPr>
        <p:txBody>
          <a:bodyPr wrap="square" rtlCol="0">
            <a:spAutoFit/>
          </a:bodyPr>
          <a:lstStyle/>
          <a:p>
            <a:pPr marL="720000">
              <a:lnSpc>
                <a:spcPct val="150000"/>
              </a:lnSpc>
              <a:spcAft>
                <a:spcPts val="600"/>
              </a:spcAft>
            </a:pPr>
            <a:r>
              <a:rPr lang="en-US" sz="3200" b="1" dirty="0" smtClean="0">
                <a:latin typeface="Open Sans Condensed" panose="020B0606030504020204" pitchFamily="34" charset="0"/>
                <a:ea typeface="Open Sans Condensed" panose="020B0606030504020204" pitchFamily="34" charset="0"/>
                <a:cs typeface="Open Sans Condensed" panose="020B0606030504020204" pitchFamily="34" charset="0"/>
              </a:rPr>
              <a:t>Questions of Trust and Integrity in IDS Leadership</a:t>
            </a:r>
          </a:p>
          <a:p>
            <a:pPr marL="1177200" indent="-457200">
              <a:lnSpc>
                <a:spcPct val="150000"/>
              </a:lnSpc>
              <a:spcAft>
                <a:spcPts val="600"/>
              </a:spcAft>
              <a:buFont typeface="Arial" panose="020B0604020202020204" pitchFamily="34" charset="0"/>
              <a:buChar char="•"/>
            </a:pP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IDS plc CEO Simon Thompson told the BEIS Select Committee 17</a:t>
            </a:r>
            <a:r>
              <a:rPr lang="en-US" sz="2400" b="1" baseline="30000" dirty="0" smtClean="0">
                <a:latin typeface="Open Sans Condensed" panose="020B0606030504020204" pitchFamily="34" charset="0"/>
                <a:ea typeface="Open Sans Condensed" panose="020B0606030504020204" pitchFamily="34" charset="0"/>
                <a:cs typeface="Open Sans Condensed" panose="020B0606030504020204" pitchFamily="34" charset="0"/>
              </a:rPr>
              <a:t>th</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 Jan:</a:t>
            </a:r>
          </a:p>
          <a:p>
            <a:pPr marL="1634400" lvl="1" indent="-457200">
              <a:lnSpc>
                <a:spcPct val="150000"/>
              </a:lnSpc>
              <a:spcAft>
                <a:spcPts val="600"/>
              </a:spcAft>
              <a:buFont typeface="Wingdings" panose="05000000000000000000" pitchFamily="2" charset="2"/>
              <a:buChar char="Ø"/>
            </a:pPr>
            <a:r>
              <a:rPr lang="en-US" sz="2000" b="1" dirty="0" smtClean="0">
                <a:latin typeface="Open Sans Condensed" panose="020B0606030504020204" pitchFamily="34" charset="0"/>
                <a:ea typeface="Open Sans Condensed" panose="020B0606030504020204" pitchFamily="34" charset="0"/>
                <a:cs typeface="Open Sans Condensed" panose="020B0606030504020204" pitchFamily="34" charset="0"/>
              </a:rPr>
              <a:t>Royal Mail does not </a:t>
            </a:r>
            <a:r>
              <a:rPr lang="en-US" sz="2000" b="1" dirty="0" err="1" smtClean="0">
                <a:latin typeface="Open Sans Condensed" panose="020B0606030504020204" pitchFamily="34" charset="0"/>
                <a:ea typeface="Open Sans Condensed" panose="020B0606030504020204" pitchFamily="34" charset="0"/>
                <a:cs typeface="Open Sans Condensed" panose="020B0606030504020204" pitchFamily="34" charset="0"/>
              </a:rPr>
              <a:t>prioritise</a:t>
            </a:r>
            <a:r>
              <a:rPr lang="en-US" sz="2000" b="1" dirty="0" smtClean="0">
                <a:latin typeface="Open Sans Condensed" panose="020B0606030504020204" pitchFamily="34" charset="0"/>
                <a:ea typeface="Open Sans Condensed" panose="020B0606030504020204" pitchFamily="34" charset="0"/>
                <a:cs typeface="Open Sans Condensed" panose="020B0606030504020204" pitchFamily="34" charset="0"/>
              </a:rPr>
              <a:t> parcels over letters </a:t>
            </a:r>
            <a:r>
              <a:rPr lang="en-US" sz="2000" dirty="0" smtClean="0">
                <a:latin typeface="Open Sans Condensed" panose="020B0606030504020204" pitchFamily="34" charset="0"/>
                <a:ea typeface="Open Sans Condensed" panose="020B0606030504020204" pitchFamily="34" charset="0"/>
                <a:cs typeface="Open Sans Condensed" panose="020B0606030504020204" pitchFamily="34" charset="0"/>
              </a:rPr>
              <a:t>despite evidence to the contrary</a:t>
            </a:r>
          </a:p>
          <a:p>
            <a:pPr marL="1634400" lvl="1" indent="-457200">
              <a:lnSpc>
                <a:spcPct val="150000"/>
              </a:lnSpc>
              <a:spcAft>
                <a:spcPts val="600"/>
              </a:spcAft>
              <a:buFont typeface="Wingdings" panose="05000000000000000000" pitchFamily="2" charset="2"/>
              <a:buChar char="Ø"/>
            </a:pPr>
            <a:r>
              <a:rPr lang="en-US" sz="2000" b="1" dirty="0" smtClean="0">
                <a:latin typeface="Open Sans Condensed" panose="020B0606030504020204" pitchFamily="34" charset="0"/>
                <a:ea typeface="Open Sans Condensed" panose="020B0606030504020204" pitchFamily="34" charset="0"/>
                <a:cs typeface="Open Sans Condensed" panose="020B0606030504020204" pitchFamily="34" charset="0"/>
              </a:rPr>
              <a:t>Royal Mail does not track workers </a:t>
            </a:r>
            <a:r>
              <a:rPr lang="en-US" sz="2000" dirty="0" smtClean="0">
                <a:latin typeface="Open Sans Condensed" panose="020B0606030504020204" pitchFamily="34" charset="0"/>
                <a:ea typeface="Open Sans Condensed" panose="020B0606030504020204" pitchFamily="34" charset="0"/>
                <a:cs typeface="Open Sans Condensed" panose="020B0606030504020204" pitchFamily="34" charset="0"/>
              </a:rPr>
              <a:t>despite evidence to the contrary</a:t>
            </a:r>
          </a:p>
          <a:p>
            <a:pPr marL="1634400" lvl="1" indent="-457200">
              <a:lnSpc>
                <a:spcPct val="150000"/>
              </a:lnSpc>
              <a:spcAft>
                <a:spcPts val="600"/>
              </a:spcAft>
              <a:buFont typeface="Wingdings" panose="05000000000000000000" pitchFamily="2" charset="2"/>
              <a:buChar char="Ø"/>
            </a:pPr>
            <a:r>
              <a:rPr lang="en-US" sz="2000" b="1" dirty="0" smtClean="0">
                <a:latin typeface="Open Sans Condensed" panose="020B0606030504020204" pitchFamily="34" charset="0"/>
                <a:ea typeface="Open Sans Condensed" panose="020B0606030504020204" pitchFamily="34" charset="0"/>
                <a:cs typeface="Open Sans Condensed" panose="020B0606030504020204" pitchFamily="34" charset="0"/>
              </a:rPr>
              <a:t>Royal Mail is not engaged in ‘fire and replace’ </a:t>
            </a:r>
            <a:r>
              <a:rPr lang="en-US" sz="2000" dirty="0" smtClean="0">
                <a:latin typeface="Open Sans Condensed" panose="020B0606030504020204" pitchFamily="34" charset="0"/>
                <a:ea typeface="Open Sans Condensed" panose="020B0606030504020204" pitchFamily="34" charset="0"/>
                <a:cs typeface="Open Sans Condensed" panose="020B0606030504020204" pitchFamily="34" charset="0"/>
              </a:rPr>
              <a:t>despite making 10,000 redundancies and bringing in thousands of agency and self-employed workers to cover the same work.</a:t>
            </a:r>
          </a:p>
          <a:p>
            <a:pPr marL="1177200" indent="-457200">
              <a:lnSpc>
                <a:spcPct val="150000"/>
              </a:lnSpc>
              <a:spcAft>
                <a:spcPts val="600"/>
              </a:spcAft>
              <a:buFont typeface="Arial" panose="020B0604020202020204" pitchFamily="34" charset="0"/>
              <a:buChar char="•"/>
            </a:pP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CEO was </a:t>
            </a:r>
            <a:r>
              <a:rPr lang="en-US" sz="2400" b="1" dirty="0" err="1" smtClean="0">
                <a:latin typeface="Open Sans Condensed" panose="020B0606030504020204" pitchFamily="34" charset="0"/>
                <a:ea typeface="Open Sans Condensed" panose="020B0606030504020204" pitchFamily="34" charset="0"/>
                <a:cs typeface="Open Sans Condensed" panose="020B0606030504020204" pitchFamily="34" charset="0"/>
              </a:rPr>
              <a:t>critizised</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 by Committee over clarity and honesty of evidence </a:t>
            </a:r>
          </a:p>
          <a:p>
            <a:pPr marL="1177200" indent="-457200">
              <a:lnSpc>
                <a:spcPct val="150000"/>
              </a:lnSpc>
              <a:spcAft>
                <a:spcPts val="600"/>
              </a:spcAft>
              <a:buFont typeface="Arial" panose="020B0604020202020204" pitchFamily="34" charset="0"/>
              <a:buChar char="•"/>
            </a:pP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Employees have lost trust in </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leadership</a:t>
            </a:r>
          </a:p>
          <a:p>
            <a:pPr marL="1177200" indent="-457200">
              <a:lnSpc>
                <a:spcPct val="150000"/>
              </a:lnSpc>
              <a:spcAft>
                <a:spcPts val="600"/>
              </a:spcAft>
              <a:buFont typeface="Arial" panose="020B0604020202020204" pitchFamily="34" charset="0"/>
              <a:buChar char="•"/>
            </a:pP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Puts business success and shareholder value at risk</a:t>
            </a:r>
            <a:endPar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lnSpc>
                <a:spcPct val="150000"/>
              </a:lnSpc>
              <a:spcAft>
                <a:spcPts val="600"/>
              </a:spcAft>
            </a:pPr>
            <a:endParaRPr lang="en-GB" sz="2800" b="1" dirty="0" smtClean="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4" name="Picture 3">
            <a:extLst>
              <a:ext uri="{FF2B5EF4-FFF2-40B4-BE49-F238E27FC236}">
                <a16:creationId xmlns:a16="http://schemas.microsoft.com/office/drawing/2014/main" id="{0C856A7F-256D-D28F-B37E-F318E5F27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spTree>
    <p:extLst>
      <p:ext uri="{BB962C8B-B14F-4D97-AF65-F5344CB8AC3E}">
        <p14:creationId xmlns:p14="http://schemas.microsoft.com/office/powerpoint/2010/main" val="203086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404664"/>
            <a:ext cx="12047984" cy="8294578"/>
          </a:xfrm>
          <a:prstGeom prst="rect">
            <a:avLst/>
          </a:prstGeom>
        </p:spPr>
        <p:txBody>
          <a:bodyPr wrap="square">
            <a:spAutoFit/>
          </a:bodyPr>
          <a:lstStyle/>
          <a:p>
            <a:pPr marL="720000" lvl="2"/>
            <a:endParaRPr lang="en-GB" sz="2400" b="1" dirty="0" smtClean="0">
              <a:latin typeface="Open Sans Condensed" panose="020B0606030504020204"/>
            </a:endParaRPr>
          </a:p>
          <a:p>
            <a:pPr marL="720000" lvl="2"/>
            <a:r>
              <a:rPr lang="en-US" sz="3200" b="1" dirty="0">
                <a:latin typeface="Open Sans Condensed" panose="020B0606030504020204" pitchFamily="34" charset="0"/>
                <a:ea typeface="Open Sans Condensed" panose="020B0606030504020204" pitchFamily="34" charset="0"/>
                <a:cs typeface="Open Sans Condensed" panose="020B0606030504020204" pitchFamily="34" charset="0"/>
              </a:rPr>
              <a:t>We are asking IDS shareholders to:</a:t>
            </a:r>
          </a:p>
          <a:p>
            <a:pPr marL="720000" lvl="2"/>
            <a:endParaRPr lang="en-GB" sz="2800" b="1" dirty="0">
              <a:latin typeface="Open Sans Condensed" panose="020B0606030504020204"/>
            </a:endParaRPr>
          </a:p>
          <a:p>
            <a:pPr marL="1062900" lvl="2" indent="-342900">
              <a:lnSpc>
                <a:spcPct val="150000"/>
              </a:lnSpc>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Write to IDS to raise your concerns about the leadership of Royal Mail and the direction the company are going in and call for an alternative approach to the </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business.</a:t>
            </a:r>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62900" lvl="2" indent="-342900">
              <a:lnSpc>
                <a:spcPct val="150000"/>
              </a:lnSpc>
              <a:spcAft>
                <a:spcPts val="600"/>
              </a:spcAft>
              <a:buFont typeface="Arial" panose="020B0604020202020204" pitchFamily="34" charset="0"/>
              <a:buChar char="•"/>
            </a:pPr>
            <a:r>
              <a:rPr lang="en-GB" sz="2400" b="1" dirty="0">
                <a:latin typeface="Open Sans Condensed" panose="020B0606030504020204"/>
              </a:rPr>
              <a:t>Ask questions of the Board on how they intend to resolve the dispute.</a:t>
            </a:r>
          </a:p>
          <a:p>
            <a:pPr marL="1062900" lvl="2" indent="-342900">
              <a:lnSpc>
                <a:spcPct val="150000"/>
              </a:lnSpc>
              <a:spcAft>
                <a:spcPts val="600"/>
              </a:spcAft>
              <a:buFont typeface="Arial" panose="020B0604020202020204" pitchFamily="34" charset="0"/>
              <a:buChar char="•"/>
            </a:pPr>
            <a:r>
              <a:rPr lang="en-GB" sz="2400" b="1" dirty="0">
                <a:latin typeface="Open Sans Condensed" panose="020B0606030504020204"/>
              </a:rPr>
              <a:t>Notify IDS that </a:t>
            </a: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you will vote against </a:t>
            </a:r>
            <a:r>
              <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rPr>
              <a:t>executive pay if they don’t negotiate to settle the dispute.</a:t>
            </a:r>
            <a:endParaRPr lang="en-GB" sz="2400" b="1" dirty="0">
              <a:latin typeface="Open Sans Condensed" panose="020B0606030504020204"/>
            </a:endParaRPr>
          </a:p>
          <a:p>
            <a:pPr marL="1062900" lvl="2" indent="-342900">
              <a:lnSpc>
                <a:spcPct val="150000"/>
              </a:lnSpc>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Express concern to IDS ESG ratings agencies about the ongoing issues at Royal Mail.</a:t>
            </a:r>
          </a:p>
          <a:p>
            <a:pPr marL="1062900" lvl="2" indent="-342900">
              <a:lnSpc>
                <a:spcPct val="150000"/>
              </a:lnSpc>
              <a:spcAft>
                <a:spcPts val="600"/>
              </a:spcAft>
              <a:buFont typeface="Arial" panose="020B0604020202020204" pitchFamily="34" charset="0"/>
              <a:buChar char="•"/>
            </a:pPr>
            <a:r>
              <a:rPr lang="en-GB" sz="2400" b="1" dirty="0">
                <a:latin typeface="Open Sans Condensed" panose="020B0606030504020204"/>
              </a:rPr>
              <a:t>Urge the IDS Board to reach a fair resolution in the dispute that aligns the interests of CWU members, customers and stakeholders</a:t>
            </a:r>
          </a:p>
          <a:p>
            <a:pPr marL="1062900" lvl="2" indent="-342900">
              <a:lnSpc>
                <a:spcPct val="150000"/>
              </a:lnSpc>
              <a:spcAft>
                <a:spcPts val="600"/>
              </a:spcAft>
              <a:buFont typeface="Arial" panose="020B0604020202020204" pitchFamily="34" charset="0"/>
              <a:buChar char="•"/>
            </a:pPr>
            <a:endParaRPr lang="en-GB" sz="2600"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lvl="2" indent="-457200">
              <a:buFont typeface="Wingdings" panose="05000000000000000000" pitchFamily="2" charset="2"/>
              <a:buChar char="Ø"/>
            </a:pPr>
            <a:endPar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lvl="2" indent="-457200">
              <a:buFont typeface="Wingdings" panose="05000000000000000000" pitchFamily="2" charset="2"/>
              <a:buChar char="Ø"/>
            </a:pPr>
            <a:endPar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lvl="2" indent="-457200">
              <a:buFont typeface="Wingdings" panose="05000000000000000000" pitchFamily="2" charset="2"/>
              <a:buChar char="Ø"/>
            </a:pPr>
            <a:endPar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lvl="2" indent="-457200">
              <a:buFont typeface="Wingdings" panose="05000000000000000000" pitchFamily="2" charset="2"/>
              <a:buChar char="Ø"/>
            </a:pPr>
            <a:endParaRPr lang="en-GB" sz="2400" b="1" u="sng"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endParaRPr lang="en-GB" sz="2400" b="1" u="sng"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 name="Picture 1">
            <a:extLst>
              <a:ext uri="{FF2B5EF4-FFF2-40B4-BE49-F238E27FC236}">
                <a16:creationId xmlns:a16="http://schemas.microsoft.com/office/drawing/2014/main" id="{DA7AA80A-B4E6-392B-2EC2-C818DF18A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spTree>
    <p:extLst>
      <p:ext uri="{BB962C8B-B14F-4D97-AF65-F5344CB8AC3E}">
        <p14:creationId xmlns:p14="http://schemas.microsoft.com/office/powerpoint/2010/main" val="266481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8479"/>
            <a:ext cx="12192000" cy="4231928"/>
          </a:xfrm>
          <a:prstGeom prst="rect">
            <a:avLst/>
          </a:prstGeom>
          <a:noFill/>
        </p:spPr>
        <p:txBody>
          <a:bodyPr wrap="square" rtlCol="0">
            <a:spAutoFit/>
          </a:bodyPr>
          <a:lstStyle/>
          <a:p>
            <a:pPr marL="720000"/>
            <a:r>
              <a:rPr lang="en-US" sz="3600" b="1" dirty="0">
                <a:latin typeface="Open Sans Condensed" panose="020B0606030504020204" pitchFamily="34" charset="0"/>
                <a:ea typeface="Open Sans Condensed" panose="020B0606030504020204" pitchFamily="34" charset="0"/>
                <a:cs typeface="Open Sans Condensed" panose="020B0606030504020204" pitchFamily="34" charset="0"/>
              </a:rPr>
              <a:t>IDS Investor Webinar, 23</a:t>
            </a:r>
            <a:r>
              <a:rPr lang="en-US" sz="3600" b="1" baseline="30000" dirty="0">
                <a:latin typeface="Open Sans Condensed" panose="020B0606030504020204" pitchFamily="34" charset="0"/>
                <a:ea typeface="Open Sans Condensed" panose="020B0606030504020204" pitchFamily="34" charset="0"/>
                <a:cs typeface="Open Sans Condensed" panose="020B0606030504020204" pitchFamily="34" charset="0"/>
              </a:rPr>
              <a:t>rd</a:t>
            </a:r>
            <a:r>
              <a:rPr lang="en-US" sz="3600" b="1" dirty="0">
                <a:latin typeface="Open Sans Condensed" panose="020B0606030504020204" pitchFamily="34" charset="0"/>
                <a:ea typeface="Open Sans Condensed" panose="020B0606030504020204" pitchFamily="34" charset="0"/>
                <a:cs typeface="Open Sans Condensed" panose="020B0606030504020204" pitchFamily="34" charset="0"/>
              </a:rPr>
              <a:t> January</a:t>
            </a:r>
            <a:endParaRPr lang="en-US" sz="28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spcAft>
                <a:spcPts val="600"/>
              </a:spcAft>
            </a:pPr>
            <a:r>
              <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rPr>
              <a:t>Agenda and Speakers</a:t>
            </a:r>
            <a:br>
              <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rPr>
            </a:br>
            <a:endPar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spcAft>
                <a:spcPts val="600"/>
              </a:spcAft>
            </a:pPr>
            <a:r>
              <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rPr>
              <a:t>1.      Tom Powdrill, PIRC – Welcome and opening remarks</a:t>
            </a:r>
          </a:p>
          <a:p>
            <a:pPr marL="720000">
              <a:spcAft>
                <a:spcPts val="600"/>
              </a:spcAft>
            </a:pPr>
            <a:r>
              <a:rPr lang="en-US" sz="2800" b="1" dirty="0">
                <a:latin typeface="Open Sans Condensed" panose="020B0606030504020204" pitchFamily="34" charset="0"/>
                <a:ea typeface="Open Sans Condensed" panose="020B0606030504020204" pitchFamily="34" charset="0"/>
                <a:cs typeface="Open Sans Condensed" panose="020B0606030504020204" pitchFamily="34" charset="0"/>
              </a:rPr>
              <a:t>2.      Bill Taylor, Head of Research CWU – The current situation facing investors</a:t>
            </a:r>
            <a:endPar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spcAft>
                <a:spcPts val="600"/>
              </a:spcAft>
            </a:pPr>
            <a:r>
              <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rPr>
              <a:t>3.      Dave Ward, Andy Furey CWU – An overview of the challenges facing Royal Mail</a:t>
            </a:r>
          </a:p>
          <a:p>
            <a:pPr marL="720000">
              <a:spcAft>
                <a:spcPts val="600"/>
              </a:spcAft>
            </a:pPr>
            <a:r>
              <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rPr>
              <a:t>4.      Questions and Answers </a:t>
            </a:r>
          </a:p>
          <a:p>
            <a:endPar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endPar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 name="Picture 2">
            <a:extLst>
              <a:ext uri="{FF2B5EF4-FFF2-40B4-BE49-F238E27FC236}">
                <a16:creationId xmlns:a16="http://schemas.microsoft.com/office/drawing/2014/main" id="{CF4B7A3B-0195-FA94-D5AC-F4F823287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pic>
        <p:nvPicPr>
          <p:cNvPr id="4" name="Picture 3" descr="PIRC_LOGO.eps">
            <a:extLst>
              <a:ext uri="{FF2B5EF4-FFF2-40B4-BE49-F238E27FC236}">
                <a16:creationId xmlns:a16="http://schemas.microsoft.com/office/drawing/2014/main" id="{452576C4-18A9-F9D9-4528-783CD212836F}"/>
              </a:ext>
            </a:extLst>
          </p:cNvPr>
          <p:cNvPicPr>
            <a:picLocks noChangeAspect="1"/>
          </p:cNvPicPr>
          <p:nvPr/>
        </p:nvPicPr>
        <p:blipFill>
          <a:blip r:embed="rId4"/>
          <a:stretch>
            <a:fillRect/>
          </a:stretch>
        </p:blipFill>
        <p:spPr>
          <a:xfrm>
            <a:off x="371474" y="282992"/>
            <a:ext cx="657397" cy="683693"/>
          </a:xfrm>
          <a:prstGeom prst="rect">
            <a:avLst/>
          </a:prstGeom>
        </p:spPr>
      </p:pic>
    </p:spTree>
    <p:extLst>
      <p:ext uri="{BB962C8B-B14F-4D97-AF65-F5344CB8AC3E}">
        <p14:creationId xmlns:p14="http://schemas.microsoft.com/office/powerpoint/2010/main" val="367589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43553"/>
            <a:ext cx="12192000" cy="5186035"/>
          </a:xfrm>
          <a:prstGeom prst="rect">
            <a:avLst/>
          </a:prstGeom>
          <a:noFill/>
        </p:spPr>
        <p:txBody>
          <a:bodyPr wrap="square" rtlCol="0">
            <a:spAutoFit/>
          </a:bodyPr>
          <a:lstStyle/>
          <a:p>
            <a:pPr marL="720000"/>
            <a:r>
              <a:rPr lang="en-US" sz="3200" b="1" dirty="0">
                <a:latin typeface="Open Sans Condensed" panose="020B0606030504020204" pitchFamily="34" charset="0"/>
                <a:ea typeface="Open Sans Condensed" panose="020B0606030504020204" pitchFamily="34" charset="0"/>
                <a:cs typeface="Open Sans Condensed" panose="020B0606030504020204" pitchFamily="34" charset="0"/>
              </a:rPr>
              <a:t>Who CWU represents</a:t>
            </a:r>
          </a:p>
          <a:p>
            <a:pPr marL="720000"/>
            <a:endParaRPr lang="en-GB" sz="16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Over 115,000 members in Royal Mail including in:</a:t>
            </a:r>
          </a:p>
          <a:p>
            <a:pPr marL="1177200" indent="-457200">
              <a:buFont typeface="Wingdings" pitchFamily="2" charset="2"/>
              <a:buChar char="Ø"/>
            </a:pPr>
            <a:endParaRPr lang="en-US" sz="16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indent="-457200">
              <a:spcAft>
                <a:spcPts val="600"/>
              </a:spcAft>
              <a:buFont typeface="Arial" pitchFamily="34" charset="0"/>
              <a:buChar char="•"/>
            </a:pPr>
            <a:r>
              <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rPr>
              <a:t>Delivery </a:t>
            </a:r>
          </a:p>
          <a:p>
            <a:pPr marL="1177200" indent="-457200">
              <a:spcAft>
                <a:spcPts val="600"/>
              </a:spcAft>
              <a:buFont typeface="Arial" pitchFamily="34" charset="0"/>
              <a:buChar char="•"/>
            </a:pPr>
            <a:r>
              <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rPr>
              <a:t>Processing</a:t>
            </a:r>
          </a:p>
          <a:p>
            <a:pPr marL="1177200" indent="-457200">
              <a:spcAft>
                <a:spcPts val="600"/>
              </a:spcAft>
              <a:buFont typeface="Arial"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Customer service</a:t>
            </a:r>
          </a:p>
          <a:p>
            <a:pPr marL="1177200" indent="-457200">
              <a:spcAft>
                <a:spcPts val="600"/>
              </a:spcAft>
              <a:buFont typeface="Arial"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Engineering</a:t>
            </a:r>
          </a:p>
          <a:p>
            <a:pPr marL="1177200" indent="-457200">
              <a:spcAft>
                <a:spcPts val="600"/>
              </a:spcAft>
              <a:buFont typeface="Arial" pitchFamily="34" charset="0"/>
              <a:buChar char="•"/>
            </a:pP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Administration</a:t>
            </a:r>
          </a:p>
          <a:p>
            <a:pPr marL="1177200" indent="-457200">
              <a:spcAft>
                <a:spcPts val="600"/>
              </a:spcAft>
              <a:buFont typeface="Arial" pitchFamily="34" charset="0"/>
              <a:buChar char="•"/>
            </a:pPr>
            <a:r>
              <a:rPr lang="en-US" sz="2400" b="1" dirty="0" err="1" smtClean="0">
                <a:latin typeface="Open Sans Condensed" panose="020B0606030504020204" pitchFamily="34" charset="0"/>
                <a:ea typeface="Open Sans Condensed" panose="020B0606030504020204" pitchFamily="34" charset="0"/>
                <a:cs typeface="Open Sans Condensed" panose="020B0606030504020204" pitchFamily="34" charset="0"/>
              </a:rPr>
              <a:t>Parcelforce</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 </a:t>
            </a:r>
          </a:p>
          <a:p>
            <a:pPr marL="1177200" indent="-457200">
              <a:spcAft>
                <a:spcPts val="600"/>
              </a:spcAft>
              <a:buFont typeface="Arial" pitchFamily="34" charset="0"/>
              <a:buChar char="•"/>
            </a:pP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Distribution/Network</a:t>
            </a:r>
            <a:endPar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endPar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endPar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 name="Picture 2">
            <a:extLst>
              <a:ext uri="{FF2B5EF4-FFF2-40B4-BE49-F238E27FC236}">
                <a16:creationId xmlns:a16="http://schemas.microsoft.com/office/drawing/2014/main" id="{CF4B7A3B-0195-FA94-D5AC-F4F823287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pic>
        <p:nvPicPr>
          <p:cNvPr id="5" name="Picture 4">
            <a:extLst>
              <a:ext uri="{FF2B5EF4-FFF2-40B4-BE49-F238E27FC236}">
                <a16:creationId xmlns:a16="http://schemas.microsoft.com/office/drawing/2014/main" id="{92EB58C1-3BA1-E113-F28C-954021AD6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0200" y="1905704"/>
            <a:ext cx="6557844" cy="4972431"/>
          </a:xfrm>
          <a:prstGeom prst="rect">
            <a:avLst/>
          </a:prstGeom>
        </p:spPr>
      </p:pic>
      <p:pic>
        <p:nvPicPr>
          <p:cNvPr id="7" name="Picture 6">
            <a:extLst>
              <a:ext uri="{FF2B5EF4-FFF2-40B4-BE49-F238E27FC236}">
                <a16:creationId xmlns:a16="http://schemas.microsoft.com/office/drawing/2014/main" id="{688A1FF0-8DCF-5A2E-18E1-A04EBD23A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254" y="1243553"/>
            <a:ext cx="3744416" cy="5634582"/>
          </a:xfrm>
          <a:prstGeom prst="rect">
            <a:avLst/>
          </a:prstGeom>
        </p:spPr>
      </p:pic>
    </p:spTree>
    <p:extLst>
      <p:ext uri="{BB962C8B-B14F-4D97-AF65-F5344CB8AC3E}">
        <p14:creationId xmlns:p14="http://schemas.microsoft.com/office/powerpoint/2010/main" val="135901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AB822E-68AE-3F43-3D57-957FA85AAFCB}"/>
              </a:ext>
            </a:extLst>
          </p:cNvPr>
          <p:cNvSpPr/>
          <p:nvPr/>
        </p:nvSpPr>
        <p:spPr>
          <a:xfrm>
            <a:off x="0" y="3815946"/>
            <a:ext cx="12192000" cy="3042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92696"/>
            <a:ext cx="11678892" cy="3077766"/>
          </a:xfrm>
          <a:prstGeom prst="rect">
            <a:avLst/>
          </a:prstGeom>
          <a:noFill/>
        </p:spPr>
        <p:txBody>
          <a:bodyPr wrap="square" rtlCol="0">
            <a:spAutoFit/>
          </a:bodyPr>
          <a:lstStyle/>
          <a:p>
            <a:pPr marL="720000"/>
            <a:r>
              <a:rPr lang="en-US" sz="3200" b="1" dirty="0">
                <a:latin typeface="Open Sans Condensed" panose="020B0606030504020204" pitchFamily="34" charset="0"/>
                <a:ea typeface="Open Sans Condensed" panose="020B0606030504020204" pitchFamily="34" charset="0"/>
                <a:cs typeface="Open Sans Condensed" panose="020B0606030504020204" pitchFamily="34" charset="0"/>
              </a:rPr>
              <a:t>IDS plc </a:t>
            </a:r>
            <a:r>
              <a:rPr lang="en-US" sz="3200" b="1" dirty="0" smtClean="0">
                <a:latin typeface="Open Sans Condensed" panose="020B0606030504020204" pitchFamily="34" charset="0"/>
                <a:ea typeface="Open Sans Condensed" panose="020B0606030504020204" pitchFamily="34" charset="0"/>
                <a:cs typeface="Open Sans Condensed" panose="020B0606030504020204" pitchFamily="34" charset="0"/>
              </a:rPr>
              <a:t>Finances - </a:t>
            </a:r>
            <a:r>
              <a:rPr lang="en-US" sz="3200" b="1" dirty="0">
                <a:latin typeface="Open Sans Condensed" panose="020B0606030504020204" pitchFamily="34" charset="0"/>
                <a:ea typeface="Open Sans Condensed" panose="020B0606030504020204" pitchFamily="34" charset="0"/>
                <a:cs typeface="Open Sans Condensed" panose="020B0606030504020204" pitchFamily="34" charset="0"/>
              </a:rPr>
              <a:t>The True Picture</a:t>
            </a:r>
            <a:endPar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endPar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62900" indent="-342900">
              <a:buFont typeface="Arial" panose="020B0604020202020204" pitchFamily="34" charset="0"/>
              <a:buChar char="•"/>
            </a:pPr>
            <a:r>
              <a:rPr lang="en-US" sz="2300" b="1" dirty="0" smtClean="0">
                <a:latin typeface="Open Sans Condensed" panose="020B0606030504020204" pitchFamily="34" charset="0"/>
                <a:ea typeface="Open Sans Condensed" panose="020B0606030504020204" pitchFamily="34" charset="0"/>
                <a:cs typeface="Open Sans Condensed" panose="020B0606030504020204" pitchFamily="34" charset="0"/>
              </a:rPr>
              <a:t>For the latest financial year, IDS </a:t>
            </a:r>
            <a:r>
              <a:rPr lang="en-US" sz="2300" b="1" dirty="0" smtClean="0">
                <a:latin typeface="Open Sans Condensed" panose="020B0606030504020204" pitchFamily="34" charset="0"/>
                <a:ea typeface="Open Sans Condensed" panose="020B0606030504020204" pitchFamily="34" charset="0"/>
                <a:cs typeface="Open Sans Condensed" panose="020B0606030504020204" pitchFamily="34" charset="0"/>
              </a:rPr>
              <a:t>plc reported </a:t>
            </a:r>
            <a:r>
              <a:rPr lang="en-US" sz="2300" b="1" dirty="0" smtClean="0">
                <a:latin typeface="Open Sans Condensed" panose="020B0606030504020204" pitchFamily="34" charset="0"/>
                <a:ea typeface="Open Sans Condensed" panose="020B0606030504020204" pitchFamily="34" charset="0"/>
                <a:cs typeface="Open Sans Condensed" panose="020B0606030504020204" pitchFamily="34" charset="0"/>
              </a:rPr>
              <a:t>record profits of £758m </a:t>
            </a:r>
            <a:endParaRPr lang="en-US" sz="23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62900" indent="-342900">
              <a:buFont typeface="Arial" panose="020B0604020202020204" pitchFamily="34" charset="0"/>
              <a:buChar char="•"/>
            </a:pPr>
            <a:r>
              <a:rPr lang="en-US" sz="2300" b="1" dirty="0" smtClean="0">
                <a:latin typeface="Open Sans Condensed" panose="020B0606030504020204" pitchFamily="34" charset="0"/>
                <a:ea typeface="Open Sans Condensed" panose="020B0606030504020204" pitchFamily="34" charset="0"/>
                <a:cs typeface="Open Sans Condensed" panose="020B0606030504020204" pitchFamily="34" charset="0"/>
              </a:rPr>
              <a:t>Royal </a:t>
            </a:r>
            <a:r>
              <a:rPr lang="en-US" sz="2300" b="1" dirty="0">
                <a:latin typeface="Open Sans Condensed" panose="020B0606030504020204" pitchFamily="34" charset="0"/>
                <a:ea typeface="Open Sans Condensed" panose="020B0606030504020204" pitchFamily="34" charset="0"/>
                <a:cs typeface="Open Sans Condensed" panose="020B0606030504020204" pitchFamily="34" charset="0"/>
              </a:rPr>
              <a:t>Mail UK reported near record profits of £416m</a:t>
            </a:r>
          </a:p>
          <a:p>
            <a:pPr marL="1062900" indent="-342900">
              <a:buFont typeface="Arial" panose="020B0604020202020204" pitchFamily="34" charset="0"/>
              <a:buChar char="•"/>
            </a:pPr>
            <a:r>
              <a:rPr lang="en-US" sz="2300" b="1" dirty="0">
                <a:latin typeface="Open Sans Condensed" panose="020B0606030504020204" pitchFamily="34" charset="0"/>
                <a:ea typeface="Open Sans Condensed" panose="020B0606030504020204" pitchFamily="34" charset="0"/>
                <a:cs typeface="Open Sans Condensed" panose="020B0606030504020204" pitchFamily="34" charset="0"/>
              </a:rPr>
              <a:t>In May RM UK profits for FYE March 2023 were forecast at £303m but in October </a:t>
            </a:r>
            <a:br>
              <a:rPr lang="en-US" sz="2300" b="1" dirty="0">
                <a:latin typeface="Open Sans Condensed" panose="020B0606030504020204" pitchFamily="34" charset="0"/>
                <a:ea typeface="Open Sans Condensed" panose="020B0606030504020204" pitchFamily="34" charset="0"/>
                <a:cs typeface="Open Sans Condensed" panose="020B0606030504020204" pitchFamily="34" charset="0"/>
              </a:rPr>
            </a:br>
            <a:r>
              <a:rPr lang="en-US" sz="2300" b="1" dirty="0">
                <a:latin typeface="Open Sans Condensed" panose="020B0606030504020204" pitchFamily="34" charset="0"/>
                <a:ea typeface="Open Sans Condensed" panose="020B0606030504020204" pitchFamily="34" charset="0"/>
                <a:cs typeface="Open Sans Condensed" panose="020B0606030504020204" pitchFamily="34" charset="0"/>
              </a:rPr>
              <a:t>this fell to a predicted loss of £350-£450m</a:t>
            </a:r>
          </a:p>
          <a:p>
            <a:pPr marL="1062900" indent="-342900">
              <a:buFont typeface="Arial" panose="020B0604020202020204" pitchFamily="34" charset="0"/>
              <a:buChar char="•"/>
            </a:pPr>
            <a:r>
              <a:rPr lang="en-US" sz="2300" b="1" u="sng" dirty="0">
                <a:latin typeface="Open Sans Condensed" panose="020B0606030504020204" pitchFamily="34" charset="0"/>
                <a:ea typeface="Open Sans Condensed" panose="020B0606030504020204" pitchFamily="34" charset="0"/>
                <a:cs typeface="Open Sans Condensed" panose="020B0606030504020204" pitchFamily="34" charset="0"/>
              </a:rPr>
              <a:t>The IDS Board has led Royal Mail from massive profits to record losses in just 6 months</a:t>
            </a:r>
            <a:endParaRPr lang="en-GB" sz="2300" b="1" u="sng"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endParaRPr lang="en-GB" sz="23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 name="Picture 2">
            <a:extLst>
              <a:ext uri="{FF2B5EF4-FFF2-40B4-BE49-F238E27FC236}">
                <a16:creationId xmlns:a16="http://schemas.microsoft.com/office/drawing/2014/main" id="{D45F14FF-908E-1DA9-7E2D-DE4C71E74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543448082"/>
              </p:ext>
            </p:extLst>
          </p:nvPr>
        </p:nvGraphicFramePr>
        <p:xfrm>
          <a:off x="334615" y="4004824"/>
          <a:ext cx="11485166"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657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29DBE-9728-44B3-55A2-69AD2F39D0CE}"/>
              </a:ext>
            </a:extLst>
          </p:cNvPr>
          <p:cNvSpPr/>
          <p:nvPr/>
        </p:nvSpPr>
        <p:spPr>
          <a:xfrm>
            <a:off x="0" y="3650552"/>
            <a:ext cx="12192000" cy="32074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nvGraphicFramePr>
        <p:xfrm>
          <a:off x="5884477" y="3876675"/>
          <a:ext cx="5024760" cy="298132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3870" y="1213009"/>
            <a:ext cx="12192000" cy="2139047"/>
          </a:xfrm>
          <a:prstGeom prst="rect">
            <a:avLst/>
          </a:prstGeom>
        </p:spPr>
        <p:txBody>
          <a:bodyPr wrap="square">
            <a:spAutoFit/>
          </a:bodyPr>
          <a:lstStyle/>
          <a:p>
            <a:pPr marL="720000"/>
            <a:r>
              <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rPr>
              <a:t>IDS Shareholder Returns 2022</a:t>
            </a:r>
          </a:p>
          <a:p>
            <a:pPr marL="720000"/>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05750" indent="-28575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75% of operating profits returned to shareholders in 2022 (£567m in dividends </a:t>
            </a:r>
            <a:b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b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and a buyback)</a:t>
            </a:r>
          </a:p>
          <a:p>
            <a:pPr marL="1005750" indent="-28575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IDS must balance the needs of all stakeholders to secure long term business success</a:t>
            </a:r>
          </a:p>
        </p:txBody>
      </p:sp>
      <p:pic>
        <p:nvPicPr>
          <p:cNvPr id="3" name="Picture 2">
            <a:extLst>
              <a:ext uri="{FF2B5EF4-FFF2-40B4-BE49-F238E27FC236}">
                <a16:creationId xmlns:a16="http://schemas.microsoft.com/office/drawing/2014/main" id="{DB6560AD-D0AD-1677-A4F4-1CC1E5E26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906406591"/>
              </p:ext>
            </p:extLst>
          </p:nvPr>
        </p:nvGraphicFramePr>
        <p:xfrm>
          <a:off x="0" y="3763613"/>
          <a:ext cx="12192000" cy="3207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133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E34A1-4C34-BC22-F16B-18D9C79B0825}"/>
              </a:ext>
            </a:extLst>
          </p:cNvPr>
          <p:cNvSpPr/>
          <p:nvPr/>
        </p:nvSpPr>
        <p:spPr>
          <a:xfrm>
            <a:off x="0" y="4096829"/>
            <a:ext cx="12192000" cy="2761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3149162935"/>
              </p:ext>
            </p:extLst>
          </p:nvPr>
        </p:nvGraphicFramePr>
        <p:xfrm>
          <a:off x="5884477" y="3876675"/>
          <a:ext cx="5024760" cy="298132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6191" y="991456"/>
            <a:ext cx="12192000" cy="3108543"/>
          </a:xfrm>
          <a:prstGeom prst="rect">
            <a:avLst/>
          </a:prstGeom>
        </p:spPr>
        <p:txBody>
          <a:bodyPr wrap="square">
            <a:spAutoFit/>
          </a:bodyPr>
          <a:lstStyle/>
          <a:p>
            <a:pPr marL="720000"/>
            <a:r>
              <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rPr>
              <a:t>IDS Executive Pay 2022</a:t>
            </a:r>
          </a:p>
          <a:p>
            <a:pPr marL="720000"/>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05750" indent="-28575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CEO pay ratio has increased from 20:1 in 2021 to 23:1 in 2022</a:t>
            </a:r>
            <a:endPar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05750" indent="-28575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CEO total remuneration £753,000 including £142,000 bonus</a:t>
            </a:r>
          </a:p>
          <a:p>
            <a:pPr marL="1005750" indent="-28575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CFO total remuneration £1,339,000 including £847,000 </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bonus</a:t>
            </a:r>
          </a:p>
          <a:p>
            <a:pPr marL="1005750" indent="-28575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The CEO and CFO have been awarded large packages despite </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missing </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quality of service targets</a:t>
            </a:r>
            <a:r>
              <a:rPr lang="en-US" sz="2400" b="1" dirty="0" smtClean="0">
                <a:latin typeface="Open Sans Condensed" panose="020B0606030504020204" pitchFamily="34" charset="0"/>
                <a:ea typeface="Open Sans Condensed" panose="020B0606030504020204" pitchFamily="34" charset="0"/>
                <a:cs typeface="Open Sans Condensed" panose="020B0606030504020204" pitchFamily="34" charset="0"/>
              </a:rPr>
              <a:t>.</a:t>
            </a:r>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spcAft>
                <a:spcPts val="600"/>
              </a:spcAft>
            </a:pPr>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 name="Picture 2">
            <a:extLst>
              <a:ext uri="{FF2B5EF4-FFF2-40B4-BE49-F238E27FC236}">
                <a16:creationId xmlns:a16="http://schemas.microsoft.com/office/drawing/2014/main" id="{DB6560AD-D0AD-1677-A4F4-1CC1E5E26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655732718"/>
              </p:ext>
            </p:extLst>
          </p:nvPr>
        </p:nvGraphicFramePr>
        <p:xfrm>
          <a:off x="623392" y="4195732"/>
          <a:ext cx="11197134" cy="26622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639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464" y="941654"/>
            <a:ext cx="12192000" cy="3431709"/>
          </a:xfrm>
          <a:prstGeom prst="rect">
            <a:avLst/>
          </a:prstGeom>
          <a:noFill/>
        </p:spPr>
        <p:txBody>
          <a:bodyPr wrap="square" rtlCol="0">
            <a:spAutoFit/>
          </a:bodyPr>
          <a:lstStyle/>
          <a:p>
            <a:pPr marL="720000"/>
            <a:r>
              <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rPr>
              <a:t>The Dispute- Why Royal Mail workers are on strike</a:t>
            </a:r>
          </a:p>
          <a:p>
            <a:pPr marL="720000"/>
            <a:endParaRPr lang="en-GB" sz="16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indent="-457200">
              <a:spcAft>
                <a:spcPts val="600"/>
              </a:spcAft>
              <a:buFont typeface="Arial" panose="020B0604020202020204" pitchFamily="34" charset="0"/>
              <a:buChar char="•"/>
            </a:pPr>
            <a:r>
              <a:rPr lang="en-GB" b="1" dirty="0">
                <a:latin typeface="Open Sans Condensed" panose="020B0606030504020204" pitchFamily="34" charset="0"/>
                <a:ea typeface="Open Sans Condensed" panose="020B0606030504020204" pitchFamily="34" charset="0"/>
                <a:cs typeface="Open Sans Condensed" panose="020B0606030504020204" pitchFamily="34" charset="0"/>
              </a:rPr>
              <a:t>Pay: </a:t>
            </a:r>
            <a:r>
              <a:rPr lang="en-GB" b="1" dirty="0" err="1">
                <a:latin typeface="Open Sans Condensed" panose="020B0606030504020204" pitchFamily="34" charset="0"/>
                <a:ea typeface="Open Sans Condensed" panose="020B0606030504020204" pitchFamily="34" charset="0"/>
                <a:cs typeface="Open Sans Condensed" panose="020B0606030504020204" pitchFamily="34" charset="0"/>
              </a:rPr>
              <a:t>Unagreed</a:t>
            </a:r>
            <a:r>
              <a:rPr lang="en-GB" b="1" dirty="0">
                <a:latin typeface="Open Sans Condensed" panose="020B0606030504020204" pitchFamily="34" charset="0"/>
                <a:ea typeface="Open Sans Condensed" panose="020B0606030504020204" pitchFamily="34" charset="0"/>
                <a:cs typeface="Open Sans Condensed" panose="020B0606030504020204" pitchFamily="34" charset="0"/>
              </a:rPr>
              <a:t> 2% pay award imposed </a:t>
            </a:r>
            <a:r>
              <a:rPr lang="en-GB" dirty="0">
                <a:latin typeface="Open Sans Condensed" panose="020B0606030504020204" pitchFamily="34" charset="0"/>
                <a:ea typeface="Open Sans Condensed" panose="020B0606030504020204" pitchFamily="34" charset="0"/>
                <a:cs typeface="Open Sans Condensed" panose="020B0606030504020204" pitchFamily="34" charset="0"/>
              </a:rPr>
              <a:t>= </a:t>
            </a:r>
            <a:r>
              <a:rPr lang="en-GB" b="1" dirty="0">
                <a:latin typeface="Open Sans Condensed" panose="020B0606030504020204" pitchFamily="34" charset="0"/>
                <a:ea typeface="Open Sans Condensed" panose="020B0606030504020204" pitchFamily="34" charset="0"/>
                <a:cs typeface="Open Sans Condensed" panose="020B0606030504020204" pitchFamily="34" charset="0"/>
              </a:rPr>
              <a:t>a </a:t>
            </a:r>
            <a:r>
              <a:rPr lang="en-US" b="1" dirty="0">
                <a:latin typeface="Open Sans Condensed" panose="020B0606030504020204" pitchFamily="34" charset="0"/>
                <a:ea typeface="Open Sans Condensed" panose="020B0606030504020204" pitchFamily="34" charset="0"/>
                <a:cs typeface="Open Sans Condensed" panose="020B0606030504020204" pitchFamily="34" charset="0"/>
              </a:rPr>
              <a:t>real terms pay cut of 9.1% </a:t>
            </a:r>
            <a:r>
              <a:rPr lang="en-US" dirty="0">
                <a:latin typeface="Open Sans Condensed" panose="020B0606030504020204" pitchFamily="34" charset="0"/>
                <a:ea typeface="Open Sans Condensed" panose="020B0606030504020204" pitchFamily="34" charset="0"/>
                <a:cs typeface="Open Sans Condensed" panose="020B0606030504020204" pitchFamily="34" charset="0"/>
              </a:rPr>
              <a:t>against RPI/7.0% against CPI</a:t>
            </a:r>
          </a:p>
          <a:p>
            <a:pPr marL="1177200" indent="-457200">
              <a:spcAft>
                <a:spcPts val="600"/>
              </a:spcAft>
              <a:buFont typeface="Arial" panose="020B0604020202020204" pitchFamily="34" charset="0"/>
              <a:buChar char="•"/>
            </a:pPr>
            <a:r>
              <a:rPr lang="en-US" b="1" dirty="0">
                <a:latin typeface="Open Sans Condensed" panose="020B0606030504020204" pitchFamily="34" charset="0"/>
                <a:ea typeface="Open Sans Condensed" panose="020B0606030504020204" pitchFamily="34" charset="0"/>
                <a:cs typeface="Open Sans Condensed" panose="020B0606030504020204" pitchFamily="34" charset="0"/>
              </a:rPr>
              <a:t>Changes to terms, conditions and the wider service, including:</a:t>
            </a:r>
          </a:p>
          <a:p>
            <a:pPr marL="1634400" lvl="1" indent="-457200">
              <a:spcAft>
                <a:spcPts val="600"/>
              </a:spcAft>
              <a:buFont typeface="Courier New" panose="02070309020205020404" pitchFamily="49" charset="0"/>
              <a:buChar char="o"/>
            </a:pPr>
            <a:r>
              <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company walking away from the Pathway to Change Agreement 2021</a:t>
            </a:r>
          </a:p>
          <a:p>
            <a:pPr marL="1634400" lvl="1" indent="-457200">
              <a:spcAft>
                <a:spcPts val="600"/>
              </a:spcAft>
              <a:buFont typeface="Courier New" panose="02070309020205020404" pitchFamily="49" charset="0"/>
              <a:buChar char="o"/>
            </a:pPr>
            <a:r>
              <a:rPr lang="en-US"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Cutting</a:t>
            </a:r>
            <a:r>
              <a:rPr lang="en-US"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10,000 </a:t>
            </a:r>
            <a:r>
              <a:rPr lang="en-US"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jobs</a:t>
            </a:r>
            <a:r>
              <a:rPr lang="en-US"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while introducing a new resourcing model which brings in agency workers and owner-drivers on contracts worth 20% less and with longer hours</a:t>
            </a:r>
          </a:p>
          <a:p>
            <a:pPr marL="1634400" lvl="1" indent="-457200">
              <a:spcAft>
                <a:spcPts val="600"/>
              </a:spcAft>
              <a:buFont typeface="Courier New" panose="02070309020205020404" pitchFamily="49" charset="0"/>
              <a:buChar char="o"/>
            </a:pPr>
            <a:r>
              <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Starting delivery up to three hours later in the day, therefore abandoning the morning delivery period and deliberately undermining the universal postal service</a:t>
            </a:r>
          </a:p>
          <a:p>
            <a:pPr marL="720000"/>
            <a:endPar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3487055312"/>
              </p:ext>
            </p:extLst>
          </p:nvPr>
        </p:nvGraphicFramePr>
        <p:xfrm>
          <a:off x="8464" y="4373363"/>
          <a:ext cx="12192000" cy="248463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0C856A7F-256D-D28F-B37E-F318E5F27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265524387"/>
              </p:ext>
            </p:extLst>
          </p:nvPr>
        </p:nvGraphicFramePr>
        <p:xfrm>
          <a:off x="191344" y="4373363"/>
          <a:ext cx="11992192" cy="2484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687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2FCFE4-B007-EB2F-5C38-D19EA80048F4}"/>
              </a:ext>
            </a:extLst>
          </p:cNvPr>
          <p:cNvSpPr/>
          <p:nvPr/>
        </p:nvSpPr>
        <p:spPr>
          <a:xfrm>
            <a:off x="0" y="5157192"/>
            <a:ext cx="12192000" cy="1700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lang="en-GB" sz="2800" b="1" dirty="0">
              <a:solidFill>
                <a:schemeClr val="tx1"/>
              </a:solidFill>
              <a:latin typeface="Open Sans Condensed" panose="020B0606030504020204"/>
            </a:endParaRPr>
          </a:p>
        </p:txBody>
      </p:sp>
      <p:sp>
        <p:nvSpPr>
          <p:cNvPr id="2" name="TextBox 1"/>
          <p:cNvSpPr txBox="1"/>
          <p:nvPr/>
        </p:nvSpPr>
        <p:spPr>
          <a:xfrm>
            <a:off x="263352" y="1196752"/>
            <a:ext cx="11557174" cy="2893100"/>
          </a:xfrm>
          <a:prstGeom prst="rect">
            <a:avLst/>
          </a:prstGeom>
          <a:noFill/>
        </p:spPr>
        <p:txBody>
          <a:bodyPr wrap="square" rtlCol="0">
            <a:spAutoFit/>
          </a:bodyPr>
          <a:lstStyle/>
          <a:p>
            <a:pPr marL="1044000" indent="-324000"/>
            <a:r>
              <a:rPr lang="en-GB" sz="2800" b="1" dirty="0">
                <a:latin typeface="Open Sans Condensed" panose="020B0606030504020204" pitchFamily="34" charset="0"/>
                <a:ea typeface="Open Sans Condensed" panose="020B0606030504020204" pitchFamily="34" charset="0"/>
                <a:cs typeface="Open Sans Condensed" panose="020B0606030504020204" pitchFamily="34" charset="0"/>
              </a:rPr>
              <a:t>Industrial Action so far</a:t>
            </a:r>
          </a:p>
          <a:p>
            <a:pPr marL="1008000" indent="-324000"/>
            <a:endParaRPr lang="en-US" sz="1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062000" indent="-324000">
              <a:spcAft>
                <a:spcPts val="600"/>
              </a:spcAft>
              <a:buFont typeface="Arial" panose="020B0604020202020204" pitchFamily="34" charset="0"/>
              <a:buChar char="•"/>
            </a:pPr>
            <a:r>
              <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rPr>
              <a:t>18 days strike action since August, with a re-ballot underway</a:t>
            </a:r>
          </a:p>
          <a:p>
            <a:pPr marL="1062000" indent="-324000">
              <a:spcAft>
                <a:spcPts val="600"/>
              </a:spcAft>
              <a:buFont typeface="Arial" panose="020B0604020202020204" pitchFamily="34" charset="0"/>
              <a:buChar char="•"/>
            </a:pPr>
            <a:r>
              <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rPr>
              <a:t>Members are angry at aggressive, unjustified attacks on jobs, pay and conditions</a:t>
            </a:r>
          </a:p>
          <a:p>
            <a:pPr marL="1062000" indent="-324000">
              <a:spcAft>
                <a:spcPts val="600"/>
              </a:spcAft>
              <a:buFont typeface="Arial" panose="020B0604020202020204" pitchFamily="34" charset="0"/>
              <a:buChar char="•"/>
            </a:pPr>
            <a:r>
              <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rPr>
              <a:t>With the threat of job losses hanging over them, </a:t>
            </a:r>
            <a:r>
              <a:rPr lang="en-GB" sz="2000" b="1" u="sng" dirty="0">
                <a:latin typeface="Open Sans Condensed" panose="020B0606030504020204" pitchFamily="34" charset="0"/>
                <a:ea typeface="Open Sans Condensed" panose="020B0606030504020204" pitchFamily="34" charset="0"/>
                <a:cs typeface="Open Sans Condensed" panose="020B0606030504020204" pitchFamily="34" charset="0"/>
              </a:rPr>
              <a:t>members are being made to pay for IDS leadership’s mistakes</a:t>
            </a:r>
          </a:p>
          <a:p>
            <a:pPr marL="1062000" indent="-324000">
              <a:spcAft>
                <a:spcPts val="600"/>
              </a:spcAft>
              <a:buFont typeface="Arial" panose="020B0604020202020204" pitchFamily="34" charset="0"/>
              <a:buChar char="•"/>
            </a:pPr>
            <a:r>
              <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rPr>
              <a:t>The dispute remains strong – we want a fair deal that aligns the interests of CWU members, customers and all stakeholders</a:t>
            </a:r>
          </a:p>
          <a:p>
            <a:pPr marL="720000"/>
            <a:endParaRPr lang="en-GB" sz="20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 name="Picture 2">
            <a:extLst>
              <a:ext uri="{FF2B5EF4-FFF2-40B4-BE49-F238E27FC236}">
                <a16:creationId xmlns:a16="http://schemas.microsoft.com/office/drawing/2014/main" id="{C1010D11-82D1-7BD3-5F2A-69C56CA87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pic>
        <p:nvPicPr>
          <p:cNvPr id="6" name="Picture 5">
            <a:extLst>
              <a:ext uri="{FF2B5EF4-FFF2-40B4-BE49-F238E27FC236}">
                <a16:creationId xmlns:a16="http://schemas.microsoft.com/office/drawing/2014/main" id="{A8019A42-78BD-B15A-CB3A-8243C0FD1D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344" y="4243755"/>
            <a:ext cx="12288688" cy="2641629"/>
          </a:xfrm>
          <a:prstGeom prst="rect">
            <a:avLst/>
          </a:prstGeom>
        </p:spPr>
      </p:pic>
      <p:cxnSp>
        <p:nvCxnSpPr>
          <p:cNvPr id="7" name="Straight Connector 6">
            <a:extLst>
              <a:ext uri="{FF2B5EF4-FFF2-40B4-BE49-F238E27FC236}">
                <a16:creationId xmlns:a16="http://schemas.microsoft.com/office/drawing/2014/main" id="{42A9BC10-F9E6-8F4F-15EB-B213527558FC}"/>
              </a:ext>
            </a:extLst>
          </p:cNvPr>
          <p:cNvCxnSpPr/>
          <p:nvPr/>
        </p:nvCxnSpPr>
        <p:spPr>
          <a:xfrm>
            <a:off x="-48344" y="4243755"/>
            <a:ext cx="12288688" cy="0"/>
          </a:xfrm>
          <a:prstGeom prst="line">
            <a:avLst/>
          </a:prstGeom>
          <a:ln w="66675">
            <a:solidFill>
              <a:srgbClr val="FF0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2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285860"/>
            <a:ext cx="12192000" cy="4816703"/>
          </a:xfrm>
          <a:prstGeom prst="rect">
            <a:avLst/>
          </a:prstGeom>
        </p:spPr>
        <p:txBody>
          <a:bodyPr wrap="square">
            <a:spAutoFit/>
          </a:bodyPr>
          <a:lstStyle/>
          <a:p>
            <a:pPr marL="720000" lvl="2"/>
            <a:r>
              <a:rPr lang="en-GB" sz="3200" b="1" dirty="0">
                <a:latin typeface="Open Sans Condensed" panose="020B0606030504020204" pitchFamily="34" charset="0"/>
                <a:ea typeface="Open Sans Condensed" panose="020B0606030504020204" pitchFamily="34" charset="0"/>
                <a:cs typeface="Open Sans Condensed" panose="020B0606030504020204" pitchFamily="34" charset="0"/>
              </a:rPr>
              <a:t>Why IDS should improve its offer</a:t>
            </a:r>
          </a:p>
          <a:p>
            <a:pPr marL="720000" lvl="2"/>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lvl="2">
              <a:spcAft>
                <a:spcPts val="600"/>
              </a:spcAft>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Decent jobs and fair pay means:</a:t>
            </a:r>
          </a:p>
          <a:p>
            <a:pPr marL="720000" lvl="2">
              <a:spcAft>
                <a:spcPts val="600"/>
              </a:spcAft>
            </a:pPr>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1177200" lvl="2" indent="-45720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A motivated, committed workforce</a:t>
            </a:r>
          </a:p>
          <a:p>
            <a:pPr marL="1177200" lvl="2" indent="-45720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Investment in long term sustainability</a:t>
            </a:r>
          </a:p>
          <a:p>
            <a:pPr marL="1177200" lvl="2" indent="-45720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Higher retention and productivity</a:t>
            </a:r>
          </a:p>
          <a:p>
            <a:pPr marL="1177200" lvl="2" indent="-457200">
              <a:spcAft>
                <a:spcPts val="600"/>
              </a:spcAft>
              <a:buFont typeface="Arial" panose="020B0604020202020204" pitchFamily="34" charset="0"/>
              <a:buChar char="•"/>
            </a:pPr>
            <a:r>
              <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rPr>
              <a:t>Better quality, reliable services</a:t>
            </a:r>
          </a:p>
          <a:p>
            <a:pPr marL="720000" lvl="2">
              <a:spcAft>
                <a:spcPts val="600"/>
              </a:spcAft>
            </a:pPr>
            <a:endParaRPr lang="en-US"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lvl="2"/>
            <a:endPar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a:p>
            <a:pPr marL="720000"/>
            <a:endParaRPr lang="en-GB" sz="2400" b="1" dirty="0">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 name="Picture 1">
            <a:extLst>
              <a:ext uri="{FF2B5EF4-FFF2-40B4-BE49-F238E27FC236}">
                <a16:creationId xmlns:a16="http://schemas.microsoft.com/office/drawing/2014/main" id="{1D13555F-5433-A7D2-6D35-FB5051385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32656"/>
            <a:ext cx="1764086" cy="658800"/>
          </a:xfrm>
          <a:prstGeom prst="rect">
            <a:avLst/>
          </a:prstGeom>
        </p:spPr>
      </p:pic>
      <p:pic>
        <p:nvPicPr>
          <p:cNvPr id="11" name="Picture 10">
            <a:extLst>
              <a:ext uri="{FF2B5EF4-FFF2-40B4-BE49-F238E27FC236}">
                <a16:creationId xmlns:a16="http://schemas.microsoft.com/office/drawing/2014/main" id="{59A52CAD-B100-EE64-9B49-3B1DF719E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6643" y="1412776"/>
            <a:ext cx="4362995" cy="5572140"/>
          </a:xfrm>
          <a:prstGeom prst="rect">
            <a:avLst/>
          </a:prstGeom>
        </p:spPr>
      </p:pic>
      <p:pic>
        <p:nvPicPr>
          <p:cNvPr id="13" name="Picture 12">
            <a:extLst>
              <a:ext uri="{FF2B5EF4-FFF2-40B4-BE49-F238E27FC236}">
                <a16:creationId xmlns:a16="http://schemas.microsoft.com/office/drawing/2014/main" id="{D781E183-40FD-3A18-B19D-994DF79BAA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6204" y="1285860"/>
            <a:ext cx="4680520" cy="61045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9442</TotalTime>
  <Words>2485</Words>
  <Application>Microsoft Office PowerPoint</Application>
  <PresentationFormat>Widescreen</PresentationFormat>
  <Paragraphs>229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Open Sans Condensed</vt:lpstr>
      <vt:lpstr>Open Sans Condensed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CWUHQ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Nutley</dc:creator>
  <cp:lastModifiedBy>Bill Taylor</cp:lastModifiedBy>
  <cp:revision>674</cp:revision>
  <cp:lastPrinted>2022-10-24T12:02:35Z</cp:lastPrinted>
  <dcterms:created xsi:type="dcterms:W3CDTF">2017-02-08T15:24:41Z</dcterms:created>
  <dcterms:modified xsi:type="dcterms:W3CDTF">2023-01-23T13:44:07Z</dcterms:modified>
</cp:coreProperties>
</file>