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3224" r:id="rId5"/>
    <p:sldId id="335" r:id="rId6"/>
    <p:sldId id="3216" r:id="rId7"/>
    <p:sldId id="3214" r:id="rId8"/>
    <p:sldId id="3215" r:id="rId9"/>
    <p:sldId id="334" r:id="rId10"/>
    <p:sldId id="339" r:id="rId11"/>
    <p:sldId id="323" r:id="rId12"/>
    <p:sldId id="3223" r:id="rId13"/>
    <p:sldId id="338" r:id="rId14"/>
    <p:sldId id="3221" r:id="rId15"/>
    <p:sldId id="322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an Buchanan" initials="AB" lastIdx="1" clrIdx="0">
    <p:extLst>
      <p:ext uri="{19B8F6BF-5375-455C-9EA6-DF929625EA0E}">
        <p15:presenceInfo xmlns:p15="http://schemas.microsoft.com/office/powerpoint/2012/main" userId="S::allan.buchanan@royalmail.com::6048346a-1ebb-46b1-a4f7-0df2540e2d8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89610" autoAdjust="0"/>
  </p:normalViewPr>
  <p:slideViewPr>
    <p:cSldViewPr snapToGrid="0">
      <p:cViewPr varScale="1">
        <p:scale>
          <a:sx n="60" d="100"/>
          <a:sy n="60" d="100"/>
        </p:scale>
        <p:origin x="904" y="44"/>
      </p:cViewPr>
      <p:guideLst/>
    </p:cSldViewPr>
  </p:slideViewPr>
  <p:notesTextViewPr>
    <p:cViewPr>
      <p:scale>
        <a:sx n="1" d="1"/>
        <a:sy n="1" d="1"/>
      </p:scale>
      <p:origin x="0" y="0"/>
    </p:cViewPr>
  </p:notesTextViewPr>
  <p:notesViewPr>
    <p:cSldViewPr snapToGrid="0">
      <p:cViewPr varScale="1">
        <p:scale>
          <a:sx n="48" d="100"/>
          <a:sy n="48" d="100"/>
        </p:scale>
        <p:origin x="2752"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BF0620-15A7-4137-8D7D-E9C63C37DE9E}" type="datetimeFigureOut">
              <a:rPr lang="en-GB" smtClean="0"/>
              <a:t>13/04/2021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193A9A-1AA4-4F5C-B14D-E345C06E98FF}" type="slidenum">
              <a:rPr lang="en-GB" smtClean="0"/>
              <a:t>‹#›</a:t>
            </a:fld>
            <a:endParaRPr lang="en-GB" dirty="0"/>
          </a:p>
        </p:txBody>
      </p:sp>
    </p:spTree>
    <p:extLst>
      <p:ext uri="{BB962C8B-B14F-4D97-AF65-F5344CB8AC3E}">
        <p14:creationId xmlns:p14="http://schemas.microsoft.com/office/powerpoint/2010/main" val="3888130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C26334-DE49-4305-AA7F-51594359B030}" type="slidenum">
              <a:rPr lang="en-GB" smtClean="0"/>
              <a:t>1</a:t>
            </a:fld>
            <a:endParaRPr lang="en-GB" dirty="0"/>
          </a:p>
        </p:txBody>
      </p:sp>
    </p:spTree>
    <p:extLst>
      <p:ext uri="{BB962C8B-B14F-4D97-AF65-F5344CB8AC3E}">
        <p14:creationId xmlns:p14="http://schemas.microsoft.com/office/powerpoint/2010/main" val="1168162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Source : Model Agreement</a:t>
            </a:r>
          </a:p>
          <a:p>
            <a:endParaRPr lang="en-GB" dirty="0"/>
          </a:p>
        </p:txBody>
      </p:sp>
      <p:sp>
        <p:nvSpPr>
          <p:cNvPr id="4" name="Slide Number Placeholder 3"/>
          <p:cNvSpPr>
            <a:spLocks noGrp="1"/>
          </p:cNvSpPr>
          <p:nvPr>
            <p:ph type="sldNum" sz="quarter" idx="5"/>
          </p:nvPr>
        </p:nvSpPr>
        <p:spPr/>
        <p:txBody>
          <a:bodyPr/>
          <a:lstStyle/>
          <a:p>
            <a:fld id="{8D193A9A-1AA4-4F5C-B14D-E345C06E98FF}" type="slidenum">
              <a:rPr lang="en-GB" smtClean="0"/>
              <a:t>10</a:t>
            </a:fld>
            <a:endParaRPr lang="en-GB" dirty="0"/>
          </a:p>
        </p:txBody>
      </p:sp>
    </p:spTree>
    <p:extLst>
      <p:ext uri="{BB962C8B-B14F-4D97-AF65-F5344CB8AC3E}">
        <p14:creationId xmlns:p14="http://schemas.microsoft.com/office/powerpoint/2010/main" val="2751121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Source : Model Agreement</a:t>
            </a:r>
          </a:p>
          <a:p>
            <a:endParaRPr lang="en-GB" dirty="0"/>
          </a:p>
        </p:txBody>
      </p:sp>
      <p:sp>
        <p:nvSpPr>
          <p:cNvPr id="4" name="Slide Number Placeholder 3"/>
          <p:cNvSpPr>
            <a:spLocks noGrp="1"/>
          </p:cNvSpPr>
          <p:nvPr>
            <p:ph type="sldNum" sz="quarter" idx="5"/>
          </p:nvPr>
        </p:nvSpPr>
        <p:spPr/>
        <p:txBody>
          <a:bodyPr/>
          <a:lstStyle/>
          <a:p>
            <a:fld id="{8D193A9A-1AA4-4F5C-B14D-E345C06E98FF}" type="slidenum">
              <a:rPr lang="en-GB" smtClean="0"/>
              <a:t>11</a:t>
            </a:fld>
            <a:endParaRPr lang="en-GB" dirty="0"/>
          </a:p>
        </p:txBody>
      </p:sp>
    </p:spTree>
    <p:extLst>
      <p:ext uri="{BB962C8B-B14F-4D97-AF65-F5344CB8AC3E}">
        <p14:creationId xmlns:p14="http://schemas.microsoft.com/office/powerpoint/2010/main" val="3115207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193A9A-1AA4-4F5C-B14D-E345C06E98FF}" type="slidenum">
              <a:rPr lang="en-GB" smtClean="0"/>
              <a:t>12</a:t>
            </a:fld>
            <a:endParaRPr lang="en-GB" dirty="0"/>
          </a:p>
        </p:txBody>
      </p:sp>
    </p:spTree>
    <p:extLst>
      <p:ext uri="{BB962C8B-B14F-4D97-AF65-F5344CB8AC3E}">
        <p14:creationId xmlns:p14="http://schemas.microsoft.com/office/powerpoint/2010/main" val="48977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193A9A-1AA4-4F5C-B14D-E345C06E98FF}" type="slidenum">
              <a:rPr lang="en-GB" smtClean="0"/>
              <a:t>2</a:t>
            </a:fld>
            <a:endParaRPr lang="en-GB" dirty="0"/>
          </a:p>
        </p:txBody>
      </p:sp>
    </p:spTree>
    <p:extLst>
      <p:ext uri="{BB962C8B-B14F-4D97-AF65-F5344CB8AC3E}">
        <p14:creationId xmlns:p14="http://schemas.microsoft.com/office/powerpoint/2010/main" val="2949247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Sources: Revision Objectives, Duty Manager, Equality Act/Flexible Working document, Dedicated Parcel Capacity Planner, Route Display and Feedback Recording</a:t>
            </a:r>
          </a:p>
        </p:txBody>
      </p:sp>
      <p:sp>
        <p:nvSpPr>
          <p:cNvPr id="4" name="Slide Number Placeholder 3"/>
          <p:cNvSpPr>
            <a:spLocks noGrp="1"/>
          </p:cNvSpPr>
          <p:nvPr>
            <p:ph type="sldNum" sz="quarter" idx="5"/>
          </p:nvPr>
        </p:nvSpPr>
        <p:spPr/>
        <p:txBody>
          <a:bodyPr/>
          <a:lstStyle/>
          <a:p>
            <a:fld id="{8D193A9A-1AA4-4F5C-B14D-E345C06E98FF}" type="slidenum">
              <a:rPr lang="en-GB" smtClean="0"/>
              <a:t>3</a:t>
            </a:fld>
            <a:endParaRPr lang="en-GB" dirty="0"/>
          </a:p>
        </p:txBody>
      </p:sp>
    </p:spTree>
    <p:extLst>
      <p:ext uri="{BB962C8B-B14F-4D97-AF65-F5344CB8AC3E}">
        <p14:creationId xmlns:p14="http://schemas.microsoft.com/office/powerpoint/2010/main" val="2374294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source – Flightpath Calculator</a:t>
            </a:r>
          </a:p>
        </p:txBody>
      </p:sp>
      <p:sp>
        <p:nvSpPr>
          <p:cNvPr id="4" name="Slide Number Placeholder 3"/>
          <p:cNvSpPr>
            <a:spLocks noGrp="1"/>
          </p:cNvSpPr>
          <p:nvPr>
            <p:ph type="sldNum" sz="quarter" idx="5"/>
          </p:nvPr>
        </p:nvSpPr>
        <p:spPr/>
        <p:txBody>
          <a:bodyPr/>
          <a:lstStyle/>
          <a:p>
            <a:fld id="{8D193A9A-1AA4-4F5C-B14D-E345C06E98FF}" type="slidenum">
              <a:rPr lang="en-GB" smtClean="0"/>
              <a:t>4</a:t>
            </a:fld>
            <a:endParaRPr lang="en-GB" dirty="0"/>
          </a:p>
        </p:txBody>
      </p:sp>
    </p:spTree>
    <p:extLst>
      <p:ext uri="{BB962C8B-B14F-4D97-AF65-F5344CB8AC3E}">
        <p14:creationId xmlns:p14="http://schemas.microsoft.com/office/powerpoint/2010/main" val="2031305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Sources – Duty Manager and Flightpath Calculator</a:t>
            </a:r>
          </a:p>
        </p:txBody>
      </p:sp>
      <p:sp>
        <p:nvSpPr>
          <p:cNvPr id="4" name="Slide Number Placeholder 3"/>
          <p:cNvSpPr>
            <a:spLocks noGrp="1"/>
          </p:cNvSpPr>
          <p:nvPr>
            <p:ph type="sldNum" sz="quarter" idx="5"/>
          </p:nvPr>
        </p:nvSpPr>
        <p:spPr/>
        <p:txBody>
          <a:bodyPr/>
          <a:lstStyle/>
          <a:p>
            <a:fld id="{8D193A9A-1AA4-4F5C-B14D-E345C06E98FF}" type="slidenum">
              <a:rPr lang="en-GB" smtClean="0"/>
              <a:t>5</a:t>
            </a:fld>
            <a:endParaRPr lang="en-GB" dirty="0"/>
          </a:p>
        </p:txBody>
      </p:sp>
    </p:spTree>
    <p:extLst>
      <p:ext uri="{BB962C8B-B14F-4D97-AF65-F5344CB8AC3E}">
        <p14:creationId xmlns:p14="http://schemas.microsoft.com/office/powerpoint/2010/main" val="83827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Sources : Memo DSA/DtS Economy Product, MWWT and Duty Manager</a:t>
            </a:r>
          </a:p>
        </p:txBody>
      </p:sp>
      <p:sp>
        <p:nvSpPr>
          <p:cNvPr id="4" name="Slide Number Placeholder 3"/>
          <p:cNvSpPr>
            <a:spLocks noGrp="1"/>
          </p:cNvSpPr>
          <p:nvPr>
            <p:ph type="sldNum" sz="quarter" idx="5"/>
          </p:nvPr>
        </p:nvSpPr>
        <p:spPr/>
        <p:txBody>
          <a:bodyPr/>
          <a:lstStyle/>
          <a:p>
            <a:fld id="{8D193A9A-1AA4-4F5C-B14D-E345C06E98FF}" type="slidenum">
              <a:rPr lang="en-GB" smtClean="0"/>
              <a:t>6</a:t>
            </a:fld>
            <a:endParaRPr lang="en-GB" dirty="0"/>
          </a:p>
        </p:txBody>
      </p:sp>
    </p:spTree>
    <p:extLst>
      <p:ext uri="{BB962C8B-B14F-4D97-AF65-F5344CB8AC3E}">
        <p14:creationId xmlns:p14="http://schemas.microsoft.com/office/powerpoint/2010/main" val="794729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D193A9A-1AA4-4F5C-B14D-E345C06E98FF}" type="slidenum">
              <a:rPr lang="en-GB" smtClean="0"/>
              <a:t>7</a:t>
            </a:fld>
            <a:endParaRPr lang="en-GB" dirty="0"/>
          </a:p>
        </p:txBody>
      </p:sp>
    </p:spTree>
    <p:extLst>
      <p:ext uri="{BB962C8B-B14F-4D97-AF65-F5344CB8AC3E}">
        <p14:creationId xmlns:p14="http://schemas.microsoft.com/office/powerpoint/2010/main" val="4198297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Source : Duty Manager or DDS</a:t>
            </a:r>
          </a:p>
        </p:txBody>
      </p:sp>
      <p:sp>
        <p:nvSpPr>
          <p:cNvPr id="4" name="Slide Number Placeholder 3"/>
          <p:cNvSpPr>
            <a:spLocks noGrp="1"/>
          </p:cNvSpPr>
          <p:nvPr>
            <p:ph type="sldNum" sz="quarter" idx="5"/>
          </p:nvPr>
        </p:nvSpPr>
        <p:spPr/>
        <p:txBody>
          <a:bodyPr/>
          <a:lstStyle/>
          <a:p>
            <a:fld id="{8D193A9A-1AA4-4F5C-B14D-E345C06E98FF}" type="slidenum">
              <a:rPr lang="en-GB" smtClean="0"/>
              <a:t>8</a:t>
            </a:fld>
            <a:endParaRPr lang="en-GB" dirty="0"/>
          </a:p>
        </p:txBody>
      </p:sp>
    </p:spTree>
    <p:extLst>
      <p:ext uri="{BB962C8B-B14F-4D97-AF65-F5344CB8AC3E}">
        <p14:creationId xmlns:p14="http://schemas.microsoft.com/office/powerpoint/2010/main" val="113730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Data Sources : DDS, Duty Manager</a:t>
            </a:r>
          </a:p>
          <a:p>
            <a:r>
              <a:rPr lang="en-GB" dirty="0"/>
              <a:t>Local Plan to be built considering staff in post, new duties, vacancies, contract changes, surplus staff management</a:t>
            </a:r>
          </a:p>
        </p:txBody>
      </p:sp>
      <p:sp>
        <p:nvSpPr>
          <p:cNvPr id="4" name="Slide Number Placeholder 3"/>
          <p:cNvSpPr>
            <a:spLocks noGrp="1"/>
          </p:cNvSpPr>
          <p:nvPr>
            <p:ph type="sldNum" sz="quarter" idx="5"/>
          </p:nvPr>
        </p:nvSpPr>
        <p:spPr/>
        <p:txBody>
          <a:bodyPr/>
          <a:lstStyle/>
          <a:p>
            <a:fld id="{8D193A9A-1AA4-4F5C-B14D-E345C06E98FF}" type="slidenum">
              <a:rPr lang="en-GB" smtClean="0"/>
              <a:t>9</a:t>
            </a:fld>
            <a:endParaRPr lang="en-GB" dirty="0"/>
          </a:p>
        </p:txBody>
      </p:sp>
    </p:spTree>
    <p:extLst>
      <p:ext uri="{BB962C8B-B14F-4D97-AF65-F5344CB8AC3E}">
        <p14:creationId xmlns:p14="http://schemas.microsoft.com/office/powerpoint/2010/main" val="4255556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167802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360667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153961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2922550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85399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4163455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319218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326904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3721664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2009855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0999DC0-E190-4E92-A646-DF8A2FBFFF53}" type="datetimeFigureOut">
              <a:rPr lang="en-US" smtClean="0"/>
              <a:t>4/13/2021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1777766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65000"/>
              </a:schemeClr>
            </a:gs>
            <a:gs pos="28000">
              <a:schemeClr val="bg1">
                <a:lumMod val="95000"/>
              </a:schemeClr>
            </a:gs>
            <a:gs pos="60000">
              <a:schemeClr val="bg1">
                <a:lumMod val="75000"/>
              </a:schemeClr>
            </a:gs>
            <a:gs pos="100000">
              <a:schemeClr val="bg1">
                <a:lumMod val="65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99DC0-E190-4E92-A646-DF8A2FBFFF53}" type="datetimeFigureOut">
              <a:rPr lang="en-US" smtClean="0"/>
              <a:t>4/13/2021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4DA44-2704-45AA-A44D-737C88E21BDF}" type="slidenum">
              <a:rPr lang="en-US" smtClean="0"/>
              <a:t>‹#›</a:t>
            </a:fld>
            <a:endParaRPr lang="en-US" dirty="0"/>
          </a:p>
        </p:txBody>
      </p:sp>
      <p:sp>
        <p:nvSpPr>
          <p:cNvPr id="8" name="MSIPCMContentMarking" descr="{&quot;HashCode&quot;:-685326706,&quot;Placement&quot;:&quot;Footer&quot;,&quot;Top&quot;:519.343,&quot;Left&quot;:0.0,&quot;SlideWidth&quot;:960,&quot;SlideHeight&quot;:540}">
            <a:extLst>
              <a:ext uri="{FF2B5EF4-FFF2-40B4-BE49-F238E27FC236}">
                <a16:creationId xmlns:a16="http://schemas.microsoft.com/office/drawing/2014/main" id="{B6826859-7C10-4099-ADFD-F4AEB17E3F87}"/>
              </a:ext>
            </a:extLst>
          </p:cNvPr>
          <p:cNvSpPr txBox="1"/>
          <p:nvPr userDrawn="1"/>
        </p:nvSpPr>
        <p:spPr>
          <a:xfrm>
            <a:off x="0" y="6595656"/>
            <a:ext cx="1631108"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dirty="0">
                <a:solidFill>
                  <a:srgbClr val="000000"/>
                </a:solidFill>
                <a:latin typeface="Calibri" panose="020F0502020204030204" pitchFamily="34" charset="0"/>
              </a:rPr>
              <a:t>Classified: RMG – Internal</a:t>
            </a:r>
          </a:p>
        </p:txBody>
      </p:sp>
    </p:spTree>
    <p:extLst>
      <p:ext uri="{BB962C8B-B14F-4D97-AF65-F5344CB8AC3E}">
        <p14:creationId xmlns:p14="http://schemas.microsoft.com/office/powerpoint/2010/main" val="1712980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Excel_Worksheet.xlsx"/></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980D9-AD8B-45D9-9115-54978518D5A5}"/>
              </a:ext>
            </a:extLst>
          </p:cNvPr>
          <p:cNvSpPr/>
          <p:nvPr/>
        </p:nvSpPr>
        <p:spPr>
          <a:xfrm>
            <a:off x="0" y="5227851"/>
            <a:ext cx="12192000" cy="163014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5153B6C6-D96C-41B7-8C82-C02253B001BD}"/>
              </a:ext>
            </a:extLst>
          </p:cNvPr>
          <p:cNvSpPr txBox="1"/>
          <p:nvPr/>
        </p:nvSpPr>
        <p:spPr>
          <a:xfrm>
            <a:off x="696916" y="5388609"/>
            <a:ext cx="5546711" cy="769441"/>
          </a:xfrm>
          <a:prstGeom prst="rect">
            <a:avLst/>
          </a:prstGeom>
          <a:noFill/>
        </p:spPr>
        <p:txBody>
          <a:bodyPr wrap="none" rtlCol="0">
            <a:spAutoFit/>
          </a:bodyPr>
          <a:lstStyle/>
          <a:p>
            <a:r>
              <a:rPr lang="en-US" sz="4400" dirty="0">
                <a:solidFill>
                  <a:schemeClr val="tx1">
                    <a:lumMod val="75000"/>
                    <a:lumOff val="25000"/>
                  </a:schemeClr>
                </a:solidFill>
                <a:latin typeface="ChevinBold" panose="02000700000000000000" pitchFamily="2" charset="0"/>
              </a:rPr>
              <a:t>DELIVERY REVISIONS</a:t>
            </a:r>
          </a:p>
        </p:txBody>
      </p:sp>
      <p:sp>
        <p:nvSpPr>
          <p:cNvPr id="6" name="TextBox 5">
            <a:extLst>
              <a:ext uri="{FF2B5EF4-FFF2-40B4-BE49-F238E27FC236}">
                <a16:creationId xmlns:a16="http://schemas.microsoft.com/office/drawing/2014/main" id="{D83B4744-29A4-4A34-B333-13A9A0D2CA2A}"/>
              </a:ext>
            </a:extLst>
          </p:cNvPr>
          <p:cNvSpPr txBox="1"/>
          <p:nvPr/>
        </p:nvSpPr>
        <p:spPr>
          <a:xfrm>
            <a:off x="696916" y="5989719"/>
            <a:ext cx="9311460" cy="584775"/>
          </a:xfrm>
          <a:prstGeom prst="rect">
            <a:avLst/>
          </a:prstGeom>
          <a:noFill/>
        </p:spPr>
        <p:txBody>
          <a:bodyPr wrap="none" rtlCol="0">
            <a:spAutoFit/>
          </a:bodyPr>
          <a:lstStyle/>
          <a:p>
            <a:r>
              <a:rPr lang="en-US" sz="3200" dirty="0">
                <a:solidFill>
                  <a:schemeClr val="tx1">
                    <a:lumMod val="75000"/>
                    <a:lumOff val="25000"/>
                  </a:schemeClr>
                </a:solidFill>
                <a:latin typeface="ChevinBold" panose="02000700000000000000" pitchFamily="2" charset="0"/>
              </a:rPr>
              <a:t>REVISION PROCESS – </a:t>
            </a:r>
            <a:r>
              <a:rPr lang="en-US" sz="3200" dirty="0">
                <a:solidFill>
                  <a:srgbClr val="002060"/>
                </a:solidFill>
                <a:latin typeface="ChevinBold" panose="02000700000000000000" pitchFamily="2" charset="0"/>
              </a:rPr>
              <a:t>REVISION REVIEW MEETING</a:t>
            </a:r>
          </a:p>
        </p:txBody>
      </p:sp>
      <p:pic>
        <p:nvPicPr>
          <p:cNvPr id="11" name="Picture 10">
            <a:extLst>
              <a:ext uri="{FF2B5EF4-FFF2-40B4-BE49-F238E27FC236}">
                <a16:creationId xmlns:a16="http://schemas.microsoft.com/office/drawing/2014/main" id="{54201F44-ACB8-4E47-9DFE-D73E79BFBF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7956" y="5595956"/>
            <a:ext cx="1374716" cy="91481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3" name="Picture 2">
            <a:extLst>
              <a:ext uri="{FF2B5EF4-FFF2-40B4-BE49-F238E27FC236}">
                <a16:creationId xmlns:a16="http://schemas.microsoft.com/office/drawing/2014/main" id="{0D3BFF7E-F696-4861-8414-71630ABAC9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6821" y="38050"/>
            <a:ext cx="4972500" cy="6120000"/>
          </a:xfrm>
          <a:prstGeom prst="rect">
            <a:avLst/>
          </a:prstGeom>
        </p:spPr>
      </p:pic>
      <p:sp>
        <p:nvSpPr>
          <p:cNvPr id="29" name="TextBox 28">
            <a:extLst>
              <a:ext uri="{FF2B5EF4-FFF2-40B4-BE49-F238E27FC236}">
                <a16:creationId xmlns:a16="http://schemas.microsoft.com/office/drawing/2014/main" id="{309EAEF3-5545-4CC9-8AFF-FBBC6ACACBB2}"/>
              </a:ext>
            </a:extLst>
          </p:cNvPr>
          <p:cNvSpPr txBox="1"/>
          <p:nvPr/>
        </p:nvSpPr>
        <p:spPr>
          <a:xfrm>
            <a:off x="4909030" y="675861"/>
            <a:ext cx="6721060" cy="2123658"/>
          </a:xfrm>
          <a:prstGeom prst="rect">
            <a:avLst/>
          </a:prstGeom>
          <a:noFill/>
        </p:spPr>
        <p:txBody>
          <a:bodyPr wrap="square" rtlCol="0" anchor="t">
            <a:spAutoFit/>
          </a:bodyPr>
          <a:lstStyle/>
          <a:p>
            <a:r>
              <a:rPr lang="en-GB" sz="3200" dirty="0">
                <a:solidFill>
                  <a:schemeClr val="tx1">
                    <a:lumMod val="75000"/>
                    <a:lumOff val="25000"/>
                  </a:schemeClr>
                </a:solidFill>
                <a:latin typeface="ChevinBold"/>
              </a:rPr>
              <a:t>UNIT NAME: </a:t>
            </a:r>
          </a:p>
          <a:p>
            <a:r>
              <a:rPr lang="en-GB" sz="3200" dirty="0">
                <a:solidFill>
                  <a:schemeClr val="tx1">
                    <a:lumMod val="75000"/>
                    <a:lumOff val="25000"/>
                  </a:schemeClr>
                </a:solidFill>
                <a:latin typeface="ChevinBold"/>
              </a:rPr>
              <a:t>DOM: </a:t>
            </a:r>
          </a:p>
          <a:p>
            <a:r>
              <a:rPr lang="en-GB" sz="3200" dirty="0">
                <a:solidFill>
                  <a:schemeClr val="tx1">
                    <a:lumMod val="75000"/>
                    <a:lumOff val="25000"/>
                  </a:schemeClr>
                </a:solidFill>
                <a:latin typeface="ChevinBold"/>
              </a:rPr>
              <a:t>CWU Rep:</a:t>
            </a:r>
          </a:p>
          <a:p>
            <a:endParaRPr lang="en-GB" dirty="0"/>
          </a:p>
          <a:p>
            <a:endParaRPr lang="en-GB" dirty="0"/>
          </a:p>
        </p:txBody>
      </p:sp>
      <p:graphicFrame>
        <p:nvGraphicFramePr>
          <p:cNvPr id="30" name="Table 29">
            <a:extLst>
              <a:ext uri="{FF2B5EF4-FFF2-40B4-BE49-F238E27FC236}">
                <a16:creationId xmlns:a16="http://schemas.microsoft.com/office/drawing/2014/main" id="{5DC6DE96-1FAF-434E-B117-CBD40E4BFDF4}"/>
              </a:ext>
            </a:extLst>
          </p:cNvPr>
          <p:cNvGraphicFramePr>
            <a:graphicFrameLocks noGrp="1"/>
          </p:cNvGraphicFramePr>
          <p:nvPr/>
        </p:nvGraphicFramePr>
        <p:xfrm>
          <a:off x="4944119" y="2696750"/>
          <a:ext cx="6721060" cy="2230546"/>
        </p:xfrm>
        <a:graphic>
          <a:graphicData uri="http://schemas.openxmlformats.org/drawingml/2006/table">
            <a:tbl>
              <a:tblPr firstRow="1" bandRow="1">
                <a:tableStyleId>{5C22544A-7EE6-4342-B048-85BDC9FD1C3A}</a:tableStyleId>
              </a:tblPr>
              <a:tblGrid>
                <a:gridCol w="1680265">
                  <a:extLst>
                    <a:ext uri="{9D8B030D-6E8A-4147-A177-3AD203B41FA5}">
                      <a16:colId xmlns:a16="http://schemas.microsoft.com/office/drawing/2014/main" val="3699358573"/>
                    </a:ext>
                  </a:extLst>
                </a:gridCol>
                <a:gridCol w="1680265">
                  <a:extLst>
                    <a:ext uri="{9D8B030D-6E8A-4147-A177-3AD203B41FA5}">
                      <a16:colId xmlns:a16="http://schemas.microsoft.com/office/drawing/2014/main" val="2809514022"/>
                    </a:ext>
                  </a:extLst>
                </a:gridCol>
                <a:gridCol w="1680265">
                  <a:extLst>
                    <a:ext uri="{9D8B030D-6E8A-4147-A177-3AD203B41FA5}">
                      <a16:colId xmlns:a16="http://schemas.microsoft.com/office/drawing/2014/main" val="1129945544"/>
                    </a:ext>
                  </a:extLst>
                </a:gridCol>
                <a:gridCol w="1680265">
                  <a:extLst>
                    <a:ext uri="{9D8B030D-6E8A-4147-A177-3AD203B41FA5}">
                      <a16:colId xmlns:a16="http://schemas.microsoft.com/office/drawing/2014/main" val="3942847475"/>
                    </a:ext>
                  </a:extLst>
                </a:gridCol>
              </a:tblGrid>
              <a:tr h="553135">
                <a:tc>
                  <a:txBody>
                    <a:bodyPr/>
                    <a:lstStyle/>
                    <a:p>
                      <a:pPr algn="ctr"/>
                      <a:r>
                        <a:rPr lang="en-GB" b="0" dirty="0">
                          <a:latin typeface="ChevinBold" panose="02000700000000000000" pitchFamily="2" charset="0"/>
                        </a:rPr>
                        <a:t>FIRE PROCEDURE</a:t>
                      </a:r>
                    </a:p>
                  </a:txBody>
                  <a:tcPr anchor="ctr"/>
                </a:tc>
                <a:tc>
                  <a:txBody>
                    <a:bodyPr/>
                    <a:lstStyle/>
                    <a:p>
                      <a:pPr algn="ctr"/>
                      <a:r>
                        <a:rPr lang="en-GB" b="0" dirty="0">
                          <a:latin typeface="ChevinBold" panose="02000700000000000000" pitchFamily="2" charset="0"/>
                        </a:rPr>
                        <a:t>TOILETS</a:t>
                      </a:r>
                    </a:p>
                  </a:txBody>
                  <a:tcPr anchor="ctr"/>
                </a:tc>
                <a:tc>
                  <a:txBody>
                    <a:bodyPr/>
                    <a:lstStyle/>
                    <a:p>
                      <a:pPr algn="ctr"/>
                      <a:r>
                        <a:rPr lang="en-GB" b="0" dirty="0">
                          <a:latin typeface="ChevinBold" panose="02000700000000000000" pitchFamily="2" charset="0"/>
                        </a:rPr>
                        <a:t>MOBILE PHONES</a:t>
                      </a:r>
                    </a:p>
                  </a:txBody>
                  <a:tcPr anchor="ctr"/>
                </a:tc>
                <a:tc>
                  <a:txBody>
                    <a:bodyPr/>
                    <a:lstStyle/>
                    <a:p>
                      <a:pPr algn="ctr"/>
                      <a:r>
                        <a:rPr lang="en-GB" b="0" dirty="0">
                          <a:latin typeface="ChevinBold" panose="02000700000000000000" pitchFamily="2" charset="0"/>
                        </a:rPr>
                        <a:t>SMOKING</a:t>
                      </a:r>
                    </a:p>
                  </a:txBody>
                  <a:tcPr anchor="ctr"/>
                </a:tc>
                <a:extLst>
                  <a:ext uri="{0D108BD9-81ED-4DB2-BD59-A6C34878D82A}">
                    <a16:rowId xmlns:a16="http://schemas.microsoft.com/office/drawing/2014/main" val="3603023543"/>
                  </a:ext>
                </a:extLst>
              </a:tr>
              <a:tr h="1590466">
                <a:tc>
                  <a:txBody>
                    <a:bodyPr/>
                    <a:lstStyle/>
                    <a:p>
                      <a:pPr algn="ctr"/>
                      <a:endParaRPr lang="en-GB" b="0" dirty="0">
                        <a:latin typeface="ChevinBold" panose="02000700000000000000" pitchFamily="2" charset="0"/>
                      </a:endParaRPr>
                    </a:p>
                  </a:txBody>
                  <a:tcPr/>
                </a:tc>
                <a:tc>
                  <a:txBody>
                    <a:bodyPr/>
                    <a:lstStyle/>
                    <a:p>
                      <a:pPr algn="ctr"/>
                      <a:endParaRPr lang="en-GB" b="0" dirty="0">
                        <a:latin typeface="ChevinBold" panose="02000700000000000000" pitchFamily="2" charset="0"/>
                      </a:endParaRPr>
                    </a:p>
                  </a:txBody>
                  <a:tcPr/>
                </a:tc>
                <a:tc>
                  <a:txBody>
                    <a:bodyPr/>
                    <a:lstStyle/>
                    <a:p>
                      <a:pPr algn="ctr"/>
                      <a:endParaRPr lang="en-GB" b="0" dirty="0">
                        <a:latin typeface="ChevinBold" panose="02000700000000000000" pitchFamily="2" charset="0"/>
                      </a:endParaRPr>
                    </a:p>
                  </a:txBody>
                  <a:tcPr/>
                </a:tc>
                <a:tc>
                  <a:txBody>
                    <a:bodyPr/>
                    <a:lstStyle/>
                    <a:p>
                      <a:pPr algn="ctr"/>
                      <a:endParaRPr lang="en-GB" b="0" dirty="0">
                        <a:latin typeface="ChevinBold" panose="02000700000000000000" pitchFamily="2" charset="0"/>
                      </a:endParaRPr>
                    </a:p>
                  </a:txBody>
                  <a:tcPr/>
                </a:tc>
                <a:extLst>
                  <a:ext uri="{0D108BD9-81ED-4DB2-BD59-A6C34878D82A}">
                    <a16:rowId xmlns:a16="http://schemas.microsoft.com/office/drawing/2014/main" val="387187926"/>
                  </a:ext>
                </a:extLst>
              </a:tr>
            </a:tbl>
          </a:graphicData>
        </a:graphic>
      </p:graphicFrame>
      <p:grpSp>
        <p:nvGrpSpPr>
          <p:cNvPr id="34" name="Group 83">
            <a:extLst>
              <a:ext uri="{FF2B5EF4-FFF2-40B4-BE49-F238E27FC236}">
                <a16:creationId xmlns:a16="http://schemas.microsoft.com/office/drawing/2014/main" id="{AFEC6457-68F3-4BE6-9BB0-B6242FB00249}"/>
              </a:ext>
            </a:extLst>
          </p:cNvPr>
          <p:cNvGrpSpPr>
            <a:grpSpLocks/>
          </p:cNvGrpSpPr>
          <p:nvPr/>
        </p:nvGrpSpPr>
        <p:grpSpPr bwMode="auto">
          <a:xfrm>
            <a:off x="5071770" y="3432380"/>
            <a:ext cx="1385887" cy="1385888"/>
            <a:chOff x="1437" y="1110"/>
            <a:chExt cx="873" cy="873"/>
          </a:xfrm>
        </p:grpSpPr>
        <p:sp>
          <p:nvSpPr>
            <p:cNvPr id="35" name="AutoShape 22">
              <a:extLst>
                <a:ext uri="{FF2B5EF4-FFF2-40B4-BE49-F238E27FC236}">
                  <a16:creationId xmlns:a16="http://schemas.microsoft.com/office/drawing/2014/main" id="{7B9695C4-9DBC-4C60-A4AF-222F95C6D528}"/>
                </a:ext>
              </a:extLst>
            </p:cNvPr>
            <p:cNvSpPr>
              <a:spLocks noChangeAspect="1" noChangeArrowheads="1" noTextEdit="1"/>
            </p:cNvSpPr>
            <p:nvPr/>
          </p:nvSpPr>
          <p:spPr bwMode="auto">
            <a:xfrm>
              <a:off x="1437" y="1110"/>
              <a:ext cx="873" cy="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
          <p:nvSpPr>
            <p:cNvPr id="36" name="Rectangle 24">
              <a:extLst>
                <a:ext uri="{FF2B5EF4-FFF2-40B4-BE49-F238E27FC236}">
                  <a16:creationId xmlns:a16="http://schemas.microsoft.com/office/drawing/2014/main" id="{2165E483-4567-4DF2-BD8C-2DA7941E342C}"/>
                </a:ext>
              </a:extLst>
            </p:cNvPr>
            <p:cNvSpPr>
              <a:spLocks noChangeArrowheads="1"/>
            </p:cNvSpPr>
            <p:nvPr/>
          </p:nvSpPr>
          <p:spPr bwMode="auto">
            <a:xfrm>
              <a:off x="1437" y="1110"/>
              <a:ext cx="873" cy="87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b="0" dirty="0">
                <a:solidFill>
                  <a:schemeClr val="tx1"/>
                </a:solidFill>
                <a:latin typeface="Times New Roman" pitchFamily="18" charset="0"/>
              </a:endParaRPr>
            </a:p>
          </p:txBody>
        </p:sp>
        <p:sp>
          <p:nvSpPr>
            <p:cNvPr id="37" name="Freeform 25">
              <a:extLst>
                <a:ext uri="{FF2B5EF4-FFF2-40B4-BE49-F238E27FC236}">
                  <a16:creationId xmlns:a16="http://schemas.microsoft.com/office/drawing/2014/main" id="{2532AACF-27B1-4B8B-83C6-157927DFDDD4}"/>
                </a:ext>
              </a:extLst>
            </p:cNvPr>
            <p:cNvSpPr>
              <a:spLocks/>
            </p:cNvSpPr>
            <p:nvPr/>
          </p:nvSpPr>
          <p:spPr bwMode="auto">
            <a:xfrm>
              <a:off x="1492" y="1165"/>
              <a:ext cx="763" cy="470"/>
            </a:xfrm>
            <a:custGeom>
              <a:avLst/>
              <a:gdLst>
                <a:gd name="T0" fmla="*/ 0 w 2287"/>
                <a:gd name="T1" fmla="*/ 0 h 1410"/>
                <a:gd name="T2" fmla="*/ 0 w 2287"/>
                <a:gd name="T3" fmla="*/ 0 h 1410"/>
                <a:gd name="T4" fmla="*/ 0 w 2287"/>
                <a:gd name="T5" fmla="*/ 0 h 1410"/>
                <a:gd name="T6" fmla="*/ 0 w 2287"/>
                <a:gd name="T7" fmla="*/ 0 h 1410"/>
                <a:gd name="T8" fmla="*/ 0 w 2287"/>
                <a:gd name="T9" fmla="*/ 0 h 14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7" h="1410">
                  <a:moveTo>
                    <a:pt x="2287" y="0"/>
                  </a:moveTo>
                  <a:lnTo>
                    <a:pt x="0" y="0"/>
                  </a:lnTo>
                  <a:lnTo>
                    <a:pt x="1410" y="1410"/>
                  </a:lnTo>
                  <a:lnTo>
                    <a:pt x="2287" y="1410"/>
                  </a:lnTo>
                  <a:lnTo>
                    <a:pt x="2287" y="0"/>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8" name="Freeform 26">
              <a:extLst>
                <a:ext uri="{FF2B5EF4-FFF2-40B4-BE49-F238E27FC236}">
                  <a16:creationId xmlns:a16="http://schemas.microsoft.com/office/drawing/2014/main" id="{62CC1D01-68BE-40F7-B909-DC57836B83BE}"/>
                </a:ext>
              </a:extLst>
            </p:cNvPr>
            <p:cNvSpPr>
              <a:spLocks/>
            </p:cNvSpPr>
            <p:nvPr/>
          </p:nvSpPr>
          <p:spPr bwMode="auto">
            <a:xfrm>
              <a:off x="1962" y="1635"/>
              <a:ext cx="293" cy="293"/>
            </a:xfrm>
            <a:custGeom>
              <a:avLst/>
              <a:gdLst>
                <a:gd name="T0" fmla="*/ 0 w 877"/>
                <a:gd name="T1" fmla="*/ 0 h 878"/>
                <a:gd name="T2" fmla="*/ 0 w 877"/>
                <a:gd name="T3" fmla="*/ 0 h 878"/>
                <a:gd name="T4" fmla="*/ 0 w 877"/>
                <a:gd name="T5" fmla="*/ 0 h 878"/>
                <a:gd name="T6" fmla="*/ 0 w 877"/>
                <a:gd name="T7" fmla="*/ 0 h 878"/>
                <a:gd name="T8" fmla="*/ 0 w 877"/>
                <a:gd name="T9" fmla="*/ 0 h 8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77" h="878">
                  <a:moveTo>
                    <a:pt x="877" y="878"/>
                  </a:moveTo>
                  <a:lnTo>
                    <a:pt x="877" y="0"/>
                  </a:lnTo>
                  <a:lnTo>
                    <a:pt x="0" y="0"/>
                  </a:lnTo>
                  <a:lnTo>
                    <a:pt x="877" y="878"/>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9" name="Freeform 27">
              <a:extLst>
                <a:ext uri="{FF2B5EF4-FFF2-40B4-BE49-F238E27FC236}">
                  <a16:creationId xmlns:a16="http://schemas.microsoft.com/office/drawing/2014/main" id="{28E15DE6-70EE-402E-AAFE-C8BFE82349D9}"/>
                </a:ext>
              </a:extLst>
            </p:cNvPr>
            <p:cNvSpPr>
              <a:spLocks/>
            </p:cNvSpPr>
            <p:nvPr/>
          </p:nvSpPr>
          <p:spPr bwMode="auto">
            <a:xfrm>
              <a:off x="1492" y="1165"/>
              <a:ext cx="470" cy="470"/>
            </a:xfrm>
            <a:custGeom>
              <a:avLst/>
              <a:gdLst>
                <a:gd name="T0" fmla="*/ 0 w 1411"/>
                <a:gd name="T1" fmla="*/ 0 h 1410"/>
                <a:gd name="T2" fmla="*/ 0 w 1411"/>
                <a:gd name="T3" fmla="*/ 0 h 1410"/>
                <a:gd name="T4" fmla="*/ 0 w 1411"/>
                <a:gd name="T5" fmla="*/ 0 h 1410"/>
                <a:gd name="T6" fmla="*/ 0 w 1411"/>
                <a:gd name="T7" fmla="*/ 0 h 1410"/>
                <a:gd name="T8" fmla="*/ 0 w 1411"/>
                <a:gd name="T9" fmla="*/ 0 h 14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11" h="1410">
                  <a:moveTo>
                    <a:pt x="1" y="0"/>
                  </a:moveTo>
                  <a:lnTo>
                    <a:pt x="0" y="0"/>
                  </a:lnTo>
                  <a:lnTo>
                    <a:pt x="0" y="1410"/>
                  </a:lnTo>
                  <a:lnTo>
                    <a:pt x="1411" y="1410"/>
                  </a:lnTo>
                  <a:lnTo>
                    <a:pt x="1" y="0"/>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0" name="Freeform 28">
              <a:extLst>
                <a:ext uri="{FF2B5EF4-FFF2-40B4-BE49-F238E27FC236}">
                  <a16:creationId xmlns:a16="http://schemas.microsoft.com/office/drawing/2014/main" id="{4C8491C1-37BF-47A5-952F-EAD74FFDC093}"/>
                </a:ext>
              </a:extLst>
            </p:cNvPr>
            <p:cNvSpPr>
              <a:spLocks/>
            </p:cNvSpPr>
            <p:nvPr/>
          </p:nvSpPr>
          <p:spPr bwMode="auto">
            <a:xfrm>
              <a:off x="1492" y="1635"/>
              <a:ext cx="763" cy="293"/>
            </a:xfrm>
            <a:custGeom>
              <a:avLst/>
              <a:gdLst>
                <a:gd name="T0" fmla="*/ 0 w 2288"/>
                <a:gd name="T1" fmla="*/ 0 h 878"/>
                <a:gd name="T2" fmla="*/ 0 w 2288"/>
                <a:gd name="T3" fmla="*/ 0 h 878"/>
                <a:gd name="T4" fmla="*/ 0 w 2288"/>
                <a:gd name="T5" fmla="*/ 0 h 878"/>
                <a:gd name="T6" fmla="*/ 0 w 2288"/>
                <a:gd name="T7" fmla="*/ 0 h 878"/>
                <a:gd name="T8" fmla="*/ 0 w 2288"/>
                <a:gd name="T9" fmla="*/ 0 h 8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8" h="878">
                  <a:moveTo>
                    <a:pt x="2288" y="878"/>
                  </a:moveTo>
                  <a:lnTo>
                    <a:pt x="1411" y="0"/>
                  </a:lnTo>
                  <a:lnTo>
                    <a:pt x="0" y="0"/>
                  </a:lnTo>
                  <a:lnTo>
                    <a:pt x="0" y="878"/>
                  </a:lnTo>
                  <a:lnTo>
                    <a:pt x="2288" y="878"/>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1" name="Freeform 29">
              <a:extLst>
                <a:ext uri="{FF2B5EF4-FFF2-40B4-BE49-F238E27FC236}">
                  <a16:creationId xmlns:a16="http://schemas.microsoft.com/office/drawing/2014/main" id="{DA7508FB-096C-488B-A398-1E8F7185EF23}"/>
                </a:ext>
              </a:extLst>
            </p:cNvPr>
            <p:cNvSpPr>
              <a:spLocks/>
            </p:cNvSpPr>
            <p:nvPr/>
          </p:nvSpPr>
          <p:spPr bwMode="auto">
            <a:xfrm>
              <a:off x="1632" y="1303"/>
              <a:ext cx="439" cy="332"/>
            </a:xfrm>
            <a:custGeom>
              <a:avLst/>
              <a:gdLst>
                <a:gd name="T0" fmla="*/ 0 w 1317"/>
                <a:gd name="T1" fmla="*/ 0 h 998"/>
                <a:gd name="T2" fmla="*/ 0 w 1317"/>
                <a:gd name="T3" fmla="*/ 0 h 998"/>
                <a:gd name="T4" fmla="*/ 0 w 1317"/>
                <a:gd name="T5" fmla="*/ 0 h 998"/>
                <a:gd name="T6" fmla="*/ 0 w 1317"/>
                <a:gd name="T7" fmla="*/ 0 h 998"/>
                <a:gd name="T8" fmla="*/ 0 w 1317"/>
                <a:gd name="T9" fmla="*/ 0 h 998"/>
                <a:gd name="T10" fmla="*/ 0 w 1317"/>
                <a:gd name="T11" fmla="*/ 0 h 998"/>
                <a:gd name="T12" fmla="*/ 0 w 1317"/>
                <a:gd name="T13" fmla="*/ 0 h 998"/>
                <a:gd name="T14" fmla="*/ 0 w 1317"/>
                <a:gd name="T15" fmla="*/ 0 h 998"/>
                <a:gd name="T16" fmla="*/ 0 w 1317"/>
                <a:gd name="T17" fmla="*/ 0 h 998"/>
                <a:gd name="T18" fmla="*/ 0 w 1317"/>
                <a:gd name="T19" fmla="*/ 0 h 998"/>
                <a:gd name="T20" fmla="*/ 0 w 1317"/>
                <a:gd name="T21" fmla="*/ 0 h 998"/>
                <a:gd name="T22" fmla="*/ 0 w 1317"/>
                <a:gd name="T23" fmla="*/ 0 h 998"/>
                <a:gd name="T24" fmla="*/ 0 w 1317"/>
                <a:gd name="T25" fmla="*/ 0 h 998"/>
                <a:gd name="T26" fmla="*/ 0 w 1317"/>
                <a:gd name="T27" fmla="*/ 0 h 998"/>
                <a:gd name="T28" fmla="*/ 0 w 1317"/>
                <a:gd name="T29" fmla="*/ 0 h 998"/>
                <a:gd name="T30" fmla="*/ 0 w 1317"/>
                <a:gd name="T31" fmla="*/ 0 h 998"/>
                <a:gd name="T32" fmla="*/ 0 w 1317"/>
                <a:gd name="T33" fmla="*/ 0 h 998"/>
                <a:gd name="T34" fmla="*/ 0 w 1317"/>
                <a:gd name="T35" fmla="*/ 0 h 998"/>
                <a:gd name="T36" fmla="*/ 0 w 1317"/>
                <a:gd name="T37" fmla="*/ 0 h 998"/>
                <a:gd name="T38" fmla="*/ 0 w 1317"/>
                <a:gd name="T39" fmla="*/ 0 h 998"/>
                <a:gd name="T40" fmla="*/ 0 w 1317"/>
                <a:gd name="T41" fmla="*/ 0 h 998"/>
                <a:gd name="T42" fmla="*/ 0 w 1317"/>
                <a:gd name="T43" fmla="*/ 0 h 998"/>
                <a:gd name="T44" fmla="*/ 0 w 1317"/>
                <a:gd name="T45" fmla="*/ 0 h 998"/>
                <a:gd name="T46" fmla="*/ 0 w 1317"/>
                <a:gd name="T47" fmla="*/ 0 h 998"/>
                <a:gd name="T48" fmla="*/ 0 w 1317"/>
                <a:gd name="T49" fmla="*/ 0 h 998"/>
                <a:gd name="T50" fmla="*/ 0 w 1317"/>
                <a:gd name="T51" fmla="*/ 0 h 998"/>
                <a:gd name="T52" fmla="*/ 0 w 1317"/>
                <a:gd name="T53" fmla="*/ 0 h 998"/>
                <a:gd name="T54" fmla="*/ 0 w 1317"/>
                <a:gd name="T55" fmla="*/ 0 h 998"/>
                <a:gd name="T56" fmla="*/ 0 w 1317"/>
                <a:gd name="T57" fmla="*/ 0 h 998"/>
                <a:gd name="T58" fmla="*/ 0 w 1317"/>
                <a:gd name="T59" fmla="*/ 0 h 998"/>
                <a:gd name="T60" fmla="*/ 0 w 1317"/>
                <a:gd name="T61" fmla="*/ 0 h 998"/>
                <a:gd name="T62" fmla="*/ 0 w 1317"/>
                <a:gd name="T63" fmla="*/ 0 h 998"/>
                <a:gd name="T64" fmla="*/ 0 w 1317"/>
                <a:gd name="T65" fmla="*/ 0 h 998"/>
                <a:gd name="T66" fmla="*/ 0 w 1317"/>
                <a:gd name="T67" fmla="*/ 0 h 998"/>
                <a:gd name="T68" fmla="*/ 0 w 1317"/>
                <a:gd name="T69" fmla="*/ 0 h 998"/>
                <a:gd name="T70" fmla="*/ 0 w 1317"/>
                <a:gd name="T71" fmla="*/ 0 h 998"/>
                <a:gd name="T72" fmla="*/ 0 w 1317"/>
                <a:gd name="T73" fmla="*/ 0 h 998"/>
                <a:gd name="T74" fmla="*/ 0 w 1317"/>
                <a:gd name="T75" fmla="*/ 0 h 998"/>
                <a:gd name="T76" fmla="*/ 0 w 1317"/>
                <a:gd name="T77" fmla="*/ 0 h 998"/>
                <a:gd name="T78" fmla="*/ 0 w 1317"/>
                <a:gd name="T79" fmla="*/ 0 h 998"/>
                <a:gd name="T80" fmla="*/ 0 w 1317"/>
                <a:gd name="T81" fmla="*/ 0 h 998"/>
                <a:gd name="T82" fmla="*/ 0 w 1317"/>
                <a:gd name="T83" fmla="*/ 0 h 998"/>
                <a:gd name="T84" fmla="*/ 0 w 1317"/>
                <a:gd name="T85" fmla="*/ 0 h 998"/>
                <a:gd name="T86" fmla="*/ 0 w 1317"/>
                <a:gd name="T87" fmla="*/ 0 h 998"/>
                <a:gd name="T88" fmla="*/ 0 w 1317"/>
                <a:gd name="T89" fmla="*/ 0 h 998"/>
                <a:gd name="T90" fmla="*/ 0 w 1317"/>
                <a:gd name="T91" fmla="*/ 0 h 998"/>
                <a:gd name="T92" fmla="*/ 0 w 1317"/>
                <a:gd name="T93" fmla="*/ 0 h 998"/>
                <a:gd name="T94" fmla="*/ 0 w 1317"/>
                <a:gd name="T95" fmla="*/ 0 h 998"/>
                <a:gd name="T96" fmla="*/ 0 w 1317"/>
                <a:gd name="T97" fmla="*/ 0 h 998"/>
                <a:gd name="T98" fmla="*/ 0 w 1317"/>
                <a:gd name="T99" fmla="*/ 0 h 998"/>
                <a:gd name="T100" fmla="*/ 0 w 1317"/>
                <a:gd name="T101" fmla="*/ 0 h 998"/>
                <a:gd name="T102" fmla="*/ 0 w 1317"/>
                <a:gd name="T103" fmla="*/ 0 h 998"/>
                <a:gd name="T104" fmla="*/ 0 w 1317"/>
                <a:gd name="T105" fmla="*/ 0 h 998"/>
                <a:gd name="T106" fmla="*/ 0 w 1317"/>
                <a:gd name="T107" fmla="*/ 0 h 998"/>
                <a:gd name="T108" fmla="*/ 0 w 1317"/>
                <a:gd name="T109" fmla="*/ 0 h 99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317" h="998">
                  <a:moveTo>
                    <a:pt x="1194" y="656"/>
                  </a:moveTo>
                  <a:lnTo>
                    <a:pt x="1194" y="637"/>
                  </a:lnTo>
                  <a:lnTo>
                    <a:pt x="1193" y="619"/>
                  </a:lnTo>
                  <a:lnTo>
                    <a:pt x="1188" y="599"/>
                  </a:lnTo>
                  <a:lnTo>
                    <a:pt x="1180" y="581"/>
                  </a:lnTo>
                  <a:lnTo>
                    <a:pt x="1171" y="561"/>
                  </a:lnTo>
                  <a:lnTo>
                    <a:pt x="1159" y="543"/>
                  </a:lnTo>
                  <a:lnTo>
                    <a:pt x="1146" y="524"/>
                  </a:lnTo>
                  <a:lnTo>
                    <a:pt x="1131" y="506"/>
                  </a:lnTo>
                  <a:lnTo>
                    <a:pt x="1115" y="489"/>
                  </a:lnTo>
                  <a:lnTo>
                    <a:pt x="1098" y="473"/>
                  </a:lnTo>
                  <a:lnTo>
                    <a:pt x="1080" y="458"/>
                  </a:lnTo>
                  <a:lnTo>
                    <a:pt x="1061" y="444"/>
                  </a:lnTo>
                  <a:lnTo>
                    <a:pt x="1041" y="432"/>
                  </a:lnTo>
                  <a:lnTo>
                    <a:pt x="1022" y="421"/>
                  </a:lnTo>
                  <a:lnTo>
                    <a:pt x="1003" y="412"/>
                  </a:lnTo>
                  <a:lnTo>
                    <a:pt x="984" y="406"/>
                  </a:lnTo>
                  <a:lnTo>
                    <a:pt x="969" y="402"/>
                  </a:lnTo>
                  <a:lnTo>
                    <a:pt x="953" y="396"/>
                  </a:lnTo>
                  <a:lnTo>
                    <a:pt x="937" y="390"/>
                  </a:lnTo>
                  <a:lnTo>
                    <a:pt x="920" y="383"/>
                  </a:lnTo>
                  <a:lnTo>
                    <a:pt x="903" y="374"/>
                  </a:lnTo>
                  <a:lnTo>
                    <a:pt x="886" y="365"/>
                  </a:lnTo>
                  <a:lnTo>
                    <a:pt x="868" y="354"/>
                  </a:lnTo>
                  <a:lnTo>
                    <a:pt x="851" y="342"/>
                  </a:lnTo>
                  <a:lnTo>
                    <a:pt x="833" y="329"/>
                  </a:lnTo>
                  <a:lnTo>
                    <a:pt x="816" y="313"/>
                  </a:lnTo>
                  <a:lnTo>
                    <a:pt x="798" y="296"/>
                  </a:lnTo>
                  <a:lnTo>
                    <a:pt x="782" y="278"/>
                  </a:lnTo>
                  <a:lnTo>
                    <a:pt x="765" y="257"/>
                  </a:lnTo>
                  <a:lnTo>
                    <a:pt x="749" y="233"/>
                  </a:lnTo>
                  <a:lnTo>
                    <a:pt x="733" y="208"/>
                  </a:lnTo>
                  <a:lnTo>
                    <a:pt x="719" y="180"/>
                  </a:lnTo>
                  <a:lnTo>
                    <a:pt x="707" y="161"/>
                  </a:lnTo>
                  <a:lnTo>
                    <a:pt x="695" y="142"/>
                  </a:lnTo>
                  <a:lnTo>
                    <a:pt x="681" y="126"/>
                  </a:lnTo>
                  <a:lnTo>
                    <a:pt x="666" y="112"/>
                  </a:lnTo>
                  <a:lnTo>
                    <a:pt x="649" y="99"/>
                  </a:lnTo>
                  <a:lnTo>
                    <a:pt x="632" y="88"/>
                  </a:lnTo>
                  <a:lnTo>
                    <a:pt x="615" y="80"/>
                  </a:lnTo>
                  <a:lnTo>
                    <a:pt x="598" y="72"/>
                  </a:lnTo>
                  <a:lnTo>
                    <a:pt x="579" y="67"/>
                  </a:lnTo>
                  <a:lnTo>
                    <a:pt x="561" y="63"/>
                  </a:lnTo>
                  <a:lnTo>
                    <a:pt x="544" y="59"/>
                  </a:lnTo>
                  <a:lnTo>
                    <a:pt x="527" y="58"/>
                  </a:lnTo>
                  <a:lnTo>
                    <a:pt x="510" y="58"/>
                  </a:lnTo>
                  <a:lnTo>
                    <a:pt x="494" y="59"/>
                  </a:lnTo>
                  <a:lnTo>
                    <a:pt x="478" y="62"/>
                  </a:lnTo>
                  <a:lnTo>
                    <a:pt x="465" y="65"/>
                  </a:lnTo>
                  <a:lnTo>
                    <a:pt x="448" y="69"/>
                  </a:lnTo>
                  <a:lnTo>
                    <a:pt x="434" y="72"/>
                  </a:lnTo>
                  <a:lnTo>
                    <a:pt x="421" y="76"/>
                  </a:lnTo>
                  <a:lnTo>
                    <a:pt x="407" y="80"/>
                  </a:lnTo>
                  <a:lnTo>
                    <a:pt x="391" y="84"/>
                  </a:lnTo>
                  <a:lnTo>
                    <a:pt x="375" y="87"/>
                  </a:lnTo>
                  <a:lnTo>
                    <a:pt x="359" y="90"/>
                  </a:lnTo>
                  <a:lnTo>
                    <a:pt x="342" y="91"/>
                  </a:lnTo>
                  <a:lnTo>
                    <a:pt x="325" y="91"/>
                  </a:lnTo>
                  <a:lnTo>
                    <a:pt x="307" y="91"/>
                  </a:lnTo>
                  <a:lnTo>
                    <a:pt x="288" y="88"/>
                  </a:lnTo>
                  <a:lnTo>
                    <a:pt x="269" y="84"/>
                  </a:lnTo>
                  <a:lnTo>
                    <a:pt x="247" y="80"/>
                  </a:lnTo>
                  <a:lnTo>
                    <a:pt x="228" y="72"/>
                  </a:lnTo>
                  <a:lnTo>
                    <a:pt x="205" y="65"/>
                  </a:lnTo>
                  <a:lnTo>
                    <a:pt x="183" y="53"/>
                  </a:lnTo>
                  <a:lnTo>
                    <a:pt x="161" y="40"/>
                  </a:lnTo>
                  <a:lnTo>
                    <a:pt x="134" y="24"/>
                  </a:lnTo>
                  <a:lnTo>
                    <a:pt x="111" y="13"/>
                  </a:lnTo>
                  <a:lnTo>
                    <a:pt x="88" y="5"/>
                  </a:lnTo>
                  <a:lnTo>
                    <a:pt x="67" y="1"/>
                  </a:lnTo>
                  <a:lnTo>
                    <a:pt x="47" y="0"/>
                  </a:lnTo>
                  <a:lnTo>
                    <a:pt x="30" y="1"/>
                  </a:lnTo>
                  <a:lnTo>
                    <a:pt x="14" y="4"/>
                  </a:lnTo>
                  <a:lnTo>
                    <a:pt x="0" y="9"/>
                  </a:lnTo>
                  <a:lnTo>
                    <a:pt x="16" y="24"/>
                  </a:lnTo>
                  <a:lnTo>
                    <a:pt x="28" y="21"/>
                  </a:lnTo>
                  <a:lnTo>
                    <a:pt x="42" y="18"/>
                  </a:lnTo>
                  <a:lnTo>
                    <a:pt x="57" y="18"/>
                  </a:lnTo>
                  <a:lnTo>
                    <a:pt x="72" y="21"/>
                  </a:lnTo>
                  <a:lnTo>
                    <a:pt x="91" y="26"/>
                  </a:lnTo>
                  <a:lnTo>
                    <a:pt x="109" y="33"/>
                  </a:lnTo>
                  <a:lnTo>
                    <a:pt x="129" y="42"/>
                  </a:lnTo>
                  <a:lnTo>
                    <a:pt x="151" y="55"/>
                  </a:lnTo>
                  <a:lnTo>
                    <a:pt x="175" y="70"/>
                  </a:lnTo>
                  <a:lnTo>
                    <a:pt x="199" y="80"/>
                  </a:lnTo>
                  <a:lnTo>
                    <a:pt x="221" y="91"/>
                  </a:lnTo>
                  <a:lnTo>
                    <a:pt x="244" y="97"/>
                  </a:lnTo>
                  <a:lnTo>
                    <a:pt x="265" y="103"/>
                  </a:lnTo>
                  <a:lnTo>
                    <a:pt x="284" y="107"/>
                  </a:lnTo>
                  <a:lnTo>
                    <a:pt x="304" y="109"/>
                  </a:lnTo>
                  <a:lnTo>
                    <a:pt x="324" y="109"/>
                  </a:lnTo>
                  <a:lnTo>
                    <a:pt x="342" y="109"/>
                  </a:lnTo>
                  <a:lnTo>
                    <a:pt x="359" y="108"/>
                  </a:lnTo>
                  <a:lnTo>
                    <a:pt x="377" y="105"/>
                  </a:lnTo>
                  <a:lnTo>
                    <a:pt x="394" y="103"/>
                  </a:lnTo>
                  <a:lnTo>
                    <a:pt x="409" y="99"/>
                  </a:lnTo>
                  <a:lnTo>
                    <a:pt x="424" y="95"/>
                  </a:lnTo>
                  <a:lnTo>
                    <a:pt x="438" y="91"/>
                  </a:lnTo>
                  <a:lnTo>
                    <a:pt x="453" y="87"/>
                  </a:lnTo>
                  <a:lnTo>
                    <a:pt x="470" y="82"/>
                  </a:lnTo>
                  <a:lnTo>
                    <a:pt x="482" y="79"/>
                  </a:lnTo>
                  <a:lnTo>
                    <a:pt x="496" y="76"/>
                  </a:lnTo>
                  <a:lnTo>
                    <a:pt x="511" y="76"/>
                  </a:lnTo>
                  <a:lnTo>
                    <a:pt x="525" y="76"/>
                  </a:lnTo>
                  <a:lnTo>
                    <a:pt x="541" y="78"/>
                  </a:lnTo>
                  <a:lnTo>
                    <a:pt x="558" y="80"/>
                  </a:lnTo>
                  <a:lnTo>
                    <a:pt x="574" y="84"/>
                  </a:lnTo>
                  <a:lnTo>
                    <a:pt x="591" y="90"/>
                  </a:lnTo>
                  <a:lnTo>
                    <a:pt x="607" y="96"/>
                  </a:lnTo>
                  <a:lnTo>
                    <a:pt x="624" y="105"/>
                  </a:lnTo>
                  <a:lnTo>
                    <a:pt x="639" y="115"/>
                  </a:lnTo>
                  <a:lnTo>
                    <a:pt x="654" y="126"/>
                  </a:lnTo>
                  <a:lnTo>
                    <a:pt x="668" y="140"/>
                  </a:lnTo>
                  <a:lnTo>
                    <a:pt x="681" y="154"/>
                  </a:lnTo>
                  <a:lnTo>
                    <a:pt x="693" y="171"/>
                  </a:lnTo>
                  <a:lnTo>
                    <a:pt x="703" y="190"/>
                  </a:lnTo>
                  <a:lnTo>
                    <a:pt x="719" y="219"/>
                  </a:lnTo>
                  <a:lnTo>
                    <a:pt x="735" y="245"/>
                  </a:lnTo>
                  <a:lnTo>
                    <a:pt x="750" y="269"/>
                  </a:lnTo>
                  <a:lnTo>
                    <a:pt x="768" y="290"/>
                  </a:lnTo>
                  <a:lnTo>
                    <a:pt x="786" y="309"/>
                  </a:lnTo>
                  <a:lnTo>
                    <a:pt x="803" y="327"/>
                  </a:lnTo>
                  <a:lnTo>
                    <a:pt x="822" y="342"/>
                  </a:lnTo>
                  <a:lnTo>
                    <a:pt x="840" y="357"/>
                  </a:lnTo>
                  <a:lnTo>
                    <a:pt x="858" y="370"/>
                  </a:lnTo>
                  <a:lnTo>
                    <a:pt x="877" y="381"/>
                  </a:lnTo>
                  <a:lnTo>
                    <a:pt x="895" y="390"/>
                  </a:lnTo>
                  <a:lnTo>
                    <a:pt x="912" y="399"/>
                  </a:lnTo>
                  <a:lnTo>
                    <a:pt x="930" y="406"/>
                  </a:lnTo>
                  <a:lnTo>
                    <a:pt x="947" y="412"/>
                  </a:lnTo>
                  <a:lnTo>
                    <a:pt x="962" y="417"/>
                  </a:lnTo>
                  <a:lnTo>
                    <a:pt x="978" y="423"/>
                  </a:lnTo>
                  <a:lnTo>
                    <a:pt x="1016" y="439"/>
                  </a:lnTo>
                  <a:lnTo>
                    <a:pt x="1053" y="461"/>
                  </a:lnTo>
                  <a:lnTo>
                    <a:pt x="1089" y="489"/>
                  </a:lnTo>
                  <a:lnTo>
                    <a:pt x="1119" y="520"/>
                  </a:lnTo>
                  <a:lnTo>
                    <a:pt x="1144" y="554"/>
                  </a:lnTo>
                  <a:lnTo>
                    <a:pt x="1163" y="589"/>
                  </a:lnTo>
                  <a:lnTo>
                    <a:pt x="1174" y="622"/>
                  </a:lnTo>
                  <a:lnTo>
                    <a:pt x="1176" y="653"/>
                  </a:lnTo>
                  <a:lnTo>
                    <a:pt x="1173" y="687"/>
                  </a:lnTo>
                  <a:lnTo>
                    <a:pt x="1176" y="726"/>
                  </a:lnTo>
                  <a:lnTo>
                    <a:pt x="1181" y="766"/>
                  </a:lnTo>
                  <a:lnTo>
                    <a:pt x="1192" y="809"/>
                  </a:lnTo>
                  <a:lnTo>
                    <a:pt x="1206" y="851"/>
                  </a:lnTo>
                  <a:lnTo>
                    <a:pt x="1225" y="891"/>
                  </a:lnTo>
                  <a:lnTo>
                    <a:pt x="1247" y="930"/>
                  </a:lnTo>
                  <a:lnTo>
                    <a:pt x="1275" y="965"/>
                  </a:lnTo>
                  <a:lnTo>
                    <a:pt x="1281" y="973"/>
                  </a:lnTo>
                  <a:lnTo>
                    <a:pt x="1288" y="981"/>
                  </a:lnTo>
                  <a:lnTo>
                    <a:pt x="1293" y="989"/>
                  </a:lnTo>
                  <a:lnTo>
                    <a:pt x="1297" y="998"/>
                  </a:lnTo>
                  <a:lnTo>
                    <a:pt x="1317" y="998"/>
                  </a:lnTo>
                  <a:lnTo>
                    <a:pt x="1311" y="986"/>
                  </a:lnTo>
                  <a:lnTo>
                    <a:pt x="1305" y="974"/>
                  </a:lnTo>
                  <a:lnTo>
                    <a:pt x="1297" y="963"/>
                  </a:lnTo>
                  <a:lnTo>
                    <a:pt x="1289" y="952"/>
                  </a:lnTo>
                  <a:lnTo>
                    <a:pt x="1263" y="918"/>
                  </a:lnTo>
                  <a:lnTo>
                    <a:pt x="1240" y="882"/>
                  </a:lnTo>
                  <a:lnTo>
                    <a:pt x="1223" y="843"/>
                  </a:lnTo>
                  <a:lnTo>
                    <a:pt x="1209" y="803"/>
                  </a:lnTo>
                  <a:lnTo>
                    <a:pt x="1200" y="764"/>
                  </a:lnTo>
                  <a:lnTo>
                    <a:pt x="1194" y="724"/>
                  </a:lnTo>
                  <a:lnTo>
                    <a:pt x="1192" y="689"/>
                  </a:lnTo>
                  <a:lnTo>
                    <a:pt x="1194" y="656"/>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2" name="Freeform 30">
              <a:extLst>
                <a:ext uri="{FF2B5EF4-FFF2-40B4-BE49-F238E27FC236}">
                  <a16:creationId xmlns:a16="http://schemas.microsoft.com/office/drawing/2014/main" id="{C56077B4-C298-43CC-93C8-45D77DDC4310}"/>
                </a:ext>
              </a:extLst>
            </p:cNvPr>
            <p:cNvSpPr>
              <a:spLocks/>
            </p:cNvSpPr>
            <p:nvPr/>
          </p:nvSpPr>
          <p:spPr bwMode="auto">
            <a:xfrm>
              <a:off x="1520" y="1165"/>
              <a:ext cx="92" cy="34"/>
            </a:xfrm>
            <a:custGeom>
              <a:avLst/>
              <a:gdLst>
                <a:gd name="T0" fmla="*/ 0 w 276"/>
                <a:gd name="T1" fmla="*/ 0 h 101"/>
                <a:gd name="T2" fmla="*/ 0 w 276"/>
                <a:gd name="T3" fmla="*/ 0 h 101"/>
                <a:gd name="T4" fmla="*/ 0 w 276"/>
                <a:gd name="T5" fmla="*/ 0 h 101"/>
                <a:gd name="T6" fmla="*/ 0 w 276"/>
                <a:gd name="T7" fmla="*/ 0 h 101"/>
                <a:gd name="T8" fmla="*/ 0 w 276"/>
                <a:gd name="T9" fmla="*/ 0 h 101"/>
                <a:gd name="T10" fmla="*/ 0 w 276"/>
                <a:gd name="T11" fmla="*/ 0 h 101"/>
                <a:gd name="T12" fmla="*/ 0 w 276"/>
                <a:gd name="T13" fmla="*/ 0 h 101"/>
                <a:gd name="T14" fmla="*/ 0 w 276"/>
                <a:gd name="T15" fmla="*/ 0 h 101"/>
                <a:gd name="T16" fmla="*/ 0 w 276"/>
                <a:gd name="T17" fmla="*/ 0 h 101"/>
                <a:gd name="T18" fmla="*/ 0 w 276"/>
                <a:gd name="T19" fmla="*/ 0 h 101"/>
                <a:gd name="T20" fmla="*/ 0 w 276"/>
                <a:gd name="T21" fmla="*/ 0 h 101"/>
                <a:gd name="T22" fmla="*/ 0 w 276"/>
                <a:gd name="T23" fmla="*/ 0 h 101"/>
                <a:gd name="T24" fmla="*/ 0 w 276"/>
                <a:gd name="T25" fmla="*/ 0 h 101"/>
                <a:gd name="T26" fmla="*/ 0 w 276"/>
                <a:gd name="T27" fmla="*/ 0 h 101"/>
                <a:gd name="T28" fmla="*/ 0 w 276"/>
                <a:gd name="T29" fmla="*/ 0 h 101"/>
                <a:gd name="T30" fmla="*/ 0 w 276"/>
                <a:gd name="T31" fmla="*/ 0 h 101"/>
                <a:gd name="T32" fmla="*/ 0 w 276"/>
                <a:gd name="T33" fmla="*/ 0 h 101"/>
                <a:gd name="T34" fmla="*/ 0 w 276"/>
                <a:gd name="T35" fmla="*/ 0 h 101"/>
                <a:gd name="T36" fmla="*/ 0 w 276"/>
                <a:gd name="T37" fmla="*/ 0 h 101"/>
                <a:gd name="T38" fmla="*/ 0 w 276"/>
                <a:gd name="T39" fmla="*/ 0 h 101"/>
                <a:gd name="T40" fmla="*/ 0 w 276"/>
                <a:gd name="T41" fmla="*/ 0 h 101"/>
                <a:gd name="T42" fmla="*/ 0 w 276"/>
                <a:gd name="T43" fmla="*/ 0 h 101"/>
                <a:gd name="T44" fmla="*/ 0 w 276"/>
                <a:gd name="T45" fmla="*/ 0 h 101"/>
                <a:gd name="T46" fmla="*/ 0 w 276"/>
                <a:gd name="T47" fmla="*/ 0 h 101"/>
                <a:gd name="T48" fmla="*/ 0 w 276"/>
                <a:gd name="T49" fmla="*/ 0 h 101"/>
                <a:gd name="T50" fmla="*/ 0 w 276"/>
                <a:gd name="T51" fmla="*/ 0 h 101"/>
                <a:gd name="T52" fmla="*/ 0 w 276"/>
                <a:gd name="T53" fmla="*/ 0 h 101"/>
                <a:gd name="T54" fmla="*/ 0 w 276"/>
                <a:gd name="T55" fmla="*/ 0 h 101"/>
                <a:gd name="T56" fmla="*/ 0 w 276"/>
                <a:gd name="T57" fmla="*/ 0 h 101"/>
                <a:gd name="T58" fmla="*/ 0 w 276"/>
                <a:gd name="T59" fmla="*/ 0 h 101"/>
                <a:gd name="T60" fmla="*/ 0 w 276"/>
                <a:gd name="T61" fmla="*/ 0 h 101"/>
                <a:gd name="T62" fmla="*/ 0 w 276"/>
                <a:gd name="T63" fmla="*/ 0 h 101"/>
                <a:gd name="T64" fmla="*/ 0 w 276"/>
                <a:gd name="T65" fmla="*/ 0 h 101"/>
                <a:gd name="T66" fmla="*/ 0 w 276"/>
                <a:gd name="T67" fmla="*/ 0 h 101"/>
                <a:gd name="T68" fmla="*/ 0 w 276"/>
                <a:gd name="T69" fmla="*/ 0 h 101"/>
                <a:gd name="T70" fmla="*/ 0 w 276"/>
                <a:gd name="T71" fmla="*/ 0 h 101"/>
                <a:gd name="T72" fmla="*/ 0 w 276"/>
                <a:gd name="T73" fmla="*/ 0 h 101"/>
                <a:gd name="T74" fmla="*/ 0 w 276"/>
                <a:gd name="T75" fmla="*/ 0 h 101"/>
                <a:gd name="T76" fmla="*/ 0 w 276"/>
                <a:gd name="T77" fmla="*/ 0 h 1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6" h="101">
                  <a:moveTo>
                    <a:pt x="274" y="3"/>
                  </a:moveTo>
                  <a:lnTo>
                    <a:pt x="275" y="1"/>
                  </a:lnTo>
                  <a:lnTo>
                    <a:pt x="275" y="0"/>
                  </a:lnTo>
                  <a:lnTo>
                    <a:pt x="276" y="0"/>
                  </a:lnTo>
                  <a:lnTo>
                    <a:pt x="253" y="0"/>
                  </a:lnTo>
                  <a:lnTo>
                    <a:pt x="245" y="8"/>
                  </a:lnTo>
                  <a:lnTo>
                    <a:pt x="236" y="16"/>
                  </a:lnTo>
                  <a:lnTo>
                    <a:pt x="225" y="24"/>
                  </a:lnTo>
                  <a:lnTo>
                    <a:pt x="213" y="32"/>
                  </a:lnTo>
                  <a:lnTo>
                    <a:pt x="201" y="39"/>
                  </a:lnTo>
                  <a:lnTo>
                    <a:pt x="187" y="46"/>
                  </a:lnTo>
                  <a:lnTo>
                    <a:pt x="172" y="53"/>
                  </a:lnTo>
                  <a:lnTo>
                    <a:pt x="157" y="59"/>
                  </a:lnTo>
                  <a:lnTo>
                    <a:pt x="139" y="66"/>
                  </a:lnTo>
                  <a:lnTo>
                    <a:pt x="122" y="71"/>
                  </a:lnTo>
                  <a:lnTo>
                    <a:pt x="104" y="75"/>
                  </a:lnTo>
                  <a:lnTo>
                    <a:pt x="84" y="79"/>
                  </a:lnTo>
                  <a:lnTo>
                    <a:pt x="64" y="82"/>
                  </a:lnTo>
                  <a:lnTo>
                    <a:pt x="43" y="83"/>
                  </a:lnTo>
                  <a:lnTo>
                    <a:pt x="22" y="84"/>
                  </a:lnTo>
                  <a:lnTo>
                    <a:pt x="0" y="83"/>
                  </a:lnTo>
                  <a:lnTo>
                    <a:pt x="18" y="101"/>
                  </a:lnTo>
                  <a:lnTo>
                    <a:pt x="42" y="101"/>
                  </a:lnTo>
                  <a:lnTo>
                    <a:pt x="64" y="100"/>
                  </a:lnTo>
                  <a:lnTo>
                    <a:pt x="87" y="97"/>
                  </a:lnTo>
                  <a:lnTo>
                    <a:pt x="108" y="93"/>
                  </a:lnTo>
                  <a:lnTo>
                    <a:pt x="128" y="88"/>
                  </a:lnTo>
                  <a:lnTo>
                    <a:pt x="147" y="83"/>
                  </a:lnTo>
                  <a:lnTo>
                    <a:pt x="164" y="76"/>
                  </a:lnTo>
                  <a:lnTo>
                    <a:pt x="182" y="68"/>
                  </a:lnTo>
                  <a:lnTo>
                    <a:pt x="199" y="60"/>
                  </a:lnTo>
                  <a:lnTo>
                    <a:pt x="213" y="53"/>
                  </a:lnTo>
                  <a:lnTo>
                    <a:pt x="226" y="45"/>
                  </a:lnTo>
                  <a:lnTo>
                    <a:pt x="238" y="35"/>
                  </a:lnTo>
                  <a:lnTo>
                    <a:pt x="250" y="28"/>
                  </a:lnTo>
                  <a:lnTo>
                    <a:pt x="259" y="18"/>
                  </a:lnTo>
                  <a:lnTo>
                    <a:pt x="267" y="10"/>
                  </a:lnTo>
                  <a:lnTo>
                    <a:pt x="274" y="3"/>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3" name="Freeform 31">
              <a:extLst>
                <a:ext uri="{FF2B5EF4-FFF2-40B4-BE49-F238E27FC236}">
                  <a16:creationId xmlns:a16="http://schemas.microsoft.com/office/drawing/2014/main" id="{C6E2BE6E-5C25-4BBE-9416-E316A30A328E}"/>
                </a:ext>
              </a:extLst>
            </p:cNvPr>
            <p:cNvSpPr>
              <a:spLocks/>
            </p:cNvSpPr>
            <p:nvPr/>
          </p:nvSpPr>
          <p:spPr bwMode="auto">
            <a:xfrm>
              <a:off x="1731" y="1165"/>
              <a:ext cx="120" cy="13"/>
            </a:xfrm>
            <a:custGeom>
              <a:avLst/>
              <a:gdLst>
                <a:gd name="T0" fmla="*/ 0 w 361"/>
                <a:gd name="T1" fmla="*/ 0 h 37"/>
                <a:gd name="T2" fmla="*/ 0 w 361"/>
                <a:gd name="T3" fmla="*/ 0 h 37"/>
                <a:gd name="T4" fmla="*/ 0 w 361"/>
                <a:gd name="T5" fmla="*/ 0 h 37"/>
                <a:gd name="T6" fmla="*/ 0 w 361"/>
                <a:gd name="T7" fmla="*/ 0 h 37"/>
                <a:gd name="T8" fmla="*/ 0 w 361"/>
                <a:gd name="T9" fmla="*/ 0 h 37"/>
                <a:gd name="T10" fmla="*/ 0 w 361"/>
                <a:gd name="T11" fmla="*/ 0 h 37"/>
                <a:gd name="T12" fmla="*/ 0 w 361"/>
                <a:gd name="T13" fmla="*/ 0 h 37"/>
                <a:gd name="T14" fmla="*/ 0 w 361"/>
                <a:gd name="T15" fmla="*/ 0 h 37"/>
                <a:gd name="T16" fmla="*/ 0 w 361"/>
                <a:gd name="T17" fmla="*/ 0 h 37"/>
                <a:gd name="T18" fmla="*/ 0 w 361"/>
                <a:gd name="T19" fmla="*/ 0 h 37"/>
                <a:gd name="T20" fmla="*/ 0 w 361"/>
                <a:gd name="T21" fmla="*/ 0 h 37"/>
                <a:gd name="T22" fmla="*/ 0 w 361"/>
                <a:gd name="T23" fmla="*/ 0 h 37"/>
                <a:gd name="T24" fmla="*/ 0 w 361"/>
                <a:gd name="T25" fmla="*/ 0 h 37"/>
                <a:gd name="T26" fmla="*/ 0 w 361"/>
                <a:gd name="T27" fmla="*/ 0 h 37"/>
                <a:gd name="T28" fmla="*/ 0 w 361"/>
                <a:gd name="T29" fmla="*/ 0 h 37"/>
                <a:gd name="T30" fmla="*/ 0 w 361"/>
                <a:gd name="T31" fmla="*/ 0 h 37"/>
                <a:gd name="T32" fmla="*/ 0 w 361"/>
                <a:gd name="T33" fmla="*/ 0 h 37"/>
                <a:gd name="T34" fmla="*/ 0 w 361"/>
                <a:gd name="T35" fmla="*/ 0 h 37"/>
                <a:gd name="T36" fmla="*/ 0 w 361"/>
                <a:gd name="T37" fmla="*/ 0 h 37"/>
                <a:gd name="T38" fmla="*/ 0 w 361"/>
                <a:gd name="T39" fmla="*/ 0 h 37"/>
                <a:gd name="T40" fmla="*/ 0 w 361"/>
                <a:gd name="T41" fmla="*/ 0 h 37"/>
                <a:gd name="T42" fmla="*/ 0 w 361"/>
                <a:gd name="T43" fmla="*/ 0 h 37"/>
                <a:gd name="T44" fmla="*/ 0 w 361"/>
                <a:gd name="T45" fmla="*/ 0 h 37"/>
                <a:gd name="T46" fmla="*/ 0 w 361"/>
                <a:gd name="T47" fmla="*/ 0 h 37"/>
                <a:gd name="T48" fmla="*/ 0 w 361"/>
                <a:gd name="T49" fmla="*/ 0 h 37"/>
                <a:gd name="T50" fmla="*/ 0 w 361"/>
                <a:gd name="T51" fmla="*/ 0 h 37"/>
                <a:gd name="T52" fmla="*/ 0 w 361"/>
                <a:gd name="T53" fmla="*/ 0 h 37"/>
                <a:gd name="T54" fmla="*/ 0 w 361"/>
                <a:gd name="T55" fmla="*/ 0 h 37"/>
                <a:gd name="T56" fmla="*/ 0 w 361"/>
                <a:gd name="T57" fmla="*/ 0 h 37"/>
                <a:gd name="T58" fmla="*/ 0 w 361"/>
                <a:gd name="T59" fmla="*/ 0 h 37"/>
                <a:gd name="T60" fmla="*/ 0 w 361"/>
                <a:gd name="T61" fmla="*/ 0 h 37"/>
                <a:gd name="T62" fmla="*/ 0 w 361"/>
                <a:gd name="T63" fmla="*/ 0 h 37"/>
                <a:gd name="T64" fmla="*/ 0 w 361"/>
                <a:gd name="T65" fmla="*/ 0 h 37"/>
                <a:gd name="T66" fmla="*/ 0 w 361"/>
                <a:gd name="T67" fmla="*/ 0 h 37"/>
                <a:gd name="T68" fmla="*/ 0 w 361"/>
                <a:gd name="T69" fmla="*/ 0 h 37"/>
                <a:gd name="T70" fmla="*/ 0 w 361"/>
                <a:gd name="T71" fmla="*/ 0 h 3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61" h="37">
                  <a:moveTo>
                    <a:pt x="343" y="5"/>
                  </a:moveTo>
                  <a:lnTo>
                    <a:pt x="361" y="0"/>
                  </a:lnTo>
                  <a:lnTo>
                    <a:pt x="295" y="0"/>
                  </a:lnTo>
                  <a:lnTo>
                    <a:pt x="282" y="3"/>
                  </a:lnTo>
                  <a:lnTo>
                    <a:pt x="270" y="6"/>
                  </a:lnTo>
                  <a:lnTo>
                    <a:pt x="257" y="9"/>
                  </a:lnTo>
                  <a:lnTo>
                    <a:pt x="242" y="12"/>
                  </a:lnTo>
                  <a:lnTo>
                    <a:pt x="229" y="13"/>
                  </a:lnTo>
                  <a:lnTo>
                    <a:pt x="215" y="16"/>
                  </a:lnTo>
                  <a:lnTo>
                    <a:pt x="200" y="17"/>
                  </a:lnTo>
                  <a:lnTo>
                    <a:pt x="186" y="17"/>
                  </a:lnTo>
                  <a:lnTo>
                    <a:pt x="170" y="18"/>
                  </a:lnTo>
                  <a:lnTo>
                    <a:pt x="154" y="18"/>
                  </a:lnTo>
                  <a:lnTo>
                    <a:pt x="138" y="17"/>
                  </a:lnTo>
                  <a:lnTo>
                    <a:pt x="121" y="16"/>
                  </a:lnTo>
                  <a:lnTo>
                    <a:pt x="104" y="13"/>
                  </a:lnTo>
                  <a:lnTo>
                    <a:pt x="87" y="9"/>
                  </a:lnTo>
                  <a:lnTo>
                    <a:pt x="70" y="5"/>
                  </a:lnTo>
                  <a:lnTo>
                    <a:pt x="52" y="0"/>
                  </a:lnTo>
                  <a:lnTo>
                    <a:pt x="0" y="0"/>
                  </a:lnTo>
                  <a:lnTo>
                    <a:pt x="27" y="10"/>
                  </a:lnTo>
                  <a:lnTo>
                    <a:pt x="53" y="20"/>
                  </a:lnTo>
                  <a:lnTo>
                    <a:pt x="78" y="26"/>
                  </a:lnTo>
                  <a:lnTo>
                    <a:pt x="103" y="32"/>
                  </a:lnTo>
                  <a:lnTo>
                    <a:pt x="127" y="34"/>
                  </a:lnTo>
                  <a:lnTo>
                    <a:pt x="149" y="37"/>
                  </a:lnTo>
                  <a:lnTo>
                    <a:pt x="171" y="37"/>
                  </a:lnTo>
                  <a:lnTo>
                    <a:pt x="194" y="35"/>
                  </a:lnTo>
                  <a:lnTo>
                    <a:pt x="215" y="34"/>
                  </a:lnTo>
                  <a:lnTo>
                    <a:pt x="235" y="32"/>
                  </a:lnTo>
                  <a:lnTo>
                    <a:pt x="254" y="28"/>
                  </a:lnTo>
                  <a:lnTo>
                    <a:pt x="273" y="24"/>
                  </a:lnTo>
                  <a:lnTo>
                    <a:pt x="291" y="20"/>
                  </a:lnTo>
                  <a:lnTo>
                    <a:pt x="310" y="14"/>
                  </a:lnTo>
                  <a:lnTo>
                    <a:pt x="327" y="10"/>
                  </a:lnTo>
                  <a:lnTo>
                    <a:pt x="343" y="5"/>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4" name="Freeform 32">
              <a:extLst>
                <a:ext uri="{FF2B5EF4-FFF2-40B4-BE49-F238E27FC236}">
                  <a16:creationId xmlns:a16="http://schemas.microsoft.com/office/drawing/2014/main" id="{95584A74-AC41-4962-B94D-801DD0AAD397}"/>
                </a:ext>
              </a:extLst>
            </p:cNvPr>
            <p:cNvSpPr>
              <a:spLocks/>
            </p:cNvSpPr>
            <p:nvPr/>
          </p:nvSpPr>
          <p:spPr bwMode="auto">
            <a:xfrm>
              <a:off x="1898" y="1165"/>
              <a:ext cx="353" cy="470"/>
            </a:xfrm>
            <a:custGeom>
              <a:avLst/>
              <a:gdLst>
                <a:gd name="T0" fmla="*/ 0 w 1058"/>
                <a:gd name="T1" fmla="*/ 0 h 1410"/>
                <a:gd name="T2" fmla="*/ 0 w 1058"/>
                <a:gd name="T3" fmla="*/ 0 h 1410"/>
                <a:gd name="T4" fmla="*/ 0 w 1058"/>
                <a:gd name="T5" fmla="*/ 0 h 1410"/>
                <a:gd name="T6" fmla="*/ 0 w 1058"/>
                <a:gd name="T7" fmla="*/ 0 h 1410"/>
                <a:gd name="T8" fmla="*/ 0 w 1058"/>
                <a:gd name="T9" fmla="*/ 0 h 1410"/>
                <a:gd name="T10" fmla="*/ 0 w 1058"/>
                <a:gd name="T11" fmla="*/ 0 h 1410"/>
                <a:gd name="T12" fmla="*/ 0 w 1058"/>
                <a:gd name="T13" fmla="*/ 0 h 1410"/>
                <a:gd name="T14" fmla="*/ 0 w 1058"/>
                <a:gd name="T15" fmla="*/ 0 h 1410"/>
                <a:gd name="T16" fmla="*/ 0 w 1058"/>
                <a:gd name="T17" fmla="*/ 0 h 1410"/>
                <a:gd name="T18" fmla="*/ 0 w 1058"/>
                <a:gd name="T19" fmla="*/ 0 h 1410"/>
                <a:gd name="T20" fmla="*/ 0 w 1058"/>
                <a:gd name="T21" fmla="*/ 0 h 1410"/>
                <a:gd name="T22" fmla="*/ 0 w 1058"/>
                <a:gd name="T23" fmla="*/ 0 h 1410"/>
                <a:gd name="T24" fmla="*/ 0 w 1058"/>
                <a:gd name="T25" fmla="*/ 0 h 1410"/>
                <a:gd name="T26" fmla="*/ 0 w 1058"/>
                <a:gd name="T27" fmla="*/ 0 h 1410"/>
                <a:gd name="T28" fmla="*/ 0 w 1058"/>
                <a:gd name="T29" fmla="*/ 0 h 1410"/>
                <a:gd name="T30" fmla="*/ 0 w 1058"/>
                <a:gd name="T31" fmla="*/ 0 h 1410"/>
                <a:gd name="T32" fmla="*/ 0 w 1058"/>
                <a:gd name="T33" fmla="*/ 0 h 1410"/>
                <a:gd name="T34" fmla="*/ 0 w 1058"/>
                <a:gd name="T35" fmla="*/ 0 h 1410"/>
                <a:gd name="T36" fmla="*/ 0 w 1058"/>
                <a:gd name="T37" fmla="*/ 0 h 1410"/>
                <a:gd name="T38" fmla="*/ 0 w 1058"/>
                <a:gd name="T39" fmla="*/ 0 h 1410"/>
                <a:gd name="T40" fmla="*/ 0 w 1058"/>
                <a:gd name="T41" fmla="*/ 0 h 1410"/>
                <a:gd name="T42" fmla="*/ 0 w 1058"/>
                <a:gd name="T43" fmla="*/ 0 h 1410"/>
                <a:gd name="T44" fmla="*/ 0 w 1058"/>
                <a:gd name="T45" fmla="*/ 0 h 1410"/>
                <a:gd name="T46" fmla="*/ 0 w 1058"/>
                <a:gd name="T47" fmla="*/ 0 h 1410"/>
                <a:gd name="T48" fmla="*/ 0 w 1058"/>
                <a:gd name="T49" fmla="*/ 0 h 1410"/>
                <a:gd name="T50" fmla="*/ 0 w 1058"/>
                <a:gd name="T51" fmla="*/ 0 h 1410"/>
                <a:gd name="T52" fmla="*/ 0 w 1058"/>
                <a:gd name="T53" fmla="*/ 0 h 1410"/>
                <a:gd name="T54" fmla="*/ 0 w 1058"/>
                <a:gd name="T55" fmla="*/ 0 h 1410"/>
                <a:gd name="T56" fmla="*/ 0 w 1058"/>
                <a:gd name="T57" fmla="*/ 0 h 1410"/>
                <a:gd name="T58" fmla="*/ 0 w 1058"/>
                <a:gd name="T59" fmla="*/ 0 h 1410"/>
                <a:gd name="T60" fmla="*/ 0 w 1058"/>
                <a:gd name="T61" fmla="*/ 0 h 1410"/>
                <a:gd name="T62" fmla="*/ 0 w 1058"/>
                <a:gd name="T63" fmla="*/ 0 h 1410"/>
                <a:gd name="T64" fmla="*/ 0 w 1058"/>
                <a:gd name="T65" fmla="*/ 0 h 1410"/>
                <a:gd name="T66" fmla="*/ 0 w 1058"/>
                <a:gd name="T67" fmla="*/ 0 h 1410"/>
                <a:gd name="T68" fmla="*/ 0 w 1058"/>
                <a:gd name="T69" fmla="*/ 0 h 1410"/>
                <a:gd name="T70" fmla="*/ 0 w 1058"/>
                <a:gd name="T71" fmla="*/ 0 h 1410"/>
                <a:gd name="T72" fmla="*/ 0 w 1058"/>
                <a:gd name="T73" fmla="*/ 0 h 1410"/>
                <a:gd name="T74" fmla="*/ 0 w 1058"/>
                <a:gd name="T75" fmla="*/ 0 h 1410"/>
                <a:gd name="T76" fmla="*/ 0 w 1058"/>
                <a:gd name="T77" fmla="*/ 0 h 1410"/>
                <a:gd name="T78" fmla="*/ 0 w 1058"/>
                <a:gd name="T79" fmla="*/ 0 h 1410"/>
                <a:gd name="T80" fmla="*/ 0 w 1058"/>
                <a:gd name="T81" fmla="*/ 0 h 1410"/>
                <a:gd name="T82" fmla="*/ 0 w 1058"/>
                <a:gd name="T83" fmla="*/ 0 h 1410"/>
                <a:gd name="T84" fmla="*/ 0 w 1058"/>
                <a:gd name="T85" fmla="*/ 0 h 1410"/>
                <a:gd name="T86" fmla="*/ 0 w 1058"/>
                <a:gd name="T87" fmla="*/ 0 h 1410"/>
                <a:gd name="T88" fmla="*/ 0 w 1058"/>
                <a:gd name="T89" fmla="*/ 0 h 1410"/>
                <a:gd name="T90" fmla="*/ 0 w 1058"/>
                <a:gd name="T91" fmla="*/ 0 h 1410"/>
                <a:gd name="T92" fmla="*/ 0 w 1058"/>
                <a:gd name="T93" fmla="*/ 0 h 1410"/>
                <a:gd name="T94" fmla="*/ 0 w 1058"/>
                <a:gd name="T95" fmla="*/ 0 h 1410"/>
                <a:gd name="T96" fmla="*/ 0 w 1058"/>
                <a:gd name="T97" fmla="*/ 0 h 1410"/>
                <a:gd name="T98" fmla="*/ 0 w 1058"/>
                <a:gd name="T99" fmla="*/ 0 h 1410"/>
                <a:gd name="T100" fmla="*/ 0 w 1058"/>
                <a:gd name="T101" fmla="*/ 0 h 1410"/>
                <a:gd name="T102" fmla="*/ 0 w 1058"/>
                <a:gd name="T103" fmla="*/ 0 h 1410"/>
                <a:gd name="T104" fmla="*/ 0 w 1058"/>
                <a:gd name="T105" fmla="*/ 0 h 1410"/>
                <a:gd name="T106" fmla="*/ 0 w 1058"/>
                <a:gd name="T107" fmla="*/ 0 h 1410"/>
                <a:gd name="T108" fmla="*/ 0 w 1058"/>
                <a:gd name="T109" fmla="*/ 0 h 1410"/>
                <a:gd name="T110" fmla="*/ 0 w 1058"/>
                <a:gd name="T111" fmla="*/ 0 h 1410"/>
                <a:gd name="T112" fmla="*/ 0 w 1058"/>
                <a:gd name="T113" fmla="*/ 0 h 141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058" h="1410">
                  <a:moveTo>
                    <a:pt x="990" y="1202"/>
                  </a:moveTo>
                  <a:lnTo>
                    <a:pt x="954" y="1156"/>
                  </a:lnTo>
                  <a:lnTo>
                    <a:pt x="924" y="1105"/>
                  </a:lnTo>
                  <a:lnTo>
                    <a:pt x="899" y="1051"/>
                  </a:lnTo>
                  <a:lnTo>
                    <a:pt x="880" y="995"/>
                  </a:lnTo>
                  <a:lnTo>
                    <a:pt x="866" y="941"/>
                  </a:lnTo>
                  <a:lnTo>
                    <a:pt x="858" y="887"/>
                  </a:lnTo>
                  <a:lnTo>
                    <a:pt x="855" y="836"/>
                  </a:lnTo>
                  <a:lnTo>
                    <a:pt x="858" y="790"/>
                  </a:lnTo>
                  <a:lnTo>
                    <a:pt x="859" y="765"/>
                  </a:lnTo>
                  <a:lnTo>
                    <a:pt x="855" y="740"/>
                  </a:lnTo>
                  <a:lnTo>
                    <a:pt x="849" y="715"/>
                  </a:lnTo>
                  <a:lnTo>
                    <a:pt x="840" y="689"/>
                  </a:lnTo>
                  <a:lnTo>
                    <a:pt x="826" y="662"/>
                  </a:lnTo>
                  <a:lnTo>
                    <a:pt x="811" y="637"/>
                  </a:lnTo>
                  <a:lnTo>
                    <a:pt x="794" y="612"/>
                  </a:lnTo>
                  <a:lnTo>
                    <a:pt x="773" y="587"/>
                  </a:lnTo>
                  <a:lnTo>
                    <a:pt x="751" y="565"/>
                  </a:lnTo>
                  <a:lnTo>
                    <a:pt x="728" y="542"/>
                  </a:lnTo>
                  <a:lnTo>
                    <a:pt x="703" y="521"/>
                  </a:lnTo>
                  <a:lnTo>
                    <a:pt x="676" y="503"/>
                  </a:lnTo>
                  <a:lnTo>
                    <a:pt x="651" y="486"/>
                  </a:lnTo>
                  <a:lnTo>
                    <a:pt x="624" y="471"/>
                  </a:lnTo>
                  <a:lnTo>
                    <a:pt x="597" y="459"/>
                  </a:lnTo>
                  <a:lnTo>
                    <a:pt x="571" y="450"/>
                  </a:lnTo>
                  <a:lnTo>
                    <a:pt x="551" y="444"/>
                  </a:lnTo>
                  <a:lnTo>
                    <a:pt x="529" y="437"/>
                  </a:lnTo>
                  <a:lnTo>
                    <a:pt x="508" y="428"/>
                  </a:lnTo>
                  <a:lnTo>
                    <a:pt x="484" y="419"/>
                  </a:lnTo>
                  <a:lnTo>
                    <a:pt x="460" y="407"/>
                  </a:lnTo>
                  <a:lnTo>
                    <a:pt x="437" y="394"/>
                  </a:lnTo>
                  <a:lnTo>
                    <a:pt x="413" y="379"/>
                  </a:lnTo>
                  <a:lnTo>
                    <a:pt x="388" y="362"/>
                  </a:lnTo>
                  <a:lnTo>
                    <a:pt x="364" y="344"/>
                  </a:lnTo>
                  <a:lnTo>
                    <a:pt x="339" y="323"/>
                  </a:lnTo>
                  <a:lnTo>
                    <a:pt x="316" y="299"/>
                  </a:lnTo>
                  <a:lnTo>
                    <a:pt x="292" y="272"/>
                  </a:lnTo>
                  <a:lnTo>
                    <a:pt x="270" y="245"/>
                  </a:lnTo>
                  <a:lnTo>
                    <a:pt x="247" y="212"/>
                  </a:lnTo>
                  <a:lnTo>
                    <a:pt x="226" y="178"/>
                  </a:lnTo>
                  <a:lnTo>
                    <a:pt x="205" y="139"/>
                  </a:lnTo>
                  <a:lnTo>
                    <a:pt x="191" y="114"/>
                  </a:lnTo>
                  <a:lnTo>
                    <a:pt x="176" y="92"/>
                  </a:lnTo>
                  <a:lnTo>
                    <a:pt x="158" y="71"/>
                  </a:lnTo>
                  <a:lnTo>
                    <a:pt x="139" y="53"/>
                  </a:lnTo>
                  <a:lnTo>
                    <a:pt x="119" y="37"/>
                  </a:lnTo>
                  <a:lnTo>
                    <a:pt x="100" y="22"/>
                  </a:lnTo>
                  <a:lnTo>
                    <a:pt x="77" y="10"/>
                  </a:lnTo>
                  <a:lnTo>
                    <a:pt x="56" y="0"/>
                  </a:lnTo>
                  <a:lnTo>
                    <a:pt x="0" y="0"/>
                  </a:lnTo>
                  <a:lnTo>
                    <a:pt x="27" y="8"/>
                  </a:lnTo>
                  <a:lnTo>
                    <a:pt x="54" y="18"/>
                  </a:lnTo>
                  <a:lnTo>
                    <a:pt x="80" y="32"/>
                  </a:lnTo>
                  <a:lnTo>
                    <a:pt x="105" y="49"/>
                  </a:lnTo>
                  <a:lnTo>
                    <a:pt x="129" y="68"/>
                  </a:lnTo>
                  <a:lnTo>
                    <a:pt x="151" y="92"/>
                  </a:lnTo>
                  <a:lnTo>
                    <a:pt x="172" y="118"/>
                  </a:lnTo>
                  <a:lnTo>
                    <a:pt x="189" y="149"/>
                  </a:lnTo>
                  <a:lnTo>
                    <a:pt x="210" y="188"/>
                  </a:lnTo>
                  <a:lnTo>
                    <a:pt x="233" y="224"/>
                  </a:lnTo>
                  <a:lnTo>
                    <a:pt x="255" y="257"/>
                  </a:lnTo>
                  <a:lnTo>
                    <a:pt x="279" y="286"/>
                  </a:lnTo>
                  <a:lnTo>
                    <a:pt x="302" y="312"/>
                  </a:lnTo>
                  <a:lnTo>
                    <a:pt x="327" y="337"/>
                  </a:lnTo>
                  <a:lnTo>
                    <a:pt x="352" y="358"/>
                  </a:lnTo>
                  <a:lnTo>
                    <a:pt x="377" y="378"/>
                  </a:lnTo>
                  <a:lnTo>
                    <a:pt x="403" y="395"/>
                  </a:lnTo>
                  <a:lnTo>
                    <a:pt x="428" y="411"/>
                  </a:lnTo>
                  <a:lnTo>
                    <a:pt x="453" y="424"/>
                  </a:lnTo>
                  <a:lnTo>
                    <a:pt x="476" y="436"/>
                  </a:lnTo>
                  <a:lnTo>
                    <a:pt x="500" y="445"/>
                  </a:lnTo>
                  <a:lnTo>
                    <a:pt x="522" y="454"/>
                  </a:lnTo>
                  <a:lnTo>
                    <a:pt x="545" y="462"/>
                  </a:lnTo>
                  <a:lnTo>
                    <a:pt x="566" y="469"/>
                  </a:lnTo>
                  <a:lnTo>
                    <a:pt x="591" y="478"/>
                  </a:lnTo>
                  <a:lnTo>
                    <a:pt x="616" y="488"/>
                  </a:lnTo>
                  <a:lnTo>
                    <a:pt x="641" y="503"/>
                  </a:lnTo>
                  <a:lnTo>
                    <a:pt x="666" y="519"/>
                  </a:lnTo>
                  <a:lnTo>
                    <a:pt x="691" y="537"/>
                  </a:lnTo>
                  <a:lnTo>
                    <a:pt x="715" y="556"/>
                  </a:lnTo>
                  <a:lnTo>
                    <a:pt x="737" y="577"/>
                  </a:lnTo>
                  <a:lnTo>
                    <a:pt x="758" y="599"/>
                  </a:lnTo>
                  <a:lnTo>
                    <a:pt x="776" y="621"/>
                  </a:lnTo>
                  <a:lnTo>
                    <a:pt x="794" y="645"/>
                  </a:lnTo>
                  <a:lnTo>
                    <a:pt x="809" y="670"/>
                  </a:lnTo>
                  <a:lnTo>
                    <a:pt x="821" y="694"/>
                  </a:lnTo>
                  <a:lnTo>
                    <a:pt x="830" y="719"/>
                  </a:lnTo>
                  <a:lnTo>
                    <a:pt x="837" y="743"/>
                  </a:lnTo>
                  <a:lnTo>
                    <a:pt x="841" y="766"/>
                  </a:lnTo>
                  <a:lnTo>
                    <a:pt x="840" y="789"/>
                  </a:lnTo>
                  <a:lnTo>
                    <a:pt x="837" y="836"/>
                  </a:lnTo>
                  <a:lnTo>
                    <a:pt x="840" y="889"/>
                  </a:lnTo>
                  <a:lnTo>
                    <a:pt x="849" y="944"/>
                  </a:lnTo>
                  <a:lnTo>
                    <a:pt x="862" y="1001"/>
                  </a:lnTo>
                  <a:lnTo>
                    <a:pt x="882" y="1059"/>
                  </a:lnTo>
                  <a:lnTo>
                    <a:pt x="907" y="1114"/>
                  </a:lnTo>
                  <a:lnTo>
                    <a:pt x="938" y="1167"/>
                  </a:lnTo>
                  <a:lnTo>
                    <a:pt x="975" y="1214"/>
                  </a:lnTo>
                  <a:lnTo>
                    <a:pt x="991" y="1234"/>
                  </a:lnTo>
                  <a:lnTo>
                    <a:pt x="1004" y="1256"/>
                  </a:lnTo>
                  <a:lnTo>
                    <a:pt x="1015" y="1280"/>
                  </a:lnTo>
                  <a:lnTo>
                    <a:pt x="1024" y="1305"/>
                  </a:lnTo>
                  <a:lnTo>
                    <a:pt x="1031" y="1330"/>
                  </a:lnTo>
                  <a:lnTo>
                    <a:pt x="1036" y="1356"/>
                  </a:lnTo>
                  <a:lnTo>
                    <a:pt x="1038" y="1384"/>
                  </a:lnTo>
                  <a:lnTo>
                    <a:pt x="1040" y="1410"/>
                  </a:lnTo>
                  <a:lnTo>
                    <a:pt x="1058" y="1410"/>
                  </a:lnTo>
                  <a:lnTo>
                    <a:pt x="1057" y="1382"/>
                  </a:lnTo>
                  <a:lnTo>
                    <a:pt x="1054" y="1354"/>
                  </a:lnTo>
                  <a:lnTo>
                    <a:pt x="1049" y="1326"/>
                  </a:lnTo>
                  <a:lnTo>
                    <a:pt x="1042" y="1298"/>
                  </a:lnTo>
                  <a:lnTo>
                    <a:pt x="1032" y="1272"/>
                  </a:lnTo>
                  <a:lnTo>
                    <a:pt x="1021" y="1247"/>
                  </a:lnTo>
                  <a:lnTo>
                    <a:pt x="1007" y="1224"/>
                  </a:lnTo>
                  <a:lnTo>
                    <a:pt x="990" y="1202"/>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6" name="Freeform 33">
              <a:extLst>
                <a:ext uri="{FF2B5EF4-FFF2-40B4-BE49-F238E27FC236}">
                  <a16:creationId xmlns:a16="http://schemas.microsoft.com/office/drawing/2014/main" id="{AFD63837-225A-48BF-AD68-6BB7714ECDAE}"/>
                </a:ext>
              </a:extLst>
            </p:cNvPr>
            <p:cNvSpPr>
              <a:spLocks/>
            </p:cNvSpPr>
            <p:nvPr/>
          </p:nvSpPr>
          <p:spPr bwMode="auto">
            <a:xfrm>
              <a:off x="1492" y="1306"/>
              <a:ext cx="146" cy="49"/>
            </a:xfrm>
            <a:custGeom>
              <a:avLst/>
              <a:gdLst>
                <a:gd name="T0" fmla="*/ 0 w 437"/>
                <a:gd name="T1" fmla="*/ 0 h 148"/>
                <a:gd name="T2" fmla="*/ 0 w 437"/>
                <a:gd name="T3" fmla="*/ 0 h 148"/>
                <a:gd name="T4" fmla="*/ 0 w 437"/>
                <a:gd name="T5" fmla="*/ 0 h 148"/>
                <a:gd name="T6" fmla="*/ 0 w 437"/>
                <a:gd name="T7" fmla="*/ 0 h 148"/>
                <a:gd name="T8" fmla="*/ 0 w 437"/>
                <a:gd name="T9" fmla="*/ 0 h 148"/>
                <a:gd name="T10" fmla="*/ 0 w 437"/>
                <a:gd name="T11" fmla="*/ 0 h 148"/>
                <a:gd name="T12" fmla="*/ 0 w 437"/>
                <a:gd name="T13" fmla="*/ 0 h 148"/>
                <a:gd name="T14" fmla="*/ 0 w 437"/>
                <a:gd name="T15" fmla="*/ 0 h 148"/>
                <a:gd name="T16" fmla="*/ 0 w 437"/>
                <a:gd name="T17" fmla="*/ 0 h 148"/>
                <a:gd name="T18" fmla="*/ 0 w 437"/>
                <a:gd name="T19" fmla="*/ 0 h 148"/>
                <a:gd name="T20" fmla="*/ 0 w 437"/>
                <a:gd name="T21" fmla="*/ 0 h 148"/>
                <a:gd name="T22" fmla="*/ 0 w 437"/>
                <a:gd name="T23" fmla="*/ 0 h 148"/>
                <a:gd name="T24" fmla="*/ 0 w 437"/>
                <a:gd name="T25" fmla="*/ 0 h 148"/>
                <a:gd name="T26" fmla="*/ 0 w 437"/>
                <a:gd name="T27" fmla="*/ 0 h 148"/>
                <a:gd name="T28" fmla="*/ 0 w 437"/>
                <a:gd name="T29" fmla="*/ 0 h 148"/>
                <a:gd name="T30" fmla="*/ 0 w 437"/>
                <a:gd name="T31" fmla="*/ 0 h 148"/>
                <a:gd name="T32" fmla="*/ 0 w 437"/>
                <a:gd name="T33" fmla="*/ 0 h 148"/>
                <a:gd name="T34" fmla="*/ 0 w 437"/>
                <a:gd name="T35" fmla="*/ 0 h 148"/>
                <a:gd name="T36" fmla="*/ 0 w 437"/>
                <a:gd name="T37" fmla="*/ 0 h 148"/>
                <a:gd name="T38" fmla="*/ 0 w 437"/>
                <a:gd name="T39" fmla="*/ 0 h 148"/>
                <a:gd name="T40" fmla="*/ 0 w 437"/>
                <a:gd name="T41" fmla="*/ 0 h 148"/>
                <a:gd name="T42" fmla="*/ 0 w 437"/>
                <a:gd name="T43" fmla="*/ 0 h 148"/>
                <a:gd name="T44" fmla="*/ 0 w 437"/>
                <a:gd name="T45" fmla="*/ 0 h 148"/>
                <a:gd name="T46" fmla="*/ 0 w 437"/>
                <a:gd name="T47" fmla="*/ 0 h 148"/>
                <a:gd name="T48" fmla="*/ 0 w 437"/>
                <a:gd name="T49" fmla="*/ 0 h 148"/>
                <a:gd name="T50" fmla="*/ 0 w 437"/>
                <a:gd name="T51" fmla="*/ 0 h 148"/>
                <a:gd name="T52" fmla="*/ 0 w 437"/>
                <a:gd name="T53" fmla="*/ 0 h 148"/>
                <a:gd name="T54" fmla="*/ 0 w 437"/>
                <a:gd name="T55" fmla="*/ 0 h 148"/>
                <a:gd name="T56" fmla="*/ 0 w 437"/>
                <a:gd name="T57" fmla="*/ 0 h 148"/>
                <a:gd name="T58" fmla="*/ 0 w 437"/>
                <a:gd name="T59" fmla="*/ 0 h 148"/>
                <a:gd name="T60" fmla="*/ 0 w 437"/>
                <a:gd name="T61" fmla="*/ 0 h 148"/>
                <a:gd name="T62" fmla="*/ 0 w 437"/>
                <a:gd name="T63" fmla="*/ 0 h 148"/>
                <a:gd name="T64" fmla="*/ 0 w 437"/>
                <a:gd name="T65" fmla="*/ 0 h 148"/>
                <a:gd name="T66" fmla="*/ 0 w 437"/>
                <a:gd name="T67" fmla="*/ 0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37" h="148">
                  <a:moveTo>
                    <a:pt x="96" y="133"/>
                  </a:moveTo>
                  <a:lnTo>
                    <a:pt x="119" y="140"/>
                  </a:lnTo>
                  <a:lnTo>
                    <a:pt x="143" y="145"/>
                  </a:lnTo>
                  <a:lnTo>
                    <a:pt x="166" y="146"/>
                  </a:lnTo>
                  <a:lnTo>
                    <a:pt x="188" y="148"/>
                  </a:lnTo>
                  <a:lnTo>
                    <a:pt x="210" y="146"/>
                  </a:lnTo>
                  <a:lnTo>
                    <a:pt x="230" y="144"/>
                  </a:lnTo>
                  <a:lnTo>
                    <a:pt x="250" y="140"/>
                  </a:lnTo>
                  <a:lnTo>
                    <a:pt x="268" y="135"/>
                  </a:lnTo>
                  <a:lnTo>
                    <a:pt x="285" y="129"/>
                  </a:lnTo>
                  <a:lnTo>
                    <a:pt x="301" y="121"/>
                  </a:lnTo>
                  <a:lnTo>
                    <a:pt x="316" y="115"/>
                  </a:lnTo>
                  <a:lnTo>
                    <a:pt x="329" y="107"/>
                  </a:lnTo>
                  <a:lnTo>
                    <a:pt x="341" y="98"/>
                  </a:lnTo>
                  <a:lnTo>
                    <a:pt x="351" y="90"/>
                  </a:lnTo>
                  <a:lnTo>
                    <a:pt x="359" y="82"/>
                  </a:lnTo>
                  <a:lnTo>
                    <a:pt x="366" y="74"/>
                  </a:lnTo>
                  <a:lnTo>
                    <a:pt x="371" y="66"/>
                  </a:lnTo>
                  <a:lnTo>
                    <a:pt x="377" y="58"/>
                  </a:lnTo>
                  <a:lnTo>
                    <a:pt x="384" y="50"/>
                  </a:lnTo>
                  <a:lnTo>
                    <a:pt x="392" y="41"/>
                  </a:lnTo>
                  <a:lnTo>
                    <a:pt x="401" y="33"/>
                  </a:lnTo>
                  <a:lnTo>
                    <a:pt x="412" y="25"/>
                  </a:lnTo>
                  <a:lnTo>
                    <a:pt x="424" y="20"/>
                  </a:lnTo>
                  <a:lnTo>
                    <a:pt x="437" y="15"/>
                  </a:lnTo>
                  <a:lnTo>
                    <a:pt x="435" y="15"/>
                  </a:lnTo>
                  <a:lnTo>
                    <a:pt x="421" y="0"/>
                  </a:lnTo>
                  <a:lnTo>
                    <a:pt x="408" y="7"/>
                  </a:lnTo>
                  <a:lnTo>
                    <a:pt x="397" y="13"/>
                  </a:lnTo>
                  <a:lnTo>
                    <a:pt x="387" y="21"/>
                  </a:lnTo>
                  <a:lnTo>
                    <a:pt x="377" y="31"/>
                  </a:lnTo>
                  <a:lnTo>
                    <a:pt x="370" y="38"/>
                  </a:lnTo>
                  <a:lnTo>
                    <a:pt x="363" y="48"/>
                  </a:lnTo>
                  <a:lnTo>
                    <a:pt x="356" y="56"/>
                  </a:lnTo>
                  <a:lnTo>
                    <a:pt x="351" y="62"/>
                  </a:lnTo>
                  <a:lnTo>
                    <a:pt x="346" y="67"/>
                  </a:lnTo>
                  <a:lnTo>
                    <a:pt x="341" y="74"/>
                  </a:lnTo>
                  <a:lnTo>
                    <a:pt x="331" y="82"/>
                  </a:lnTo>
                  <a:lnTo>
                    <a:pt x="322" y="88"/>
                  </a:lnTo>
                  <a:lnTo>
                    <a:pt x="310" y="96"/>
                  </a:lnTo>
                  <a:lnTo>
                    <a:pt x="297" y="103"/>
                  </a:lnTo>
                  <a:lnTo>
                    <a:pt x="283" y="110"/>
                  </a:lnTo>
                  <a:lnTo>
                    <a:pt x="268" y="116"/>
                  </a:lnTo>
                  <a:lnTo>
                    <a:pt x="251" y="121"/>
                  </a:lnTo>
                  <a:lnTo>
                    <a:pt x="233" y="125"/>
                  </a:lnTo>
                  <a:lnTo>
                    <a:pt x="213" y="128"/>
                  </a:lnTo>
                  <a:lnTo>
                    <a:pt x="192" y="129"/>
                  </a:lnTo>
                  <a:lnTo>
                    <a:pt x="171" y="129"/>
                  </a:lnTo>
                  <a:lnTo>
                    <a:pt x="148" y="127"/>
                  </a:lnTo>
                  <a:lnTo>
                    <a:pt x="125" y="123"/>
                  </a:lnTo>
                  <a:lnTo>
                    <a:pt x="101" y="116"/>
                  </a:lnTo>
                  <a:lnTo>
                    <a:pt x="86" y="112"/>
                  </a:lnTo>
                  <a:lnTo>
                    <a:pt x="73" y="111"/>
                  </a:lnTo>
                  <a:lnTo>
                    <a:pt x="60" y="110"/>
                  </a:lnTo>
                  <a:lnTo>
                    <a:pt x="47" y="110"/>
                  </a:lnTo>
                  <a:lnTo>
                    <a:pt x="34" y="112"/>
                  </a:lnTo>
                  <a:lnTo>
                    <a:pt x="22" y="115"/>
                  </a:lnTo>
                  <a:lnTo>
                    <a:pt x="10" y="119"/>
                  </a:lnTo>
                  <a:lnTo>
                    <a:pt x="0" y="123"/>
                  </a:lnTo>
                  <a:lnTo>
                    <a:pt x="0" y="144"/>
                  </a:lnTo>
                  <a:lnTo>
                    <a:pt x="10" y="139"/>
                  </a:lnTo>
                  <a:lnTo>
                    <a:pt x="21" y="133"/>
                  </a:lnTo>
                  <a:lnTo>
                    <a:pt x="33" y="131"/>
                  </a:lnTo>
                  <a:lnTo>
                    <a:pt x="44" y="128"/>
                  </a:lnTo>
                  <a:lnTo>
                    <a:pt x="56" y="127"/>
                  </a:lnTo>
                  <a:lnTo>
                    <a:pt x="69" y="128"/>
                  </a:lnTo>
                  <a:lnTo>
                    <a:pt x="83" y="129"/>
                  </a:lnTo>
                  <a:lnTo>
                    <a:pt x="96" y="133"/>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9" name="Freeform 34">
              <a:extLst>
                <a:ext uri="{FF2B5EF4-FFF2-40B4-BE49-F238E27FC236}">
                  <a16:creationId xmlns:a16="http://schemas.microsoft.com/office/drawing/2014/main" id="{017853F0-EF2F-4C43-8543-04BB88481A5A}"/>
                </a:ext>
              </a:extLst>
            </p:cNvPr>
            <p:cNvSpPr>
              <a:spLocks/>
            </p:cNvSpPr>
            <p:nvPr/>
          </p:nvSpPr>
          <p:spPr bwMode="auto">
            <a:xfrm>
              <a:off x="1492" y="1187"/>
              <a:ext cx="34" cy="12"/>
            </a:xfrm>
            <a:custGeom>
              <a:avLst/>
              <a:gdLst>
                <a:gd name="T0" fmla="*/ 0 w 102"/>
                <a:gd name="T1" fmla="*/ 0 h 35"/>
                <a:gd name="T2" fmla="*/ 0 w 102"/>
                <a:gd name="T3" fmla="*/ 0 h 35"/>
                <a:gd name="T4" fmla="*/ 0 w 102"/>
                <a:gd name="T5" fmla="*/ 0 h 35"/>
                <a:gd name="T6" fmla="*/ 0 w 102"/>
                <a:gd name="T7" fmla="*/ 0 h 35"/>
                <a:gd name="T8" fmla="*/ 0 w 102"/>
                <a:gd name="T9" fmla="*/ 0 h 35"/>
                <a:gd name="T10" fmla="*/ 0 w 102"/>
                <a:gd name="T11" fmla="*/ 0 h 35"/>
                <a:gd name="T12" fmla="*/ 0 w 102"/>
                <a:gd name="T13" fmla="*/ 0 h 35"/>
                <a:gd name="T14" fmla="*/ 0 w 102"/>
                <a:gd name="T15" fmla="*/ 0 h 35"/>
                <a:gd name="T16" fmla="*/ 0 w 102"/>
                <a:gd name="T17" fmla="*/ 0 h 35"/>
                <a:gd name="T18" fmla="*/ 0 w 102"/>
                <a:gd name="T19" fmla="*/ 0 h 35"/>
                <a:gd name="T20" fmla="*/ 0 w 102"/>
                <a:gd name="T21" fmla="*/ 0 h 35"/>
                <a:gd name="T22" fmla="*/ 0 w 102"/>
                <a:gd name="T23" fmla="*/ 0 h 35"/>
                <a:gd name="T24" fmla="*/ 0 w 102"/>
                <a:gd name="T25" fmla="*/ 0 h 35"/>
                <a:gd name="T26" fmla="*/ 0 w 102"/>
                <a:gd name="T27" fmla="*/ 0 h 35"/>
                <a:gd name="T28" fmla="*/ 0 w 102"/>
                <a:gd name="T29" fmla="*/ 0 h 35"/>
                <a:gd name="T30" fmla="*/ 0 w 102"/>
                <a:gd name="T31" fmla="*/ 0 h 35"/>
                <a:gd name="T32" fmla="*/ 0 w 102"/>
                <a:gd name="T33" fmla="*/ 0 h 35"/>
                <a:gd name="T34" fmla="*/ 0 w 102"/>
                <a:gd name="T35" fmla="*/ 0 h 35"/>
                <a:gd name="T36" fmla="*/ 0 w 102"/>
                <a:gd name="T37" fmla="*/ 0 h 35"/>
                <a:gd name="T38" fmla="*/ 0 w 102"/>
                <a:gd name="T39" fmla="*/ 0 h 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02" h="35">
                  <a:moveTo>
                    <a:pt x="96" y="29"/>
                  </a:moveTo>
                  <a:lnTo>
                    <a:pt x="84" y="17"/>
                  </a:lnTo>
                  <a:lnTo>
                    <a:pt x="73" y="16"/>
                  </a:lnTo>
                  <a:lnTo>
                    <a:pt x="63" y="14"/>
                  </a:lnTo>
                  <a:lnTo>
                    <a:pt x="52" y="13"/>
                  </a:lnTo>
                  <a:lnTo>
                    <a:pt x="42" y="10"/>
                  </a:lnTo>
                  <a:lnTo>
                    <a:pt x="31" y="9"/>
                  </a:lnTo>
                  <a:lnTo>
                    <a:pt x="21" y="6"/>
                  </a:lnTo>
                  <a:lnTo>
                    <a:pt x="10" y="2"/>
                  </a:lnTo>
                  <a:lnTo>
                    <a:pt x="0" y="0"/>
                  </a:lnTo>
                  <a:lnTo>
                    <a:pt x="0" y="19"/>
                  </a:lnTo>
                  <a:lnTo>
                    <a:pt x="13" y="23"/>
                  </a:lnTo>
                  <a:lnTo>
                    <a:pt x="26" y="26"/>
                  </a:lnTo>
                  <a:lnTo>
                    <a:pt x="39" y="29"/>
                  </a:lnTo>
                  <a:lnTo>
                    <a:pt x="52" y="31"/>
                  </a:lnTo>
                  <a:lnTo>
                    <a:pt x="64" y="33"/>
                  </a:lnTo>
                  <a:lnTo>
                    <a:pt x="77" y="34"/>
                  </a:lnTo>
                  <a:lnTo>
                    <a:pt x="90" y="35"/>
                  </a:lnTo>
                  <a:lnTo>
                    <a:pt x="102" y="35"/>
                  </a:lnTo>
                  <a:lnTo>
                    <a:pt x="96" y="29"/>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0" name="Freeform 35">
              <a:extLst>
                <a:ext uri="{FF2B5EF4-FFF2-40B4-BE49-F238E27FC236}">
                  <a16:creationId xmlns:a16="http://schemas.microsoft.com/office/drawing/2014/main" id="{0DD41178-98E2-4137-B8DC-A8C113A26714}"/>
                </a:ext>
              </a:extLst>
            </p:cNvPr>
            <p:cNvSpPr>
              <a:spLocks/>
            </p:cNvSpPr>
            <p:nvPr/>
          </p:nvSpPr>
          <p:spPr bwMode="auto">
            <a:xfrm>
              <a:off x="1492" y="1236"/>
              <a:ext cx="79" cy="59"/>
            </a:xfrm>
            <a:custGeom>
              <a:avLst/>
              <a:gdLst>
                <a:gd name="T0" fmla="*/ 0 w 238"/>
                <a:gd name="T1" fmla="*/ 0 h 178"/>
                <a:gd name="T2" fmla="*/ 0 w 238"/>
                <a:gd name="T3" fmla="*/ 0 h 178"/>
                <a:gd name="T4" fmla="*/ 0 w 238"/>
                <a:gd name="T5" fmla="*/ 0 h 178"/>
                <a:gd name="T6" fmla="*/ 0 w 238"/>
                <a:gd name="T7" fmla="*/ 0 h 178"/>
                <a:gd name="T8" fmla="*/ 0 w 238"/>
                <a:gd name="T9" fmla="*/ 0 h 178"/>
                <a:gd name="T10" fmla="*/ 0 w 238"/>
                <a:gd name="T11" fmla="*/ 0 h 178"/>
                <a:gd name="T12" fmla="*/ 0 w 238"/>
                <a:gd name="T13" fmla="*/ 0 h 178"/>
                <a:gd name="T14" fmla="*/ 0 w 238"/>
                <a:gd name="T15" fmla="*/ 0 h 178"/>
                <a:gd name="T16" fmla="*/ 0 w 238"/>
                <a:gd name="T17" fmla="*/ 0 h 178"/>
                <a:gd name="T18" fmla="*/ 0 w 238"/>
                <a:gd name="T19" fmla="*/ 0 h 178"/>
                <a:gd name="T20" fmla="*/ 0 w 238"/>
                <a:gd name="T21" fmla="*/ 0 h 178"/>
                <a:gd name="T22" fmla="*/ 0 w 238"/>
                <a:gd name="T23" fmla="*/ 0 h 178"/>
                <a:gd name="T24" fmla="*/ 0 w 238"/>
                <a:gd name="T25" fmla="*/ 0 h 178"/>
                <a:gd name="T26" fmla="*/ 0 w 238"/>
                <a:gd name="T27" fmla="*/ 0 h 178"/>
                <a:gd name="T28" fmla="*/ 0 w 238"/>
                <a:gd name="T29" fmla="*/ 0 h 178"/>
                <a:gd name="T30" fmla="*/ 0 w 238"/>
                <a:gd name="T31" fmla="*/ 0 h 178"/>
                <a:gd name="T32" fmla="*/ 0 w 238"/>
                <a:gd name="T33" fmla="*/ 0 h 178"/>
                <a:gd name="T34" fmla="*/ 0 w 238"/>
                <a:gd name="T35" fmla="*/ 0 h 178"/>
                <a:gd name="T36" fmla="*/ 0 w 238"/>
                <a:gd name="T37" fmla="*/ 0 h 178"/>
                <a:gd name="T38" fmla="*/ 0 w 238"/>
                <a:gd name="T39" fmla="*/ 0 h 178"/>
                <a:gd name="T40" fmla="*/ 0 w 238"/>
                <a:gd name="T41" fmla="*/ 0 h 178"/>
                <a:gd name="T42" fmla="*/ 0 w 238"/>
                <a:gd name="T43" fmla="*/ 0 h 178"/>
                <a:gd name="T44" fmla="*/ 0 w 238"/>
                <a:gd name="T45" fmla="*/ 0 h 178"/>
                <a:gd name="T46" fmla="*/ 0 w 238"/>
                <a:gd name="T47" fmla="*/ 0 h 178"/>
                <a:gd name="T48" fmla="*/ 0 w 238"/>
                <a:gd name="T49" fmla="*/ 0 h 178"/>
                <a:gd name="T50" fmla="*/ 0 w 238"/>
                <a:gd name="T51" fmla="*/ 0 h 178"/>
                <a:gd name="T52" fmla="*/ 0 w 238"/>
                <a:gd name="T53" fmla="*/ 0 h 178"/>
                <a:gd name="T54" fmla="*/ 0 w 238"/>
                <a:gd name="T55" fmla="*/ 0 h 178"/>
                <a:gd name="T56" fmla="*/ 0 w 238"/>
                <a:gd name="T57" fmla="*/ 0 h 178"/>
                <a:gd name="T58" fmla="*/ 0 w 238"/>
                <a:gd name="T59" fmla="*/ 0 h 178"/>
                <a:gd name="T60" fmla="*/ 0 w 238"/>
                <a:gd name="T61" fmla="*/ 0 h 178"/>
                <a:gd name="T62" fmla="*/ 0 w 238"/>
                <a:gd name="T63" fmla="*/ 0 h 1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38" h="178">
                  <a:moveTo>
                    <a:pt x="47" y="122"/>
                  </a:moveTo>
                  <a:lnTo>
                    <a:pt x="56" y="104"/>
                  </a:lnTo>
                  <a:lnTo>
                    <a:pt x="68" y="84"/>
                  </a:lnTo>
                  <a:lnTo>
                    <a:pt x="84" y="64"/>
                  </a:lnTo>
                  <a:lnTo>
                    <a:pt x="102" y="46"/>
                  </a:lnTo>
                  <a:lnTo>
                    <a:pt x="127" y="30"/>
                  </a:lnTo>
                  <a:lnTo>
                    <a:pt x="156" y="21"/>
                  </a:lnTo>
                  <a:lnTo>
                    <a:pt x="193" y="18"/>
                  </a:lnTo>
                  <a:lnTo>
                    <a:pt x="238" y="25"/>
                  </a:lnTo>
                  <a:lnTo>
                    <a:pt x="226" y="13"/>
                  </a:lnTo>
                  <a:lnTo>
                    <a:pt x="214" y="1"/>
                  </a:lnTo>
                  <a:lnTo>
                    <a:pt x="172" y="0"/>
                  </a:lnTo>
                  <a:lnTo>
                    <a:pt x="138" y="6"/>
                  </a:lnTo>
                  <a:lnTo>
                    <a:pt x="109" y="18"/>
                  </a:lnTo>
                  <a:lnTo>
                    <a:pt x="85" y="35"/>
                  </a:lnTo>
                  <a:lnTo>
                    <a:pt x="65" y="55"/>
                  </a:lnTo>
                  <a:lnTo>
                    <a:pt x="51" y="76"/>
                  </a:lnTo>
                  <a:lnTo>
                    <a:pt x="40" y="96"/>
                  </a:lnTo>
                  <a:lnTo>
                    <a:pt x="31" y="113"/>
                  </a:lnTo>
                  <a:lnTo>
                    <a:pt x="27" y="121"/>
                  </a:lnTo>
                  <a:lnTo>
                    <a:pt x="19" y="130"/>
                  </a:lnTo>
                  <a:lnTo>
                    <a:pt x="10" y="141"/>
                  </a:lnTo>
                  <a:lnTo>
                    <a:pt x="0" y="153"/>
                  </a:lnTo>
                  <a:lnTo>
                    <a:pt x="0" y="178"/>
                  </a:lnTo>
                  <a:lnTo>
                    <a:pt x="7" y="170"/>
                  </a:lnTo>
                  <a:lnTo>
                    <a:pt x="15" y="163"/>
                  </a:lnTo>
                  <a:lnTo>
                    <a:pt x="23" y="155"/>
                  </a:lnTo>
                  <a:lnTo>
                    <a:pt x="30" y="149"/>
                  </a:lnTo>
                  <a:lnTo>
                    <a:pt x="35" y="142"/>
                  </a:lnTo>
                  <a:lnTo>
                    <a:pt x="39" y="136"/>
                  </a:lnTo>
                  <a:lnTo>
                    <a:pt x="43" y="129"/>
                  </a:lnTo>
                  <a:lnTo>
                    <a:pt x="47" y="122"/>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1" name="Freeform 36">
              <a:extLst>
                <a:ext uri="{FF2B5EF4-FFF2-40B4-BE49-F238E27FC236}">
                  <a16:creationId xmlns:a16="http://schemas.microsoft.com/office/drawing/2014/main" id="{4CA13576-939B-4833-BC90-2F5E12AF458B}"/>
                </a:ext>
              </a:extLst>
            </p:cNvPr>
            <p:cNvSpPr>
              <a:spLocks/>
            </p:cNvSpPr>
            <p:nvPr/>
          </p:nvSpPr>
          <p:spPr bwMode="auto">
            <a:xfrm>
              <a:off x="2055" y="1635"/>
              <a:ext cx="24" cy="98"/>
            </a:xfrm>
            <a:custGeom>
              <a:avLst/>
              <a:gdLst>
                <a:gd name="T0" fmla="*/ 0 w 70"/>
                <a:gd name="T1" fmla="*/ 0 h 292"/>
                <a:gd name="T2" fmla="*/ 0 w 70"/>
                <a:gd name="T3" fmla="*/ 0 h 292"/>
                <a:gd name="T4" fmla="*/ 0 w 70"/>
                <a:gd name="T5" fmla="*/ 0 h 292"/>
                <a:gd name="T6" fmla="*/ 0 w 70"/>
                <a:gd name="T7" fmla="*/ 0 h 292"/>
                <a:gd name="T8" fmla="*/ 0 w 70"/>
                <a:gd name="T9" fmla="*/ 0 h 292"/>
                <a:gd name="T10" fmla="*/ 0 w 70"/>
                <a:gd name="T11" fmla="*/ 0 h 292"/>
                <a:gd name="T12" fmla="*/ 0 w 70"/>
                <a:gd name="T13" fmla="*/ 0 h 292"/>
                <a:gd name="T14" fmla="*/ 0 w 70"/>
                <a:gd name="T15" fmla="*/ 0 h 292"/>
                <a:gd name="T16" fmla="*/ 0 w 70"/>
                <a:gd name="T17" fmla="*/ 0 h 292"/>
                <a:gd name="T18" fmla="*/ 0 w 70"/>
                <a:gd name="T19" fmla="*/ 0 h 292"/>
                <a:gd name="T20" fmla="*/ 0 w 70"/>
                <a:gd name="T21" fmla="*/ 0 h 292"/>
                <a:gd name="T22" fmla="*/ 0 w 70"/>
                <a:gd name="T23" fmla="*/ 0 h 292"/>
                <a:gd name="T24" fmla="*/ 0 w 70"/>
                <a:gd name="T25" fmla="*/ 0 h 292"/>
                <a:gd name="T26" fmla="*/ 0 w 70"/>
                <a:gd name="T27" fmla="*/ 0 h 292"/>
                <a:gd name="T28" fmla="*/ 0 w 70"/>
                <a:gd name="T29" fmla="*/ 0 h 292"/>
                <a:gd name="T30" fmla="*/ 0 w 70"/>
                <a:gd name="T31" fmla="*/ 0 h 292"/>
                <a:gd name="T32" fmla="*/ 0 w 70"/>
                <a:gd name="T33" fmla="*/ 0 h 292"/>
                <a:gd name="T34" fmla="*/ 0 w 70"/>
                <a:gd name="T35" fmla="*/ 0 h 292"/>
                <a:gd name="T36" fmla="*/ 0 w 70"/>
                <a:gd name="T37" fmla="*/ 0 h 292"/>
                <a:gd name="T38" fmla="*/ 0 w 70"/>
                <a:gd name="T39" fmla="*/ 0 h 292"/>
                <a:gd name="T40" fmla="*/ 0 w 70"/>
                <a:gd name="T41" fmla="*/ 0 h 292"/>
                <a:gd name="T42" fmla="*/ 0 w 70"/>
                <a:gd name="T43" fmla="*/ 0 h 292"/>
                <a:gd name="T44" fmla="*/ 0 w 70"/>
                <a:gd name="T45" fmla="*/ 0 h 292"/>
                <a:gd name="T46" fmla="*/ 0 w 70"/>
                <a:gd name="T47" fmla="*/ 0 h 292"/>
                <a:gd name="T48" fmla="*/ 0 w 70"/>
                <a:gd name="T49" fmla="*/ 0 h 292"/>
                <a:gd name="T50" fmla="*/ 0 w 70"/>
                <a:gd name="T51" fmla="*/ 0 h 292"/>
                <a:gd name="T52" fmla="*/ 0 w 70"/>
                <a:gd name="T53" fmla="*/ 0 h 2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70" h="292">
                  <a:moveTo>
                    <a:pt x="48" y="0"/>
                  </a:moveTo>
                  <a:lnTo>
                    <a:pt x="28" y="0"/>
                  </a:lnTo>
                  <a:lnTo>
                    <a:pt x="41" y="36"/>
                  </a:lnTo>
                  <a:lnTo>
                    <a:pt x="49" y="73"/>
                  </a:lnTo>
                  <a:lnTo>
                    <a:pt x="52" y="111"/>
                  </a:lnTo>
                  <a:lnTo>
                    <a:pt x="50" y="149"/>
                  </a:lnTo>
                  <a:lnTo>
                    <a:pt x="45" y="186"/>
                  </a:lnTo>
                  <a:lnTo>
                    <a:pt x="36" y="219"/>
                  </a:lnTo>
                  <a:lnTo>
                    <a:pt x="24" y="245"/>
                  </a:lnTo>
                  <a:lnTo>
                    <a:pt x="11" y="266"/>
                  </a:lnTo>
                  <a:lnTo>
                    <a:pt x="8" y="269"/>
                  </a:lnTo>
                  <a:lnTo>
                    <a:pt x="6" y="273"/>
                  </a:lnTo>
                  <a:lnTo>
                    <a:pt x="3" y="277"/>
                  </a:lnTo>
                  <a:lnTo>
                    <a:pt x="0" y="279"/>
                  </a:lnTo>
                  <a:lnTo>
                    <a:pt x="12" y="292"/>
                  </a:lnTo>
                  <a:lnTo>
                    <a:pt x="15" y="289"/>
                  </a:lnTo>
                  <a:lnTo>
                    <a:pt x="19" y="285"/>
                  </a:lnTo>
                  <a:lnTo>
                    <a:pt x="21" y="281"/>
                  </a:lnTo>
                  <a:lnTo>
                    <a:pt x="24" y="278"/>
                  </a:lnTo>
                  <a:lnTo>
                    <a:pt x="38" y="257"/>
                  </a:lnTo>
                  <a:lnTo>
                    <a:pt x="50" y="229"/>
                  </a:lnTo>
                  <a:lnTo>
                    <a:pt x="61" y="195"/>
                  </a:lnTo>
                  <a:lnTo>
                    <a:pt x="67" y="158"/>
                  </a:lnTo>
                  <a:lnTo>
                    <a:pt x="70" y="119"/>
                  </a:lnTo>
                  <a:lnTo>
                    <a:pt x="67" y="78"/>
                  </a:lnTo>
                  <a:lnTo>
                    <a:pt x="61" y="38"/>
                  </a:lnTo>
                  <a:lnTo>
                    <a:pt x="48" y="0"/>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2" name="Freeform 37">
              <a:extLst>
                <a:ext uri="{FF2B5EF4-FFF2-40B4-BE49-F238E27FC236}">
                  <a16:creationId xmlns:a16="http://schemas.microsoft.com/office/drawing/2014/main" id="{8CC8C7D6-93C1-4B33-896A-876A5F6F76CB}"/>
                </a:ext>
              </a:extLst>
            </p:cNvPr>
            <p:cNvSpPr>
              <a:spLocks/>
            </p:cNvSpPr>
            <p:nvPr/>
          </p:nvSpPr>
          <p:spPr bwMode="auto">
            <a:xfrm>
              <a:off x="2191" y="1635"/>
              <a:ext cx="60" cy="258"/>
            </a:xfrm>
            <a:custGeom>
              <a:avLst/>
              <a:gdLst>
                <a:gd name="T0" fmla="*/ 0 w 180"/>
                <a:gd name="T1" fmla="*/ 0 h 773"/>
                <a:gd name="T2" fmla="*/ 0 w 180"/>
                <a:gd name="T3" fmla="*/ 0 h 773"/>
                <a:gd name="T4" fmla="*/ 0 w 180"/>
                <a:gd name="T5" fmla="*/ 0 h 773"/>
                <a:gd name="T6" fmla="*/ 0 w 180"/>
                <a:gd name="T7" fmla="*/ 0 h 773"/>
                <a:gd name="T8" fmla="*/ 0 w 180"/>
                <a:gd name="T9" fmla="*/ 0 h 773"/>
                <a:gd name="T10" fmla="*/ 0 w 180"/>
                <a:gd name="T11" fmla="*/ 0 h 773"/>
                <a:gd name="T12" fmla="*/ 0 w 180"/>
                <a:gd name="T13" fmla="*/ 0 h 773"/>
                <a:gd name="T14" fmla="*/ 0 w 180"/>
                <a:gd name="T15" fmla="*/ 0 h 773"/>
                <a:gd name="T16" fmla="*/ 0 w 180"/>
                <a:gd name="T17" fmla="*/ 0 h 773"/>
                <a:gd name="T18" fmla="*/ 0 w 180"/>
                <a:gd name="T19" fmla="*/ 0 h 773"/>
                <a:gd name="T20" fmla="*/ 0 w 180"/>
                <a:gd name="T21" fmla="*/ 0 h 773"/>
                <a:gd name="T22" fmla="*/ 0 w 180"/>
                <a:gd name="T23" fmla="*/ 0 h 773"/>
                <a:gd name="T24" fmla="*/ 0 w 180"/>
                <a:gd name="T25" fmla="*/ 0 h 773"/>
                <a:gd name="T26" fmla="*/ 0 w 180"/>
                <a:gd name="T27" fmla="*/ 0 h 773"/>
                <a:gd name="T28" fmla="*/ 0 w 180"/>
                <a:gd name="T29" fmla="*/ 0 h 773"/>
                <a:gd name="T30" fmla="*/ 0 w 180"/>
                <a:gd name="T31" fmla="*/ 0 h 773"/>
                <a:gd name="T32" fmla="*/ 0 w 180"/>
                <a:gd name="T33" fmla="*/ 0 h 773"/>
                <a:gd name="T34" fmla="*/ 0 w 180"/>
                <a:gd name="T35" fmla="*/ 0 h 773"/>
                <a:gd name="T36" fmla="*/ 0 w 180"/>
                <a:gd name="T37" fmla="*/ 0 h 773"/>
                <a:gd name="T38" fmla="*/ 0 w 180"/>
                <a:gd name="T39" fmla="*/ 0 h 773"/>
                <a:gd name="T40" fmla="*/ 0 w 180"/>
                <a:gd name="T41" fmla="*/ 0 h 773"/>
                <a:gd name="T42" fmla="*/ 0 w 180"/>
                <a:gd name="T43" fmla="*/ 0 h 773"/>
                <a:gd name="T44" fmla="*/ 0 w 180"/>
                <a:gd name="T45" fmla="*/ 0 h 773"/>
                <a:gd name="T46" fmla="*/ 0 w 180"/>
                <a:gd name="T47" fmla="*/ 0 h 773"/>
                <a:gd name="T48" fmla="*/ 0 w 180"/>
                <a:gd name="T49" fmla="*/ 0 h 773"/>
                <a:gd name="T50" fmla="*/ 0 w 180"/>
                <a:gd name="T51" fmla="*/ 0 h 773"/>
                <a:gd name="T52" fmla="*/ 0 w 180"/>
                <a:gd name="T53" fmla="*/ 0 h 773"/>
                <a:gd name="T54" fmla="*/ 0 w 180"/>
                <a:gd name="T55" fmla="*/ 0 h 773"/>
                <a:gd name="T56" fmla="*/ 0 w 180"/>
                <a:gd name="T57" fmla="*/ 0 h 773"/>
                <a:gd name="T58" fmla="*/ 0 w 180"/>
                <a:gd name="T59" fmla="*/ 0 h 773"/>
                <a:gd name="T60" fmla="*/ 0 w 180"/>
                <a:gd name="T61" fmla="*/ 0 h 773"/>
                <a:gd name="T62" fmla="*/ 0 w 180"/>
                <a:gd name="T63" fmla="*/ 0 h 773"/>
                <a:gd name="T64" fmla="*/ 0 w 180"/>
                <a:gd name="T65" fmla="*/ 0 h 773"/>
                <a:gd name="T66" fmla="*/ 0 w 180"/>
                <a:gd name="T67" fmla="*/ 0 h 773"/>
                <a:gd name="T68" fmla="*/ 0 w 180"/>
                <a:gd name="T69" fmla="*/ 0 h 773"/>
                <a:gd name="T70" fmla="*/ 0 w 180"/>
                <a:gd name="T71" fmla="*/ 0 h 773"/>
                <a:gd name="T72" fmla="*/ 0 w 180"/>
                <a:gd name="T73" fmla="*/ 0 h 773"/>
                <a:gd name="T74" fmla="*/ 0 w 180"/>
                <a:gd name="T75" fmla="*/ 0 h 773"/>
                <a:gd name="T76" fmla="*/ 0 w 180"/>
                <a:gd name="T77" fmla="*/ 0 h 773"/>
                <a:gd name="T78" fmla="*/ 0 w 180"/>
                <a:gd name="T79" fmla="*/ 0 h 773"/>
                <a:gd name="T80" fmla="*/ 0 w 180"/>
                <a:gd name="T81" fmla="*/ 0 h 773"/>
                <a:gd name="T82" fmla="*/ 0 w 180"/>
                <a:gd name="T83" fmla="*/ 0 h 773"/>
                <a:gd name="T84" fmla="*/ 0 w 180"/>
                <a:gd name="T85" fmla="*/ 0 h 77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80" h="773">
                  <a:moveTo>
                    <a:pt x="63" y="677"/>
                  </a:moveTo>
                  <a:lnTo>
                    <a:pt x="42" y="633"/>
                  </a:lnTo>
                  <a:lnTo>
                    <a:pt x="27" y="583"/>
                  </a:lnTo>
                  <a:lnTo>
                    <a:pt x="18" y="528"/>
                  </a:lnTo>
                  <a:lnTo>
                    <a:pt x="18" y="470"/>
                  </a:lnTo>
                  <a:lnTo>
                    <a:pt x="27" y="411"/>
                  </a:lnTo>
                  <a:lnTo>
                    <a:pt x="46" y="350"/>
                  </a:lnTo>
                  <a:lnTo>
                    <a:pt x="76" y="290"/>
                  </a:lnTo>
                  <a:lnTo>
                    <a:pt x="118" y="232"/>
                  </a:lnTo>
                  <a:lnTo>
                    <a:pt x="132" y="215"/>
                  </a:lnTo>
                  <a:lnTo>
                    <a:pt x="143" y="192"/>
                  </a:lnTo>
                  <a:lnTo>
                    <a:pt x="154" y="166"/>
                  </a:lnTo>
                  <a:lnTo>
                    <a:pt x="163" y="137"/>
                  </a:lnTo>
                  <a:lnTo>
                    <a:pt x="171" y="105"/>
                  </a:lnTo>
                  <a:lnTo>
                    <a:pt x="176" y="71"/>
                  </a:lnTo>
                  <a:lnTo>
                    <a:pt x="179" y="37"/>
                  </a:lnTo>
                  <a:lnTo>
                    <a:pt x="180" y="0"/>
                  </a:lnTo>
                  <a:lnTo>
                    <a:pt x="162" y="0"/>
                  </a:lnTo>
                  <a:lnTo>
                    <a:pt x="160" y="34"/>
                  </a:lnTo>
                  <a:lnTo>
                    <a:pt x="158" y="67"/>
                  </a:lnTo>
                  <a:lnTo>
                    <a:pt x="153" y="100"/>
                  </a:lnTo>
                  <a:lnTo>
                    <a:pt x="146" y="129"/>
                  </a:lnTo>
                  <a:lnTo>
                    <a:pt x="138" y="157"/>
                  </a:lnTo>
                  <a:lnTo>
                    <a:pt x="128" y="182"/>
                  </a:lnTo>
                  <a:lnTo>
                    <a:pt x="116" y="203"/>
                  </a:lnTo>
                  <a:lnTo>
                    <a:pt x="104" y="220"/>
                  </a:lnTo>
                  <a:lnTo>
                    <a:pt x="60" y="281"/>
                  </a:lnTo>
                  <a:lnTo>
                    <a:pt x="29" y="344"/>
                  </a:lnTo>
                  <a:lnTo>
                    <a:pt x="9" y="407"/>
                  </a:lnTo>
                  <a:lnTo>
                    <a:pt x="0" y="469"/>
                  </a:lnTo>
                  <a:lnTo>
                    <a:pt x="0" y="529"/>
                  </a:lnTo>
                  <a:lnTo>
                    <a:pt x="9" y="587"/>
                  </a:lnTo>
                  <a:lnTo>
                    <a:pt x="25" y="640"/>
                  </a:lnTo>
                  <a:lnTo>
                    <a:pt x="47" y="686"/>
                  </a:lnTo>
                  <a:lnTo>
                    <a:pt x="55" y="702"/>
                  </a:lnTo>
                  <a:lnTo>
                    <a:pt x="62" y="719"/>
                  </a:lnTo>
                  <a:lnTo>
                    <a:pt x="66" y="736"/>
                  </a:lnTo>
                  <a:lnTo>
                    <a:pt x="68" y="755"/>
                  </a:lnTo>
                  <a:lnTo>
                    <a:pt x="87" y="773"/>
                  </a:lnTo>
                  <a:lnTo>
                    <a:pt x="85" y="748"/>
                  </a:lnTo>
                  <a:lnTo>
                    <a:pt x="81" y="723"/>
                  </a:lnTo>
                  <a:lnTo>
                    <a:pt x="74" y="699"/>
                  </a:lnTo>
                  <a:lnTo>
                    <a:pt x="63" y="677"/>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3" name="Freeform 38">
              <a:extLst>
                <a:ext uri="{FF2B5EF4-FFF2-40B4-BE49-F238E27FC236}">
                  <a16:creationId xmlns:a16="http://schemas.microsoft.com/office/drawing/2014/main" id="{06FD56AD-319B-458A-B8B6-78EDB7CDA836}"/>
                </a:ext>
              </a:extLst>
            </p:cNvPr>
            <p:cNvSpPr>
              <a:spLocks/>
            </p:cNvSpPr>
            <p:nvPr/>
          </p:nvSpPr>
          <p:spPr bwMode="auto">
            <a:xfrm>
              <a:off x="1981" y="1728"/>
              <a:ext cx="78" cy="200"/>
            </a:xfrm>
            <a:custGeom>
              <a:avLst/>
              <a:gdLst>
                <a:gd name="T0" fmla="*/ 0 w 234"/>
                <a:gd name="T1" fmla="*/ 0 h 599"/>
                <a:gd name="T2" fmla="*/ 0 w 234"/>
                <a:gd name="T3" fmla="*/ 0 h 599"/>
                <a:gd name="T4" fmla="*/ 0 w 234"/>
                <a:gd name="T5" fmla="*/ 0 h 599"/>
                <a:gd name="T6" fmla="*/ 0 w 234"/>
                <a:gd name="T7" fmla="*/ 0 h 599"/>
                <a:gd name="T8" fmla="*/ 0 w 234"/>
                <a:gd name="T9" fmla="*/ 0 h 599"/>
                <a:gd name="T10" fmla="*/ 0 w 234"/>
                <a:gd name="T11" fmla="*/ 0 h 599"/>
                <a:gd name="T12" fmla="*/ 0 w 234"/>
                <a:gd name="T13" fmla="*/ 0 h 599"/>
                <a:gd name="T14" fmla="*/ 0 w 234"/>
                <a:gd name="T15" fmla="*/ 0 h 599"/>
                <a:gd name="T16" fmla="*/ 0 w 234"/>
                <a:gd name="T17" fmla="*/ 0 h 599"/>
                <a:gd name="T18" fmla="*/ 0 w 234"/>
                <a:gd name="T19" fmla="*/ 0 h 599"/>
                <a:gd name="T20" fmla="*/ 0 w 234"/>
                <a:gd name="T21" fmla="*/ 0 h 599"/>
                <a:gd name="T22" fmla="*/ 0 w 234"/>
                <a:gd name="T23" fmla="*/ 0 h 599"/>
                <a:gd name="T24" fmla="*/ 0 w 234"/>
                <a:gd name="T25" fmla="*/ 0 h 599"/>
                <a:gd name="T26" fmla="*/ 0 w 234"/>
                <a:gd name="T27" fmla="*/ 0 h 599"/>
                <a:gd name="T28" fmla="*/ 0 w 234"/>
                <a:gd name="T29" fmla="*/ 0 h 599"/>
                <a:gd name="T30" fmla="*/ 0 w 234"/>
                <a:gd name="T31" fmla="*/ 0 h 599"/>
                <a:gd name="T32" fmla="*/ 0 w 234"/>
                <a:gd name="T33" fmla="*/ 0 h 599"/>
                <a:gd name="T34" fmla="*/ 0 w 234"/>
                <a:gd name="T35" fmla="*/ 0 h 599"/>
                <a:gd name="T36" fmla="*/ 0 w 234"/>
                <a:gd name="T37" fmla="*/ 0 h 599"/>
                <a:gd name="T38" fmla="*/ 0 w 234"/>
                <a:gd name="T39" fmla="*/ 0 h 599"/>
                <a:gd name="T40" fmla="*/ 0 w 234"/>
                <a:gd name="T41" fmla="*/ 0 h 599"/>
                <a:gd name="T42" fmla="*/ 0 w 234"/>
                <a:gd name="T43" fmla="*/ 0 h 599"/>
                <a:gd name="T44" fmla="*/ 0 w 234"/>
                <a:gd name="T45" fmla="*/ 0 h 599"/>
                <a:gd name="T46" fmla="*/ 0 w 234"/>
                <a:gd name="T47" fmla="*/ 0 h 599"/>
                <a:gd name="T48" fmla="*/ 0 w 234"/>
                <a:gd name="T49" fmla="*/ 0 h 599"/>
                <a:gd name="T50" fmla="*/ 0 w 234"/>
                <a:gd name="T51" fmla="*/ 0 h 599"/>
                <a:gd name="T52" fmla="*/ 0 w 234"/>
                <a:gd name="T53" fmla="*/ 0 h 599"/>
                <a:gd name="T54" fmla="*/ 0 w 234"/>
                <a:gd name="T55" fmla="*/ 0 h 599"/>
                <a:gd name="T56" fmla="*/ 0 w 234"/>
                <a:gd name="T57" fmla="*/ 0 h 599"/>
                <a:gd name="T58" fmla="*/ 0 w 234"/>
                <a:gd name="T59" fmla="*/ 0 h 599"/>
                <a:gd name="T60" fmla="*/ 0 w 234"/>
                <a:gd name="T61" fmla="*/ 0 h 599"/>
                <a:gd name="T62" fmla="*/ 0 w 234"/>
                <a:gd name="T63" fmla="*/ 0 h 599"/>
                <a:gd name="T64" fmla="*/ 0 w 234"/>
                <a:gd name="T65" fmla="*/ 0 h 599"/>
                <a:gd name="T66" fmla="*/ 0 w 234"/>
                <a:gd name="T67" fmla="*/ 0 h 599"/>
                <a:gd name="T68" fmla="*/ 0 w 234"/>
                <a:gd name="T69" fmla="*/ 0 h 599"/>
                <a:gd name="T70" fmla="*/ 0 w 234"/>
                <a:gd name="T71" fmla="*/ 0 h 599"/>
                <a:gd name="T72" fmla="*/ 0 w 234"/>
                <a:gd name="T73" fmla="*/ 0 h 599"/>
                <a:gd name="T74" fmla="*/ 0 w 234"/>
                <a:gd name="T75" fmla="*/ 0 h 599"/>
                <a:gd name="T76" fmla="*/ 0 w 234"/>
                <a:gd name="T77" fmla="*/ 0 h 599"/>
                <a:gd name="T78" fmla="*/ 0 w 234"/>
                <a:gd name="T79" fmla="*/ 0 h 599"/>
                <a:gd name="T80" fmla="*/ 0 w 234"/>
                <a:gd name="T81" fmla="*/ 0 h 599"/>
                <a:gd name="T82" fmla="*/ 0 w 234"/>
                <a:gd name="T83" fmla="*/ 0 h 599"/>
                <a:gd name="T84" fmla="*/ 0 w 234"/>
                <a:gd name="T85" fmla="*/ 0 h 599"/>
                <a:gd name="T86" fmla="*/ 0 w 234"/>
                <a:gd name="T87" fmla="*/ 0 h 599"/>
                <a:gd name="T88" fmla="*/ 0 w 234"/>
                <a:gd name="T89" fmla="*/ 0 h 599"/>
                <a:gd name="T90" fmla="*/ 0 w 234"/>
                <a:gd name="T91" fmla="*/ 0 h 599"/>
                <a:gd name="T92" fmla="*/ 0 w 234"/>
                <a:gd name="T93" fmla="*/ 0 h 599"/>
                <a:gd name="T94" fmla="*/ 0 w 234"/>
                <a:gd name="T95" fmla="*/ 0 h 599"/>
                <a:gd name="T96" fmla="*/ 0 w 234"/>
                <a:gd name="T97" fmla="*/ 0 h 599"/>
                <a:gd name="T98" fmla="*/ 0 w 234"/>
                <a:gd name="T99" fmla="*/ 0 h 599"/>
                <a:gd name="T100" fmla="*/ 0 w 234"/>
                <a:gd name="T101" fmla="*/ 0 h 599"/>
                <a:gd name="T102" fmla="*/ 0 w 234"/>
                <a:gd name="T103" fmla="*/ 0 h 599"/>
                <a:gd name="T104" fmla="*/ 0 w 234"/>
                <a:gd name="T105" fmla="*/ 0 h 599"/>
                <a:gd name="T106" fmla="*/ 0 w 234"/>
                <a:gd name="T107" fmla="*/ 0 h 599"/>
                <a:gd name="T108" fmla="*/ 0 w 234"/>
                <a:gd name="T109" fmla="*/ 0 h 599"/>
                <a:gd name="T110" fmla="*/ 0 w 234"/>
                <a:gd name="T111" fmla="*/ 0 h 599"/>
                <a:gd name="T112" fmla="*/ 0 w 234"/>
                <a:gd name="T113" fmla="*/ 0 h 599"/>
                <a:gd name="T114" fmla="*/ 0 w 234"/>
                <a:gd name="T115" fmla="*/ 0 h 599"/>
                <a:gd name="T116" fmla="*/ 0 w 234"/>
                <a:gd name="T117" fmla="*/ 0 h 599"/>
                <a:gd name="T118" fmla="*/ 0 w 234"/>
                <a:gd name="T119" fmla="*/ 0 h 5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34" h="599">
                  <a:moveTo>
                    <a:pt x="213" y="441"/>
                  </a:moveTo>
                  <a:lnTo>
                    <a:pt x="222" y="408"/>
                  </a:lnTo>
                  <a:lnTo>
                    <a:pt x="224" y="377"/>
                  </a:lnTo>
                  <a:lnTo>
                    <a:pt x="218" y="347"/>
                  </a:lnTo>
                  <a:lnTo>
                    <a:pt x="206" y="319"/>
                  </a:lnTo>
                  <a:lnTo>
                    <a:pt x="192" y="289"/>
                  </a:lnTo>
                  <a:lnTo>
                    <a:pt x="181" y="254"/>
                  </a:lnTo>
                  <a:lnTo>
                    <a:pt x="175" y="218"/>
                  </a:lnTo>
                  <a:lnTo>
                    <a:pt x="174" y="178"/>
                  </a:lnTo>
                  <a:lnTo>
                    <a:pt x="179" y="137"/>
                  </a:lnTo>
                  <a:lnTo>
                    <a:pt x="189" y="95"/>
                  </a:lnTo>
                  <a:lnTo>
                    <a:pt x="208" y="54"/>
                  </a:lnTo>
                  <a:lnTo>
                    <a:pt x="234" y="13"/>
                  </a:lnTo>
                  <a:lnTo>
                    <a:pt x="229" y="8"/>
                  </a:lnTo>
                  <a:lnTo>
                    <a:pt x="222" y="0"/>
                  </a:lnTo>
                  <a:lnTo>
                    <a:pt x="195" y="44"/>
                  </a:lnTo>
                  <a:lnTo>
                    <a:pt x="174" y="89"/>
                  </a:lnTo>
                  <a:lnTo>
                    <a:pt x="162" y="132"/>
                  </a:lnTo>
                  <a:lnTo>
                    <a:pt x="156" y="177"/>
                  </a:lnTo>
                  <a:lnTo>
                    <a:pt x="156" y="219"/>
                  </a:lnTo>
                  <a:lnTo>
                    <a:pt x="163" y="258"/>
                  </a:lnTo>
                  <a:lnTo>
                    <a:pt x="175" y="295"/>
                  </a:lnTo>
                  <a:lnTo>
                    <a:pt x="191" y="328"/>
                  </a:lnTo>
                  <a:lnTo>
                    <a:pt x="203" y="357"/>
                  </a:lnTo>
                  <a:lnTo>
                    <a:pt x="206" y="386"/>
                  </a:lnTo>
                  <a:lnTo>
                    <a:pt x="203" y="412"/>
                  </a:lnTo>
                  <a:lnTo>
                    <a:pt x="196" y="435"/>
                  </a:lnTo>
                  <a:lnTo>
                    <a:pt x="187" y="453"/>
                  </a:lnTo>
                  <a:lnTo>
                    <a:pt x="176" y="472"/>
                  </a:lnTo>
                  <a:lnTo>
                    <a:pt x="164" y="487"/>
                  </a:lnTo>
                  <a:lnTo>
                    <a:pt x="150" y="503"/>
                  </a:lnTo>
                  <a:lnTo>
                    <a:pt x="133" y="516"/>
                  </a:lnTo>
                  <a:lnTo>
                    <a:pt x="116" y="528"/>
                  </a:lnTo>
                  <a:lnTo>
                    <a:pt x="97" y="538"/>
                  </a:lnTo>
                  <a:lnTo>
                    <a:pt x="79" y="544"/>
                  </a:lnTo>
                  <a:lnTo>
                    <a:pt x="68" y="548"/>
                  </a:lnTo>
                  <a:lnTo>
                    <a:pt x="58" y="553"/>
                  </a:lnTo>
                  <a:lnTo>
                    <a:pt x="48" y="559"/>
                  </a:lnTo>
                  <a:lnTo>
                    <a:pt x="38" y="565"/>
                  </a:lnTo>
                  <a:lnTo>
                    <a:pt x="29" y="573"/>
                  </a:lnTo>
                  <a:lnTo>
                    <a:pt x="18" y="581"/>
                  </a:lnTo>
                  <a:lnTo>
                    <a:pt x="9" y="590"/>
                  </a:lnTo>
                  <a:lnTo>
                    <a:pt x="0" y="599"/>
                  </a:lnTo>
                  <a:lnTo>
                    <a:pt x="26" y="599"/>
                  </a:lnTo>
                  <a:lnTo>
                    <a:pt x="33" y="593"/>
                  </a:lnTo>
                  <a:lnTo>
                    <a:pt x="41" y="586"/>
                  </a:lnTo>
                  <a:lnTo>
                    <a:pt x="47" y="581"/>
                  </a:lnTo>
                  <a:lnTo>
                    <a:pt x="55" y="576"/>
                  </a:lnTo>
                  <a:lnTo>
                    <a:pt x="62" y="572"/>
                  </a:lnTo>
                  <a:lnTo>
                    <a:pt x="70" y="568"/>
                  </a:lnTo>
                  <a:lnTo>
                    <a:pt x="76" y="565"/>
                  </a:lnTo>
                  <a:lnTo>
                    <a:pt x="84" y="563"/>
                  </a:lnTo>
                  <a:lnTo>
                    <a:pt x="105" y="555"/>
                  </a:lnTo>
                  <a:lnTo>
                    <a:pt x="125" y="544"/>
                  </a:lnTo>
                  <a:lnTo>
                    <a:pt x="145" y="532"/>
                  </a:lnTo>
                  <a:lnTo>
                    <a:pt x="162" y="516"/>
                  </a:lnTo>
                  <a:lnTo>
                    <a:pt x="178" y="501"/>
                  </a:lnTo>
                  <a:lnTo>
                    <a:pt x="192" y="482"/>
                  </a:lnTo>
                  <a:lnTo>
                    <a:pt x="204" y="462"/>
                  </a:lnTo>
                  <a:lnTo>
                    <a:pt x="213" y="441"/>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4" name="Freeform 39">
              <a:extLst>
                <a:ext uri="{FF2B5EF4-FFF2-40B4-BE49-F238E27FC236}">
                  <a16:creationId xmlns:a16="http://schemas.microsoft.com/office/drawing/2014/main" id="{E3AC0DCB-231C-4297-A1A1-5C16A389F380}"/>
                </a:ext>
              </a:extLst>
            </p:cNvPr>
            <p:cNvSpPr>
              <a:spLocks/>
            </p:cNvSpPr>
            <p:nvPr/>
          </p:nvSpPr>
          <p:spPr bwMode="auto">
            <a:xfrm>
              <a:off x="2202" y="1887"/>
              <a:ext cx="18" cy="41"/>
            </a:xfrm>
            <a:custGeom>
              <a:avLst/>
              <a:gdLst>
                <a:gd name="T0" fmla="*/ 0 w 54"/>
                <a:gd name="T1" fmla="*/ 0 h 123"/>
                <a:gd name="T2" fmla="*/ 0 w 54"/>
                <a:gd name="T3" fmla="*/ 0 h 123"/>
                <a:gd name="T4" fmla="*/ 0 w 54"/>
                <a:gd name="T5" fmla="*/ 0 h 123"/>
                <a:gd name="T6" fmla="*/ 0 w 54"/>
                <a:gd name="T7" fmla="*/ 0 h 123"/>
                <a:gd name="T8" fmla="*/ 0 w 54"/>
                <a:gd name="T9" fmla="*/ 0 h 123"/>
                <a:gd name="T10" fmla="*/ 0 w 54"/>
                <a:gd name="T11" fmla="*/ 0 h 123"/>
                <a:gd name="T12" fmla="*/ 0 w 54"/>
                <a:gd name="T13" fmla="*/ 0 h 123"/>
                <a:gd name="T14" fmla="*/ 0 w 54"/>
                <a:gd name="T15" fmla="*/ 0 h 123"/>
                <a:gd name="T16" fmla="*/ 0 w 54"/>
                <a:gd name="T17" fmla="*/ 0 h 123"/>
                <a:gd name="T18" fmla="*/ 0 w 54"/>
                <a:gd name="T19" fmla="*/ 0 h 123"/>
                <a:gd name="T20" fmla="*/ 0 w 54"/>
                <a:gd name="T21" fmla="*/ 0 h 123"/>
                <a:gd name="T22" fmla="*/ 0 w 54"/>
                <a:gd name="T23" fmla="*/ 0 h 123"/>
                <a:gd name="T24" fmla="*/ 0 w 54"/>
                <a:gd name="T25" fmla="*/ 0 h 123"/>
                <a:gd name="T26" fmla="*/ 0 w 54"/>
                <a:gd name="T27" fmla="*/ 0 h 123"/>
                <a:gd name="T28" fmla="*/ 0 w 54"/>
                <a:gd name="T29" fmla="*/ 0 h 123"/>
                <a:gd name="T30" fmla="*/ 0 w 54"/>
                <a:gd name="T31" fmla="*/ 0 h 123"/>
                <a:gd name="T32" fmla="*/ 0 w 54"/>
                <a:gd name="T33" fmla="*/ 0 h 123"/>
                <a:gd name="T34" fmla="*/ 0 w 54"/>
                <a:gd name="T35" fmla="*/ 0 h 123"/>
                <a:gd name="T36" fmla="*/ 0 w 54"/>
                <a:gd name="T37" fmla="*/ 0 h 1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4" h="123">
                  <a:moveTo>
                    <a:pt x="39" y="87"/>
                  </a:moveTo>
                  <a:lnTo>
                    <a:pt x="46" y="69"/>
                  </a:lnTo>
                  <a:lnTo>
                    <a:pt x="50" y="52"/>
                  </a:lnTo>
                  <a:lnTo>
                    <a:pt x="52" y="35"/>
                  </a:lnTo>
                  <a:lnTo>
                    <a:pt x="54" y="18"/>
                  </a:lnTo>
                  <a:lnTo>
                    <a:pt x="35" y="0"/>
                  </a:lnTo>
                  <a:lnTo>
                    <a:pt x="35" y="19"/>
                  </a:lnTo>
                  <a:lnTo>
                    <a:pt x="33" y="39"/>
                  </a:lnTo>
                  <a:lnTo>
                    <a:pt x="29" y="59"/>
                  </a:lnTo>
                  <a:lnTo>
                    <a:pt x="22" y="80"/>
                  </a:lnTo>
                  <a:lnTo>
                    <a:pt x="18" y="90"/>
                  </a:lnTo>
                  <a:lnTo>
                    <a:pt x="13" y="101"/>
                  </a:lnTo>
                  <a:lnTo>
                    <a:pt x="6" y="113"/>
                  </a:lnTo>
                  <a:lnTo>
                    <a:pt x="0" y="123"/>
                  </a:lnTo>
                  <a:lnTo>
                    <a:pt x="21" y="123"/>
                  </a:lnTo>
                  <a:lnTo>
                    <a:pt x="26" y="114"/>
                  </a:lnTo>
                  <a:lnTo>
                    <a:pt x="30" y="105"/>
                  </a:lnTo>
                  <a:lnTo>
                    <a:pt x="35" y="96"/>
                  </a:lnTo>
                  <a:lnTo>
                    <a:pt x="39" y="87"/>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5" name="Freeform 40">
              <a:extLst>
                <a:ext uri="{FF2B5EF4-FFF2-40B4-BE49-F238E27FC236}">
                  <a16:creationId xmlns:a16="http://schemas.microsoft.com/office/drawing/2014/main" id="{0615A1A4-3779-471B-B707-D1460A079331}"/>
                </a:ext>
              </a:extLst>
            </p:cNvPr>
            <p:cNvSpPr>
              <a:spLocks/>
            </p:cNvSpPr>
            <p:nvPr/>
          </p:nvSpPr>
          <p:spPr bwMode="auto">
            <a:xfrm>
              <a:off x="2082" y="1823"/>
              <a:ext cx="75" cy="105"/>
            </a:xfrm>
            <a:custGeom>
              <a:avLst/>
              <a:gdLst>
                <a:gd name="T0" fmla="*/ 0 w 227"/>
                <a:gd name="T1" fmla="*/ 0 h 314"/>
                <a:gd name="T2" fmla="*/ 0 w 227"/>
                <a:gd name="T3" fmla="*/ 0 h 314"/>
                <a:gd name="T4" fmla="*/ 0 w 227"/>
                <a:gd name="T5" fmla="*/ 0 h 314"/>
                <a:gd name="T6" fmla="*/ 0 w 227"/>
                <a:gd name="T7" fmla="*/ 0 h 314"/>
                <a:gd name="T8" fmla="*/ 0 w 227"/>
                <a:gd name="T9" fmla="*/ 0 h 314"/>
                <a:gd name="T10" fmla="*/ 0 w 227"/>
                <a:gd name="T11" fmla="*/ 0 h 314"/>
                <a:gd name="T12" fmla="*/ 0 w 227"/>
                <a:gd name="T13" fmla="*/ 0 h 314"/>
                <a:gd name="T14" fmla="*/ 0 w 227"/>
                <a:gd name="T15" fmla="*/ 0 h 314"/>
                <a:gd name="T16" fmla="*/ 0 w 227"/>
                <a:gd name="T17" fmla="*/ 0 h 314"/>
                <a:gd name="T18" fmla="*/ 0 w 227"/>
                <a:gd name="T19" fmla="*/ 0 h 314"/>
                <a:gd name="T20" fmla="*/ 0 w 227"/>
                <a:gd name="T21" fmla="*/ 0 h 314"/>
                <a:gd name="T22" fmla="*/ 0 w 227"/>
                <a:gd name="T23" fmla="*/ 0 h 314"/>
                <a:gd name="T24" fmla="*/ 0 w 227"/>
                <a:gd name="T25" fmla="*/ 0 h 314"/>
                <a:gd name="T26" fmla="*/ 0 w 227"/>
                <a:gd name="T27" fmla="*/ 0 h 314"/>
                <a:gd name="T28" fmla="*/ 0 w 227"/>
                <a:gd name="T29" fmla="*/ 0 h 314"/>
                <a:gd name="T30" fmla="*/ 0 w 227"/>
                <a:gd name="T31" fmla="*/ 0 h 314"/>
                <a:gd name="T32" fmla="*/ 0 w 227"/>
                <a:gd name="T33" fmla="*/ 0 h 314"/>
                <a:gd name="T34" fmla="*/ 0 w 227"/>
                <a:gd name="T35" fmla="*/ 0 h 314"/>
                <a:gd name="T36" fmla="*/ 0 w 227"/>
                <a:gd name="T37" fmla="*/ 0 h 314"/>
                <a:gd name="T38" fmla="*/ 0 w 227"/>
                <a:gd name="T39" fmla="*/ 0 h 314"/>
                <a:gd name="T40" fmla="*/ 0 w 227"/>
                <a:gd name="T41" fmla="*/ 0 h 314"/>
                <a:gd name="T42" fmla="*/ 0 w 227"/>
                <a:gd name="T43" fmla="*/ 0 h 314"/>
                <a:gd name="T44" fmla="*/ 0 w 227"/>
                <a:gd name="T45" fmla="*/ 0 h 314"/>
                <a:gd name="T46" fmla="*/ 0 w 227"/>
                <a:gd name="T47" fmla="*/ 0 h 314"/>
                <a:gd name="T48" fmla="*/ 0 w 227"/>
                <a:gd name="T49" fmla="*/ 0 h 314"/>
                <a:gd name="T50" fmla="*/ 0 w 227"/>
                <a:gd name="T51" fmla="*/ 0 h 314"/>
                <a:gd name="T52" fmla="*/ 0 w 227"/>
                <a:gd name="T53" fmla="*/ 0 h 314"/>
                <a:gd name="T54" fmla="*/ 0 w 227"/>
                <a:gd name="T55" fmla="*/ 0 h 314"/>
                <a:gd name="T56" fmla="*/ 0 w 227"/>
                <a:gd name="T57" fmla="*/ 0 h 314"/>
                <a:gd name="T58" fmla="*/ 0 w 227"/>
                <a:gd name="T59" fmla="*/ 0 h 314"/>
                <a:gd name="T60" fmla="*/ 0 w 227"/>
                <a:gd name="T61" fmla="*/ 0 h 314"/>
                <a:gd name="T62" fmla="*/ 0 w 227"/>
                <a:gd name="T63" fmla="*/ 0 h 314"/>
                <a:gd name="T64" fmla="*/ 0 w 227"/>
                <a:gd name="T65" fmla="*/ 0 h 314"/>
                <a:gd name="T66" fmla="*/ 0 w 227"/>
                <a:gd name="T67" fmla="*/ 0 h 314"/>
                <a:gd name="T68" fmla="*/ 0 w 227"/>
                <a:gd name="T69" fmla="*/ 0 h 314"/>
                <a:gd name="T70" fmla="*/ 0 w 227"/>
                <a:gd name="T71" fmla="*/ 0 h 314"/>
                <a:gd name="T72" fmla="*/ 0 w 227"/>
                <a:gd name="T73" fmla="*/ 0 h 314"/>
                <a:gd name="T74" fmla="*/ 0 w 227"/>
                <a:gd name="T75" fmla="*/ 0 h 314"/>
                <a:gd name="T76" fmla="*/ 0 w 227"/>
                <a:gd name="T77" fmla="*/ 0 h 314"/>
                <a:gd name="T78" fmla="*/ 0 w 227"/>
                <a:gd name="T79" fmla="*/ 0 h 314"/>
                <a:gd name="T80" fmla="*/ 0 w 227"/>
                <a:gd name="T81" fmla="*/ 0 h 314"/>
                <a:gd name="T82" fmla="*/ 0 w 227"/>
                <a:gd name="T83" fmla="*/ 0 h 314"/>
                <a:gd name="T84" fmla="*/ 0 w 227"/>
                <a:gd name="T85" fmla="*/ 0 h 3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27" h="314">
                  <a:moveTo>
                    <a:pt x="92" y="250"/>
                  </a:moveTo>
                  <a:lnTo>
                    <a:pt x="116" y="235"/>
                  </a:lnTo>
                  <a:lnTo>
                    <a:pt x="139" y="220"/>
                  </a:lnTo>
                  <a:lnTo>
                    <a:pt x="158" y="200"/>
                  </a:lnTo>
                  <a:lnTo>
                    <a:pt x="177" y="179"/>
                  </a:lnTo>
                  <a:lnTo>
                    <a:pt x="193" y="155"/>
                  </a:lnTo>
                  <a:lnTo>
                    <a:pt x="206" y="130"/>
                  </a:lnTo>
                  <a:lnTo>
                    <a:pt x="216" y="104"/>
                  </a:lnTo>
                  <a:lnTo>
                    <a:pt x="223" y="77"/>
                  </a:lnTo>
                  <a:lnTo>
                    <a:pt x="225" y="63"/>
                  </a:lnTo>
                  <a:lnTo>
                    <a:pt x="227" y="48"/>
                  </a:lnTo>
                  <a:lnTo>
                    <a:pt x="227" y="35"/>
                  </a:lnTo>
                  <a:lnTo>
                    <a:pt x="227" y="22"/>
                  </a:lnTo>
                  <a:lnTo>
                    <a:pt x="204" y="0"/>
                  </a:lnTo>
                  <a:lnTo>
                    <a:pt x="207" y="17"/>
                  </a:lnTo>
                  <a:lnTo>
                    <a:pt x="210" y="35"/>
                  </a:lnTo>
                  <a:lnTo>
                    <a:pt x="208" y="54"/>
                  </a:lnTo>
                  <a:lnTo>
                    <a:pt x="206" y="73"/>
                  </a:lnTo>
                  <a:lnTo>
                    <a:pt x="199" y="98"/>
                  </a:lnTo>
                  <a:lnTo>
                    <a:pt x="189" y="122"/>
                  </a:lnTo>
                  <a:lnTo>
                    <a:pt x="177" y="146"/>
                  </a:lnTo>
                  <a:lnTo>
                    <a:pt x="162" y="167"/>
                  </a:lnTo>
                  <a:lnTo>
                    <a:pt x="145" y="187"/>
                  </a:lnTo>
                  <a:lnTo>
                    <a:pt x="127" y="205"/>
                  </a:lnTo>
                  <a:lnTo>
                    <a:pt x="106" y="221"/>
                  </a:lnTo>
                  <a:lnTo>
                    <a:pt x="85" y="233"/>
                  </a:lnTo>
                  <a:lnTo>
                    <a:pt x="73" y="239"/>
                  </a:lnTo>
                  <a:lnTo>
                    <a:pt x="62" y="247"/>
                  </a:lnTo>
                  <a:lnTo>
                    <a:pt x="50" y="256"/>
                  </a:lnTo>
                  <a:lnTo>
                    <a:pt x="40" y="266"/>
                  </a:lnTo>
                  <a:lnTo>
                    <a:pt x="29" y="278"/>
                  </a:lnTo>
                  <a:lnTo>
                    <a:pt x="20" y="289"/>
                  </a:lnTo>
                  <a:lnTo>
                    <a:pt x="10" y="301"/>
                  </a:lnTo>
                  <a:lnTo>
                    <a:pt x="0" y="314"/>
                  </a:lnTo>
                  <a:lnTo>
                    <a:pt x="23" y="314"/>
                  </a:lnTo>
                  <a:lnTo>
                    <a:pt x="31" y="304"/>
                  </a:lnTo>
                  <a:lnTo>
                    <a:pt x="38" y="293"/>
                  </a:lnTo>
                  <a:lnTo>
                    <a:pt x="48" y="284"/>
                  </a:lnTo>
                  <a:lnTo>
                    <a:pt x="56" y="276"/>
                  </a:lnTo>
                  <a:lnTo>
                    <a:pt x="65" y="268"/>
                  </a:lnTo>
                  <a:lnTo>
                    <a:pt x="74" y="262"/>
                  </a:lnTo>
                  <a:lnTo>
                    <a:pt x="83" y="255"/>
                  </a:lnTo>
                  <a:lnTo>
                    <a:pt x="92" y="250"/>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6" name="Freeform 41">
              <a:extLst>
                <a:ext uri="{FF2B5EF4-FFF2-40B4-BE49-F238E27FC236}">
                  <a16:creationId xmlns:a16="http://schemas.microsoft.com/office/drawing/2014/main" id="{16637156-CFDD-482A-BC34-D935E71D3288}"/>
                </a:ext>
              </a:extLst>
            </p:cNvPr>
            <p:cNvSpPr>
              <a:spLocks/>
            </p:cNvSpPr>
            <p:nvPr/>
          </p:nvSpPr>
          <p:spPr bwMode="auto">
            <a:xfrm>
              <a:off x="2115" y="1635"/>
              <a:ext cx="42" cy="196"/>
            </a:xfrm>
            <a:custGeom>
              <a:avLst/>
              <a:gdLst>
                <a:gd name="T0" fmla="*/ 0 w 128"/>
                <a:gd name="T1" fmla="*/ 0 h 586"/>
                <a:gd name="T2" fmla="*/ 0 w 128"/>
                <a:gd name="T3" fmla="*/ 0 h 586"/>
                <a:gd name="T4" fmla="*/ 0 w 128"/>
                <a:gd name="T5" fmla="*/ 0 h 586"/>
                <a:gd name="T6" fmla="*/ 0 w 128"/>
                <a:gd name="T7" fmla="*/ 0 h 586"/>
                <a:gd name="T8" fmla="*/ 0 w 128"/>
                <a:gd name="T9" fmla="*/ 0 h 586"/>
                <a:gd name="T10" fmla="*/ 0 w 128"/>
                <a:gd name="T11" fmla="*/ 0 h 586"/>
                <a:gd name="T12" fmla="*/ 0 w 128"/>
                <a:gd name="T13" fmla="*/ 0 h 586"/>
                <a:gd name="T14" fmla="*/ 0 w 128"/>
                <a:gd name="T15" fmla="*/ 0 h 586"/>
                <a:gd name="T16" fmla="*/ 0 w 128"/>
                <a:gd name="T17" fmla="*/ 0 h 586"/>
                <a:gd name="T18" fmla="*/ 0 w 128"/>
                <a:gd name="T19" fmla="*/ 0 h 586"/>
                <a:gd name="T20" fmla="*/ 0 w 128"/>
                <a:gd name="T21" fmla="*/ 0 h 586"/>
                <a:gd name="T22" fmla="*/ 0 w 128"/>
                <a:gd name="T23" fmla="*/ 0 h 586"/>
                <a:gd name="T24" fmla="*/ 0 w 128"/>
                <a:gd name="T25" fmla="*/ 0 h 586"/>
                <a:gd name="T26" fmla="*/ 0 w 128"/>
                <a:gd name="T27" fmla="*/ 0 h 586"/>
                <a:gd name="T28" fmla="*/ 0 w 128"/>
                <a:gd name="T29" fmla="*/ 0 h 586"/>
                <a:gd name="T30" fmla="*/ 0 w 128"/>
                <a:gd name="T31" fmla="*/ 0 h 586"/>
                <a:gd name="T32" fmla="*/ 0 w 128"/>
                <a:gd name="T33" fmla="*/ 0 h 586"/>
                <a:gd name="T34" fmla="*/ 0 w 128"/>
                <a:gd name="T35" fmla="*/ 0 h 586"/>
                <a:gd name="T36" fmla="*/ 0 w 128"/>
                <a:gd name="T37" fmla="*/ 0 h 586"/>
                <a:gd name="T38" fmla="*/ 0 w 128"/>
                <a:gd name="T39" fmla="*/ 0 h 586"/>
                <a:gd name="T40" fmla="*/ 0 w 128"/>
                <a:gd name="T41" fmla="*/ 0 h 586"/>
                <a:gd name="T42" fmla="*/ 0 w 128"/>
                <a:gd name="T43" fmla="*/ 0 h 586"/>
                <a:gd name="T44" fmla="*/ 0 w 128"/>
                <a:gd name="T45" fmla="*/ 0 h 586"/>
                <a:gd name="T46" fmla="*/ 0 w 128"/>
                <a:gd name="T47" fmla="*/ 0 h 586"/>
                <a:gd name="T48" fmla="*/ 0 w 128"/>
                <a:gd name="T49" fmla="*/ 0 h 586"/>
                <a:gd name="T50" fmla="*/ 0 w 128"/>
                <a:gd name="T51" fmla="*/ 0 h 586"/>
                <a:gd name="T52" fmla="*/ 0 w 128"/>
                <a:gd name="T53" fmla="*/ 0 h 586"/>
                <a:gd name="T54" fmla="*/ 0 w 128"/>
                <a:gd name="T55" fmla="*/ 0 h 586"/>
                <a:gd name="T56" fmla="*/ 0 w 128"/>
                <a:gd name="T57" fmla="*/ 0 h 586"/>
                <a:gd name="T58" fmla="*/ 0 w 128"/>
                <a:gd name="T59" fmla="*/ 0 h 586"/>
                <a:gd name="T60" fmla="*/ 0 w 128"/>
                <a:gd name="T61" fmla="*/ 0 h 586"/>
                <a:gd name="T62" fmla="*/ 0 w 128"/>
                <a:gd name="T63" fmla="*/ 0 h 586"/>
                <a:gd name="T64" fmla="*/ 0 w 128"/>
                <a:gd name="T65" fmla="*/ 0 h 586"/>
                <a:gd name="T66" fmla="*/ 0 w 128"/>
                <a:gd name="T67" fmla="*/ 0 h 586"/>
                <a:gd name="T68" fmla="*/ 0 w 128"/>
                <a:gd name="T69" fmla="*/ 0 h 5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8" h="586">
                  <a:moveTo>
                    <a:pt x="72" y="94"/>
                  </a:moveTo>
                  <a:lnTo>
                    <a:pt x="82" y="75"/>
                  </a:lnTo>
                  <a:lnTo>
                    <a:pt x="88" y="54"/>
                  </a:lnTo>
                  <a:lnTo>
                    <a:pt x="94" y="28"/>
                  </a:lnTo>
                  <a:lnTo>
                    <a:pt x="97" y="0"/>
                  </a:lnTo>
                  <a:lnTo>
                    <a:pt x="79" y="0"/>
                  </a:lnTo>
                  <a:lnTo>
                    <a:pt x="76" y="25"/>
                  </a:lnTo>
                  <a:lnTo>
                    <a:pt x="71" y="49"/>
                  </a:lnTo>
                  <a:lnTo>
                    <a:pt x="65" y="69"/>
                  </a:lnTo>
                  <a:lnTo>
                    <a:pt x="57" y="84"/>
                  </a:lnTo>
                  <a:lnTo>
                    <a:pt x="26" y="145"/>
                  </a:lnTo>
                  <a:lnTo>
                    <a:pt x="8" y="206"/>
                  </a:lnTo>
                  <a:lnTo>
                    <a:pt x="0" y="265"/>
                  </a:lnTo>
                  <a:lnTo>
                    <a:pt x="3" y="321"/>
                  </a:lnTo>
                  <a:lnTo>
                    <a:pt x="12" y="375"/>
                  </a:lnTo>
                  <a:lnTo>
                    <a:pt x="28" y="425"/>
                  </a:lnTo>
                  <a:lnTo>
                    <a:pt x="50" y="469"/>
                  </a:lnTo>
                  <a:lnTo>
                    <a:pt x="78" y="507"/>
                  </a:lnTo>
                  <a:lnTo>
                    <a:pt x="87" y="520"/>
                  </a:lnTo>
                  <a:lnTo>
                    <a:pt x="95" y="533"/>
                  </a:lnTo>
                  <a:lnTo>
                    <a:pt x="100" y="548"/>
                  </a:lnTo>
                  <a:lnTo>
                    <a:pt x="105" y="564"/>
                  </a:lnTo>
                  <a:lnTo>
                    <a:pt x="128" y="586"/>
                  </a:lnTo>
                  <a:lnTo>
                    <a:pt x="124" y="561"/>
                  </a:lnTo>
                  <a:lnTo>
                    <a:pt x="116" y="537"/>
                  </a:lnTo>
                  <a:lnTo>
                    <a:pt x="105" y="515"/>
                  </a:lnTo>
                  <a:lnTo>
                    <a:pt x="91" y="495"/>
                  </a:lnTo>
                  <a:lnTo>
                    <a:pt x="66" y="460"/>
                  </a:lnTo>
                  <a:lnTo>
                    <a:pt x="45" y="418"/>
                  </a:lnTo>
                  <a:lnTo>
                    <a:pt x="29" y="371"/>
                  </a:lnTo>
                  <a:lnTo>
                    <a:pt x="21" y="320"/>
                  </a:lnTo>
                  <a:lnTo>
                    <a:pt x="20" y="265"/>
                  </a:lnTo>
                  <a:lnTo>
                    <a:pt x="26" y="208"/>
                  </a:lnTo>
                  <a:lnTo>
                    <a:pt x="45" y="152"/>
                  </a:lnTo>
                  <a:lnTo>
                    <a:pt x="72" y="94"/>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7" name="Freeform 42">
              <a:extLst>
                <a:ext uri="{FF2B5EF4-FFF2-40B4-BE49-F238E27FC236}">
                  <a16:creationId xmlns:a16="http://schemas.microsoft.com/office/drawing/2014/main" id="{DCE03CC8-501A-421B-BB00-C82B2AFFB078}"/>
                </a:ext>
              </a:extLst>
            </p:cNvPr>
            <p:cNvSpPr>
              <a:spLocks/>
            </p:cNvSpPr>
            <p:nvPr/>
          </p:nvSpPr>
          <p:spPr bwMode="auto">
            <a:xfrm>
              <a:off x="1563" y="1226"/>
              <a:ext cx="585" cy="409"/>
            </a:xfrm>
            <a:custGeom>
              <a:avLst/>
              <a:gdLst>
                <a:gd name="T0" fmla="*/ 0 w 1753"/>
                <a:gd name="T1" fmla="*/ 0 h 1227"/>
                <a:gd name="T2" fmla="*/ 0 w 1753"/>
                <a:gd name="T3" fmla="*/ 0 h 1227"/>
                <a:gd name="T4" fmla="*/ 0 w 1753"/>
                <a:gd name="T5" fmla="*/ 0 h 1227"/>
                <a:gd name="T6" fmla="*/ 0 w 1753"/>
                <a:gd name="T7" fmla="*/ 0 h 1227"/>
                <a:gd name="T8" fmla="*/ 0 w 1753"/>
                <a:gd name="T9" fmla="*/ 0 h 1227"/>
                <a:gd name="T10" fmla="*/ 0 w 1753"/>
                <a:gd name="T11" fmla="*/ 0 h 1227"/>
                <a:gd name="T12" fmla="*/ 0 w 1753"/>
                <a:gd name="T13" fmla="*/ 0 h 1227"/>
                <a:gd name="T14" fmla="*/ 0 w 1753"/>
                <a:gd name="T15" fmla="*/ 0 h 1227"/>
                <a:gd name="T16" fmla="*/ 0 w 1753"/>
                <a:gd name="T17" fmla="*/ 0 h 1227"/>
                <a:gd name="T18" fmla="*/ 0 w 1753"/>
                <a:gd name="T19" fmla="*/ 0 h 1227"/>
                <a:gd name="T20" fmla="*/ 0 w 1753"/>
                <a:gd name="T21" fmla="*/ 0 h 1227"/>
                <a:gd name="T22" fmla="*/ 0 w 1753"/>
                <a:gd name="T23" fmla="*/ 0 h 1227"/>
                <a:gd name="T24" fmla="*/ 0 w 1753"/>
                <a:gd name="T25" fmla="*/ 0 h 1227"/>
                <a:gd name="T26" fmla="*/ 0 w 1753"/>
                <a:gd name="T27" fmla="*/ 0 h 1227"/>
                <a:gd name="T28" fmla="*/ 0 w 1753"/>
                <a:gd name="T29" fmla="*/ 0 h 1227"/>
                <a:gd name="T30" fmla="*/ 0 w 1753"/>
                <a:gd name="T31" fmla="*/ 0 h 1227"/>
                <a:gd name="T32" fmla="*/ 0 w 1753"/>
                <a:gd name="T33" fmla="*/ 0 h 1227"/>
                <a:gd name="T34" fmla="*/ 0 w 1753"/>
                <a:gd name="T35" fmla="*/ 0 h 1227"/>
                <a:gd name="T36" fmla="*/ 0 w 1753"/>
                <a:gd name="T37" fmla="*/ 0 h 1227"/>
                <a:gd name="T38" fmla="*/ 0 w 1753"/>
                <a:gd name="T39" fmla="*/ 0 h 1227"/>
                <a:gd name="T40" fmla="*/ 0 w 1753"/>
                <a:gd name="T41" fmla="*/ 0 h 1227"/>
                <a:gd name="T42" fmla="*/ 0 w 1753"/>
                <a:gd name="T43" fmla="*/ 0 h 1227"/>
                <a:gd name="T44" fmla="*/ 0 w 1753"/>
                <a:gd name="T45" fmla="*/ 0 h 1227"/>
                <a:gd name="T46" fmla="*/ 0 w 1753"/>
                <a:gd name="T47" fmla="*/ 0 h 1227"/>
                <a:gd name="T48" fmla="*/ 0 w 1753"/>
                <a:gd name="T49" fmla="*/ 0 h 1227"/>
                <a:gd name="T50" fmla="*/ 0 w 1753"/>
                <a:gd name="T51" fmla="*/ 0 h 1227"/>
                <a:gd name="T52" fmla="*/ 0 w 1753"/>
                <a:gd name="T53" fmla="*/ 0 h 1227"/>
                <a:gd name="T54" fmla="*/ 0 w 1753"/>
                <a:gd name="T55" fmla="*/ 0 h 1227"/>
                <a:gd name="T56" fmla="*/ 0 w 1753"/>
                <a:gd name="T57" fmla="*/ 0 h 1227"/>
                <a:gd name="T58" fmla="*/ 0 w 1753"/>
                <a:gd name="T59" fmla="*/ 0 h 1227"/>
                <a:gd name="T60" fmla="*/ 0 w 1753"/>
                <a:gd name="T61" fmla="*/ 0 h 1227"/>
                <a:gd name="T62" fmla="*/ 0 w 1753"/>
                <a:gd name="T63" fmla="*/ 0 h 1227"/>
                <a:gd name="T64" fmla="*/ 0 w 1753"/>
                <a:gd name="T65" fmla="*/ 0 h 1227"/>
                <a:gd name="T66" fmla="*/ 0 w 1753"/>
                <a:gd name="T67" fmla="*/ 0 h 1227"/>
                <a:gd name="T68" fmla="*/ 0 w 1753"/>
                <a:gd name="T69" fmla="*/ 0 h 1227"/>
                <a:gd name="T70" fmla="*/ 0 w 1753"/>
                <a:gd name="T71" fmla="*/ 0 h 1227"/>
                <a:gd name="T72" fmla="*/ 0 w 1753"/>
                <a:gd name="T73" fmla="*/ 0 h 1227"/>
                <a:gd name="T74" fmla="*/ 0 w 1753"/>
                <a:gd name="T75" fmla="*/ 0 h 1227"/>
                <a:gd name="T76" fmla="*/ 0 w 1753"/>
                <a:gd name="T77" fmla="*/ 0 h 1227"/>
                <a:gd name="T78" fmla="*/ 0 w 1753"/>
                <a:gd name="T79" fmla="*/ 0 h 1227"/>
                <a:gd name="T80" fmla="*/ 0 w 1753"/>
                <a:gd name="T81" fmla="*/ 0 h 1227"/>
                <a:gd name="T82" fmla="*/ 0 w 1753"/>
                <a:gd name="T83" fmla="*/ 0 h 1227"/>
                <a:gd name="T84" fmla="*/ 0 w 1753"/>
                <a:gd name="T85" fmla="*/ 0 h 1227"/>
                <a:gd name="T86" fmla="*/ 0 w 1753"/>
                <a:gd name="T87" fmla="*/ 0 h 1227"/>
                <a:gd name="T88" fmla="*/ 0 w 1753"/>
                <a:gd name="T89" fmla="*/ 0 h 1227"/>
                <a:gd name="T90" fmla="*/ 0 w 1753"/>
                <a:gd name="T91" fmla="*/ 0 h 1227"/>
                <a:gd name="T92" fmla="*/ 0 w 1753"/>
                <a:gd name="T93" fmla="*/ 0 h 1227"/>
                <a:gd name="T94" fmla="*/ 0 w 1753"/>
                <a:gd name="T95" fmla="*/ 0 h 1227"/>
                <a:gd name="T96" fmla="*/ 0 w 1753"/>
                <a:gd name="T97" fmla="*/ 0 h 1227"/>
                <a:gd name="T98" fmla="*/ 0 w 1753"/>
                <a:gd name="T99" fmla="*/ 0 h 1227"/>
                <a:gd name="T100" fmla="*/ 0 w 1753"/>
                <a:gd name="T101" fmla="*/ 0 h 1227"/>
                <a:gd name="T102" fmla="*/ 0 w 1753"/>
                <a:gd name="T103" fmla="*/ 0 h 1227"/>
                <a:gd name="T104" fmla="*/ 0 w 1753"/>
                <a:gd name="T105" fmla="*/ 0 h 1227"/>
                <a:gd name="T106" fmla="*/ 0 w 1753"/>
                <a:gd name="T107" fmla="*/ 0 h 1227"/>
                <a:gd name="T108" fmla="*/ 0 w 1753"/>
                <a:gd name="T109" fmla="*/ 0 h 1227"/>
                <a:gd name="T110" fmla="*/ 0 w 1753"/>
                <a:gd name="T111" fmla="*/ 0 h 1227"/>
                <a:gd name="T112" fmla="*/ 0 w 1753"/>
                <a:gd name="T113" fmla="*/ 0 h 1227"/>
                <a:gd name="T114" fmla="*/ 0 w 1753"/>
                <a:gd name="T115" fmla="*/ 0 h 1227"/>
                <a:gd name="T116" fmla="*/ 0 w 1753"/>
                <a:gd name="T117" fmla="*/ 0 h 1227"/>
                <a:gd name="T118" fmla="*/ 0 w 1753"/>
                <a:gd name="T119" fmla="*/ 0 h 122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753" h="1227">
                  <a:moveTo>
                    <a:pt x="1653" y="934"/>
                  </a:moveTo>
                  <a:lnTo>
                    <a:pt x="1615" y="897"/>
                  </a:lnTo>
                  <a:lnTo>
                    <a:pt x="1579" y="856"/>
                  </a:lnTo>
                  <a:lnTo>
                    <a:pt x="1550" y="812"/>
                  </a:lnTo>
                  <a:lnTo>
                    <a:pt x="1525" y="766"/>
                  </a:lnTo>
                  <a:lnTo>
                    <a:pt x="1505" y="719"/>
                  </a:lnTo>
                  <a:lnTo>
                    <a:pt x="1489" y="673"/>
                  </a:lnTo>
                  <a:lnTo>
                    <a:pt x="1480" y="628"/>
                  </a:lnTo>
                  <a:lnTo>
                    <a:pt x="1475" y="587"/>
                  </a:lnTo>
                  <a:lnTo>
                    <a:pt x="1472" y="565"/>
                  </a:lnTo>
                  <a:lnTo>
                    <a:pt x="1466" y="544"/>
                  </a:lnTo>
                  <a:lnTo>
                    <a:pt x="1455" y="521"/>
                  </a:lnTo>
                  <a:lnTo>
                    <a:pt x="1442" y="500"/>
                  </a:lnTo>
                  <a:lnTo>
                    <a:pt x="1428" y="479"/>
                  </a:lnTo>
                  <a:lnTo>
                    <a:pt x="1409" y="458"/>
                  </a:lnTo>
                  <a:lnTo>
                    <a:pt x="1389" y="438"/>
                  </a:lnTo>
                  <a:lnTo>
                    <a:pt x="1368" y="420"/>
                  </a:lnTo>
                  <a:lnTo>
                    <a:pt x="1345" y="403"/>
                  </a:lnTo>
                  <a:lnTo>
                    <a:pt x="1321" y="387"/>
                  </a:lnTo>
                  <a:lnTo>
                    <a:pt x="1296" y="373"/>
                  </a:lnTo>
                  <a:lnTo>
                    <a:pt x="1270" y="359"/>
                  </a:lnTo>
                  <a:lnTo>
                    <a:pt x="1245" y="349"/>
                  </a:lnTo>
                  <a:lnTo>
                    <a:pt x="1218" y="340"/>
                  </a:lnTo>
                  <a:lnTo>
                    <a:pt x="1193" y="333"/>
                  </a:lnTo>
                  <a:lnTo>
                    <a:pt x="1168" y="329"/>
                  </a:lnTo>
                  <a:lnTo>
                    <a:pt x="1150" y="326"/>
                  </a:lnTo>
                  <a:lnTo>
                    <a:pt x="1129" y="324"/>
                  </a:lnTo>
                  <a:lnTo>
                    <a:pt x="1108" y="319"/>
                  </a:lnTo>
                  <a:lnTo>
                    <a:pt x="1087" y="315"/>
                  </a:lnTo>
                  <a:lnTo>
                    <a:pt x="1064" y="308"/>
                  </a:lnTo>
                  <a:lnTo>
                    <a:pt x="1040" y="300"/>
                  </a:lnTo>
                  <a:lnTo>
                    <a:pt x="1017" y="291"/>
                  </a:lnTo>
                  <a:lnTo>
                    <a:pt x="993" y="279"/>
                  </a:lnTo>
                  <a:lnTo>
                    <a:pt x="969" y="267"/>
                  </a:lnTo>
                  <a:lnTo>
                    <a:pt x="944" y="251"/>
                  </a:lnTo>
                  <a:lnTo>
                    <a:pt x="919" y="234"/>
                  </a:lnTo>
                  <a:lnTo>
                    <a:pt x="894" y="216"/>
                  </a:lnTo>
                  <a:lnTo>
                    <a:pt x="871" y="193"/>
                  </a:lnTo>
                  <a:lnTo>
                    <a:pt x="846" y="168"/>
                  </a:lnTo>
                  <a:lnTo>
                    <a:pt x="822" y="141"/>
                  </a:lnTo>
                  <a:lnTo>
                    <a:pt x="798" y="111"/>
                  </a:lnTo>
                  <a:lnTo>
                    <a:pt x="780" y="88"/>
                  </a:lnTo>
                  <a:lnTo>
                    <a:pt x="761" y="70"/>
                  </a:lnTo>
                  <a:lnTo>
                    <a:pt x="740" y="53"/>
                  </a:lnTo>
                  <a:lnTo>
                    <a:pt x="719" y="38"/>
                  </a:lnTo>
                  <a:lnTo>
                    <a:pt x="697" y="28"/>
                  </a:lnTo>
                  <a:lnTo>
                    <a:pt x="674" y="17"/>
                  </a:lnTo>
                  <a:lnTo>
                    <a:pt x="651" y="10"/>
                  </a:lnTo>
                  <a:lnTo>
                    <a:pt x="628" y="5"/>
                  </a:lnTo>
                  <a:lnTo>
                    <a:pt x="605" y="3"/>
                  </a:lnTo>
                  <a:lnTo>
                    <a:pt x="582" y="0"/>
                  </a:lnTo>
                  <a:lnTo>
                    <a:pt x="560" y="1"/>
                  </a:lnTo>
                  <a:lnTo>
                    <a:pt x="539" y="3"/>
                  </a:lnTo>
                  <a:lnTo>
                    <a:pt x="519" y="5"/>
                  </a:lnTo>
                  <a:lnTo>
                    <a:pt x="499" y="10"/>
                  </a:lnTo>
                  <a:lnTo>
                    <a:pt x="482" y="16"/>
                  </a:lnTo>
                  <a:lnTo>
                    <a:pt x="466" y="22"/>
                  </a:lnTo>
                  <a:lnTo>
                    <a:pt x="447" y="32"/>
                  </a:lnTo>
                  <a:lnTo>
                    <a:pt x="431" y="39"/>
                  </a:lnTo>
                  <a:lnTo>
                    <a:pt x="415" y="47"/>
                  </a:lnTo>
                  <a:lnTo>
                    <a:pt x="398" y="54"/>
                  </a:lnTo>
                  <a:lnTo>
                    <a:pt x="381" y="62"/>
                  </a:lnTo>
                  <a:lnTo>
                    <a:pt x="362" y="68"/>
                  </a:lnTo>
                  <a:lnTo>
                    <a:pt x="343" y="75"/>
                  </a:lnTo>
                  <a:lnTo>
                    <a:pt x="322" y="80"/>
                  </a:lnTo>
                  <a:lnTo>
                    <a:pt x="300" y="84"/>
                  </a:lnTo>
                  <a:lnTo>
                    <a:pt x="278" y="87"/>
                  </a:lnTo>
                  <a:lnTo>
                    <a:pt x="254" y="89"/>
                  </a:lnTo>
                  <a:lnTo>
                    <a:pt x="231" y="88"/>
                  </a:lnTo>
                  <a:lnTo>
                    <a:pt x="204" y="87"/>
                  </a:lnTo>
                  <a:lnTo>
                    <a:pt x="178" y="83"/>
                  </a:lnTo>
                  <a:lnTo>
                    <a:pt x="150" y="76"/>
                  </a:lnTo>
                  <a:lnTo>
                    <a:pt x="120" y="67"/>
                  </a:lnTo>
                  <a:lnTo>
                    <a:pt x="90" y="55"/>
                  </a:lnTo>
                  <a:lnTo>
                    <a:pt x="77" y="50"/>
                  </a:lnTo>
                  <a:lnTo>
                    <a:pt x="65" y="46"/>
                  </a:lnTo>
                  <a:lnTo>
                    <a:pt x="53" y="42"/>
                  </a:lnTo>
                  <a:lnTo>
                    <a:pt x="42" y="39"/>
                  </a:lnTo>
                  <a:lnTo>
                    <a:pt x="31" y="37"/>
                  </a:lnTo>
                  <a:lnTo>
                    <a:pt x="20" y="34"/>
                  </a:lnTo>
                  <a:lnTo>
                    <a:pt x="11" y="32"/>
                  </a:lnTo>
                  <a:lnTo>
                    <a:pt x="0" y="30"/>
                  </a:lnTo>
                  <a:lnTo>
                    <a:pt x="24" y="54"/>
                  </a:lnTo>
                  <a:lnTo>
                    <a:pt x="31" y="55"/>
                  </a:lnTo>
                  <a:lnTo>
                    <a:pt x="37" y="57"/>
                  </a:lnTo>
                  <a:lnTo>
                    <a:pt x="44" y="59"/>
                  </a:lnTo>
                  <a:lnTo>
                    <a:pt x="52" y="61"/>
                  </a:lnTo>
                  <a:lnTo>
                    <a:pt x="58" y="63"/>
                  </a:lnTo>
                  <a:lnTo>
                    <a:pt x="66" y="66"/>
                  </a:lnTo>
                  <a:lnTo>
                    <a:pt x="74" y="70"/>
                  </a:lnTo>
                  <a:lnTo>
                    <a:pt x="82" y="72"/>
                  </a:lnTo>
                  <a:lnTo>
                    <a:pt x="115" y="84"/>
                  </a:lnTo>
                  <a:lnTo>
                    <a:pt x="145" y="93"/>
                  </a:lnTo>
                  <a:lnTo>
                    <a:pt x="174" y="100"/>
                  </a:lnTo>
                  <a:lnTo>
                    <a:pt x="203" y="105"/>
                  </a:lnTo>
                  <a:lnTo>
                    <a:pt x="229" y="107"/>
                  </a:lnTo>
                  <a:lnTo>
                    <a:pt x="256" y="108"/>
                  </a:lnTo>
                  <a:lnTo>
                    <a:pt x="279" y="105"/>
                  </a:lnTo>
                  <a:lnTo>
                    <a:pt x="303" y="103"/>
                  </a:lnTo>
                  <a:lnTo>
                    <a:pt x="325" y="99"/>
                  </a:lnTo>
                  <a:lnTo>
                    <a:pt x="347" y="93"/>
                  </a:lnTo>
                  <a:lnTo>
                    <a:pt x="366" y="87"/>
                  </a:lnTo>
                  <a:lnTo>
                    <a:pt x="386" y="79"/>
                  </a:lnTo>
                  <a:lnTo>
                    <a:pt x="404" y="71"/>
                  </a:lnTo>
                  <a:lnTo>
                    <a:pt x="422" y="63"/>
                  </a:lnTo>
                  <a:lnTo>
                    <a:pt x="439" y="55"/>
                  </a:lnTo>
                  <a:lnTo>
                    <a:pt x="454" y="47"/>
                  </a:lnTo>
                  <a:lnTo>
                    <a:pt x="474" y="38"/>
                  </a:lnTo>
                  <a:lnTo>
                    <a:pt x="489" y="32"/>
                  </a:lnTo>
                  <a:lnTo>
                    <a:pt x="506" y="26"/>
                  </a:lnTo>
                  <a:lnTo>
                    <a:pt x="523" y="22"/>
                  </a:lnTo>
                  <a:lnTo>
                    <a:pt x="541" y="20"/>
                  </a:lnTo>
                  <a:lnTo>
                    <a:pt x="561" y="18"/>
                  </a:lnTo>
                  <a:lnTo>
                    <a:pt x="582" y="18"/>
                  </a:lnTo>
                  <a:lnTo>
                    <a:pt x="603" y="20"/>
                  </a:lnTo>
                  <a:lnTo>
                    <a:pt x="624" y="22"/>
                  </a:lnTo>
                  <a:lnTo>
                    <a:pt x="647" y="28"/>
                  </a:lnTo>
                  <a:lnTo>
                    <a:pt x="668" y="34"/>
                  </a:lnTo>
                  <a:lnTo>
                    <a:pt x="689" y="43"/>
                  </a:lnTo>
                  <a:lnTo>
                    <a:pt x="710" y="54"/>
                  </a:lnTo>
                  <a:lnTo>
                    <a:pt x="730" y="67"/>
                  </a:lnTo>
                  <a:lnTo>
                    <a:pt x="749" y="83"/>
                  </a:lnTo>
                  <a:lnTo>
                    <a:pt x="767" y="100"/>
                  </a:lnTo>
                  <a:lnTo>
                    <a:pt x="784" y="121"/>
                  </a:lnTo>
                  <a:lnTo>
                    <a:pt x="809" y="153"/>
                  </a:lnTo>
                  <a:lnTo>
                    <a:pt x="832" y="180"/>
                  </a:lnTo>
                  <a:lnTo>
                    <a:pt x="859" y="207"/>
                  </a:lnTo>
                  <a:lnTo>
                    <a:pt x="884" y="229"/>
                  </a:lnTo>
                  <a:lnTo>
                    <a:pt x="909" y="249"/>
                  </a:lnTo>
                  <a:lnTo>
                    <a:pt x="935" y="267"/>
                  </a:lnTo>
                  <a:lnTo>
                    <a:pt x="960" y="283"/>
                  </a:lnTo>
                  <a:lnTo>
                    <a:pt x="985" y="296"/>
                  </a:lnTo>
                  <a:lnTo>
                    <a:pt x="1010" y="308"/>
                  </a:lnTo>
                  <a:lnTo>
                    <a:pt x="1034" y="317"/>
                  </a:lnTo>
                  <a:lnTo>
                    <a:pt x="1058" y="325"/>
                  </a:lnTo>
                  <a:lnTo>
                    <a:pt x="1081" y="332"/>
                  </a:lnTo>
                  <a:lnTo>
                    <a:pt x="1104" y="337"/>
                  </a:lnTo>
                  <a:lnTo>
                    <a:pt x="1125" y="342"/>
                  </a:lnTo>
                  <a:lnTo>
                    <a:pt x="1146" y="345"/>
                  </a:lnTo>
                  <a:lnTo>
                    <a:pt x="1166" y="348"/>
                  </a:lnTo>
                  <a:lnTo>
                    <a:pt x="1191" y="352"/>
                  </a:lnTo>
                  <a:lnTo>
                    <a:pt x="1216" y="358"/>
                  </a:lnTo>
                  <a:lnTo>
                    <a:pt x="1242" y="367"/>
                  </a:lnTo>
                  <a:lnTo>
                    <a:pt x="1267" y="378"/>
                  </a:lnTo>
                  <a:lnTo>
                    <a:pt x="1291" y="391"/>
                  </a:lnTo>
                  <a:lnTo>
                    <a:pt x="1314" y="404"/>
                  </a:lnTo>
                  <a:lnTo>
                    <a:pt x="1338" y="420"/>
                  </a:lnTo>
                  <a:lnTo>
                    <a:pt x="1359" y="437"/>
                  </a:lnTo>
                  <a:lnTo>
                    <a:pt x="1379" y="454"/>
                  </a:lnTo>
                  <a:lnTo>
                    <a:pt x="1397" y="473"/>
                  </a:lnTo>
                  <a:lnTo>
                    <a:pt x="1413" y="492"/>
                  </a:lnTo>
                  <a:lnTo>
                    <a:pt x="1428" y="511"/>
                  </a:lnTo>
                  <a:lnTo>
                    <a:pt x="1439" y="531"/>
                  </a:lnTo>
                  <a:lnTo>
                    <a:pt x="1447" y="550"/>
                  </a:lnTo>
                  <a:lnTo>
                    <a:pt x="1454" y="570"/>
                  </a:lnTo>
                  <a:lnTo>
                    <a:pt x="1457" y="589"/>
                  </a:lnTo>
                  <a:lnTo>
                    <a:pt x="1462" y="632"/>
                  </a:lnTo>
                  <a:lnTo>
                    <a:pt x="1471" y="678"/>
                  </a:lnTo>
                  <a:lnTo>
                    <a:pt x="1487" y="725"/>
                  </a:lnTo>
                  <a:lnTo>
                    <a:pt x="1508" y="774"/>
                  </a:lnTo>
                  <a:lnTo>
                    <a:pt x="1534" y="822"/>
                  </a:lnTo>
                  <a:lnTo>
                    <a:pt x="1566" y="868"/>
                  </a:lnTo>
                  <a:lnTo>
                    <a:pt x="1601" y="910"/>
                  </a:lnTo>
                  <a:lnTo>
                    <a:pt x="1642" y="947"/>
                  </a:lnTo>
                  <a:lnTo>
                    <a:pt x="1669" y="973"/>
                  </a:lnTo>
                  <a:lnTo>
                    <a:pt x="1690" y="1003"/>
                  </a:lnTo>
                  <a:lnTo>
                    <a:pt x="1707" y="1039"/>
                  </a:lnTo>
                  <a:lnTo>
                    <a:pt x="1720" y="1076"/>
                  </a:lnTo>
                  <a:lnTo>
                    <a:pt x="1729" y="1114"/>
                  </a:lnTo>
                  <a:lnTo>
                    <a:pt x="1733" y="1153"/>
                  </a:lnTo>
                  <a:lnTo>
                    <a:pt x="1734" y="1192"/>
                  </a:lnTo>
                  <a:lnTo>
                    <a:pt x="1733" y="1227"/>
                  </a:lnTo>
                  <a:lnTo>
                    <a:pt x="1751" y="1227"/>
                  </a:lnTo>
                  <a:lnTo>
                    <a:pt x="1753" y="1190"/>
                  </a:lnTo>
                  <a:lnTo>
                    <a:pt x="1751" y="1149"/>
                  </a:lnTo>
                  <a:lnTo>
                    <a:pt x="1746" y="1110"/>
                  </a:lnTo>
                  <a:lnTo>
                    <a:pt x="1737" y="1069"/>
                  </a:lnTo>
                  <a:lnTo>
                    <a:pt x="1724" y="1030"/>
                  </a:lnTo>
                  <a:lnTo>
                    <a:pt x="1705" y="994"/>
                  </a:lnTo>
                  <a:lnTo>
                    <a:pt x="1682" y="961"/>
                  </a:lnTo>
                  <a:lnTo>
                    <a:pt x="1653" y="934"/>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8" name="Freeform 43">
              <a:extLst>
                <a:ext uri="{FF2B5EF4-FFF2-40B4-BE49-F238E27FC236}">
                  <a16:creationId xmlns:a16="http://schemas.microsoft.com/office/drawing/2014/main" id="{E7A76710-57F6-44E7-A4A8-02CDB84FCCBB}"/>
                </a:ext>
              </a:extLst>
            </p:cNvPr>
            <p:cNvSpPr>
              <a:spLocks/>
            </p:cNvSpPr>
            <p:nvPr/>
          </p:nvSpPr>
          <p:spPr bwMode="auto">
            <a:xfrm>
              <a:off x="2041" y="1165"/>
              <a:ext cx="214" cy="229"/>
            </a:xfrm>
            <a:custGeom>
              <a:avLst/>
              <a:gdLst>
                <a:gd name="T0" fmla="*/ 0 w 641"/>
                <a:gd name="T1" fmla="*/ 0 h 686"/>
                <a:gd name="T2" fmla="*/ 0 w 641"/>
                <a:gd name="T3" fmla="*/ 0 h 686"/>
                <a:gd name="T4" fmla="*/ 0 w 641"/>
                <a:gd name="T5" fmla="*/ 0 h 686"/>
                <a:gd name="T6" fmla="*/ 0 w 641"/>
                <a:gd name="T7" fmla="*/ 0 h 686"/>
                <a:gd name="T8" fmla="*/ 0 w 641"/>
                <a:gd name="T9" fmla="*/ 0 h 686"/>
                <a:gd name="T10" fmla="*/ 0 w 641"/>
                <a:gd name="T11" fmla="*/ 0 h 686"/>
                <a:gd name="T12" fmla="*/ 0 w 641"/>
                <a:gd name="T13" fmla="*/ 0 h 686"/>
                <a:gd name="T14" fmla="*/ 0 w 641"/>
                <a:gd name="T15" fmla="*/ 0 h 686"/>
                <a:gd name="T16" fmla="*/ 0 w 641"/>
                <a:gd name="T17" fmla="*/ 0 h 686"/>
                <a:gd name="T18" fmla="*/ 0 w 641"/>
                <a:gd name="T19" fmla="*/ 0 h 686"/>
                <a:gd name="T20" fmla="*/ 0 w 641"/>
                <a:gd name="T21" fmla="*/ 0 h 686"/>
                <a:gd name="T22" fmla="*/ 0 w 641"/>
                <a:gd name="T23" fmla="*/ 0 h 686"/>
                <a:gd name="T24" fmla="*/ 0 w 641"/>
                <a:gd name="T25" fmla="*/ 0 h 686"/>
                <a:gd name="T26" fmla="*/ 0 w 641"/>
                <a:gd name="T27" fmla="*/ 0 h 686"/>
                <a:gd name="T28" fmla="*/ 0 w 641"/>
                <a:gd name="T29" fmla="*/ 0 h 686"/>
                <a:gd name="T30" fmla="*/ 0 w 641"/>
                <a:gd name="T31" fmla="*/ 0 h 686"/>
                <a:gd name="T32" fmla="*/ 0 w 641"/>
                <a:gd name="T33" fmla="*/ 0 h 686"/>
                <a:gd name="T34" fmla="*/ 0 w 641"/>
                <a:gd name="T35" fmla="*/ 0 h 686"/>
                <a:gd name="T36" fmla="*/ 0 w 641"/>
                <a:gd name="T37" fmla="*/ 0 h 686"/>
                <a:gd name="T38" fmla="*/ 0 w 641"/>
                <a:gd name="T39" fmla="*/ 0 h 686"/>
                <a:gd name="T40" fmla="*/ 0 w 641"/>
                <a:gd name="T41" fmla="*/ 0 h 686"/>
                <a:gd name="T42" fmla="*/ 0 w 641"/>
                <a:gd name="T43" fmla="*/ 0 h 686"/>
                <a:gd name="T44" fmla="*/ 0 w 641"/>
                <a:gd name="T45" fmla="*/ 0 h 686"/>
                <a:gd name="T46" fmla="*/ 0 w 641"/>
                <a:gd name="T47" fmla="*/ 0 h 686"/>
                <a:gd name="T48" fmla="*/ 0 w 641"/>
                <a:gd name="T49" fmla="*/ 0 h 686"/>
                <a:gd name="T50" fmla="*/ 0 w 641"/>
                <a:gd name="T51" fmla="*/ 0 h 686"/>
                <a:gd name="T52" fmla="*/ 0 w 641"/>
                <a:gd name="T53" fmla="*/ 0 h 686"/>
                <a:gd name="T54" fmla="*/ 0 w 641"/>
                <a:gd name="T55" fmla="*/ 0 h 686"/>
                <a:gd name="T56" fmla="*/ 0 w 641"/>
                <a:gd name="T57" fmla="*/ 0 h 686"/>
                <a:gd name="T58" fmla="*/ 0 w 641"/>
                <a:gd name="T59" fmla="*/ 0 h 686"/>
                <a:gd name="T60" fmla="*/ 0 w 641"/>
                <a:gd name="T61" fmla="*/ 0 h 686"/>
                <a:gd name="T62" fmla="*/ 0 w 641"/>
                <a:gd name="T63" fmla="*/ 0 h 686"/>
                <a:gd name="T64" fmla="*/ 0 w 641"/>
                <a:gd name="T65" fmla="*/ 0 h 686"/>
                <a:gd name="T66" fmla="*/ 0 w 641"/>
                <a:gd name="T67" fmla="*/ 0 h 686"/>
                <a:gd name="T68" fmla="*/ 0 w 641"/>
                <a:gd name="T69" fmla="*/ 0 h 686"/>
                <a:gd name="T70" fmla="*/ 0 w 641"/>
                <a:gd name="T71" fmla="*/ 0 h 686"/>
                <a:gd name="T72" fmla="*/ 0 w 641"/>
                <a:gd name="T73" fmla="*/ 0 h 686"/>
                <a:gd name="T74" fmla="*/ 0 w 641"/>
                <a:gd name="T75" fmla="*/ 0 h 686"/>
                <a:gd name="T76" fmla="*/ 0 w 641"/>
                <a:gd name="T77" fmla="*/ 0 h 686"/>
                <a:gd name="T78" fmla="*/ 0 w 641"/>
                <a:gd name="T79" fmla="*/ 0 h 686"/>
                <a:gd name="T80" fmla="*/ 0 w 641"/>
                <a:gd name="T81" fmla="*/ 0 h 686"/>
                <a:gd name="T82" fmla="*/ 0 w 641"/>
                <a:gd name="T83" fmla="*/ 0 h 686"/>
                <a:gd name="T84" fmla="*/ 0 w 641"/>
                <a:gd name="T85" fmla="*/ 0 h 686"/>
                <a:gd name="T86" fmla="*/ 0 w 641"/>
                <a:gd name="T87" fmla="*/ 0 h 686"/>
                <a:gd name="T88" fmla="*/ 0 w 641"/>
                <a:gd name="T89" fmla="*/ 0 h 686"/>
                <a:gd name="T90" fmla="*/ 0 w 641"/>
                <a:gd name="T91" fmla="*/ 0 h 686"/>
                <a:gd name="T92" fmla="*/ 0 w 641"/>
                <a:gd name="T93" fmla="*/ 0 h 686"/>
                <a:gd name="T94" fmla="*/ 0 w 641"/>
                <a:gd name="T95" fmla="*/ 0 h 686"/>
                <a:gd name="T96" fmla="*/ 0 w 641"/>
                <a:gd name="T97" fmla="*/ 0 h 686"/>
                <a:gd name="T98" fmla="*/ 0 w 641"/>
                <a:gd name="T99" fmla="*/ 0 h 686"/>
                <a:gd name="T100" fmla="*/ 0 w 641"/>
                <a:gd name="T101" fmla="*/ 0 h 686"/>
                <a:gd name="T102" fmla="*/ 0 w 641"/>
                <a:gd name="T103" fmla="*/ 0 h 686"/>
                <a:gd name="T104" fmla="*/ 0 w 641"/>
                <a:gd name="T105" fmla="*/ 0 h 686"/>
                <a:gd name="T106" fmla="*/ 0 w 641"/>
                <a:gd name="T107" fmla="*/ 0 h 686"/>
                <a:gd name="T108" fmla="*/ 0 w 641"/>
                <a:gd name="T109" fmla="*/ 0 h 686"/>
                <a:gd name="T110" fmla="*/ 0 w 641"/>
                <a:gd name="T111" fmla="*/ 0 h 686"/>
                <a:gd name="T112" fmla="*/ 0 w 641"/>
                <a:gd name="T113" fmla="*/ 0 h 686"/>
                <a:gd name="T114" fmla="*/ 0 w 641"/>
                <a:gd name="T115" fmla="*/ 0 h 686"/>
                <a:gd name="T116" fmla="*/ 0 w 641"/>
                <a:gd name="T117" fmla="*/ 0 h 6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41" h="686">
                  <a:moveTo>
                    <a:pt x="581" y="402"/>
                  </a:moveTo>
                  <a:lnTo>
                    <a:pt x="577" y="367"/>
                  </a:lnTo>
                  <a:lnTo>
                    <a:pt x="566" y="334"/>
                  </a:lnTo>
                  <a:lnTo>
                    <a:pt x="552" y="300"/>
                  </a:lnTo>
                  <a:lnTo>
                    <a:pt x="532" y="267"/>
                  </a:lnTo>
                  <a:lnTo>
                    <a:pt x="508" y="234"/>
                  </a:lnTo>
                  <a:lnTo>
                    <a:pt x="482" y="203"/>
                  </a:lnTo>
                  <a:lnTo>
                    <a:pt x="451" y="172"/>
                  </a:lnTo>
                  <a:lnTo>
                    <a:pt x="419" y="145"/>
                  </a:lnTo>
                  <a:lnTo>
                    <a:pt x="383" y="117"/>
                  </a:lnTo>
                  <a:lnTo>
                    <a:pt x="346" y="92"/>
                  </a:lnTo>
                  <a:lnTo>
                    <a:pt x="308" y="70"/>
                  </a:lnTo>
                  <a:lnTo>
                    <a:pt x="268" y="50"/>
                  </a:lnTo>
                  <a:lnTo>
                    <a:pt x="229" y="33"/>
                  </a:lnTo>
                  <a:lnTo>
                    <a:pt x="189" y="18"/>
                  </a:lnTo>
                  <a:lnTo>
                    <a:pt x="150" y="8"/>
                  </a:lnTo>
                  <a:lnTo>
                    <a:pt x="112" y="0"/>
                  </a:lnTo>
                  <a:lnTo>
                    <a:pt x="0" y="0"/>
                  </a:lnTo>
                  <a:lnTo>
                    <a:pt x="13" y="3"/>
                  </a:lnTo>
                  <a:lnTo>
                    <a:pt x="26" y="5"/>
                  </a:lnTo>
                  <a:lnTo>
                    <a:pt x="39" y="8"/>
                  </a:lnTo>
                  <a:lnTo>
                    <a:pt x="51" y="9"/>
                  </a:lnTo>
                  <a:lnTo>
                    <a:pt x="63" y="12"/>
                  </a:lnTo>
                  <a:lnTo>
                    <a:pt x="75" y="13"/>
                  </a:lnTo>
                  <a:lnTo>
                    <a:pt x="87" y="14"/>
                  </a:lnTo>
                  <a:lnTo>
                    <a:pt x="99" y="16"/>
                  </a:lnTo>
                  <a:lnTo>
                    <a:pt x="135" y="22"/>
                  </a:lnTo>
                  <a:lnTo>
                    <a:pt x="174" y="33"/>
                  </a:lnTo>
                  <a:lnTo>
                    <a:pt x="213" y="46"/>
                  </a:lnTo>
                  <a:lnTo>
                    <a:pt x="253" y="63"/>
                  </a:lnTo>
                  <a:lnTo>
                    <a:pt x="291" y="82"/>
                  </a:lnTo>
                  <a:lnTo>
                    <a:pt x="329" y="104"/>
                  </a:lnTo>
                  <a:lnTo>
                    <a:pt x="366" y="128"/>
                  </a:lnTo>
                  <a:lnTo>
                    <a:pt x="400" y="154"/>
                  </a:lnTo>
                  <a:lnTo>
                    <a:pt x="433" y="182"/>
                  </a:lnTo>
                  <a:lnTo>
                    <a:pt x="463" y="212"/>
                  </a:lnTo>
                  <a:lnTo>
                    <a:pt x="491" y="242"/>
                  </a:lnTo>
                  <a:lnTo>
                    <a:pt x="515" y="272"/>
                  </a:lnTo>
                  <a:lnTo>
                    <a:pt x="534" y="305"/>
                  </a:lnTo>
                  <a:lnTo>
                    <a:pt x="549" y="337"/>
                  </a:lnTo>
                  <a:lnTo>
                    <a:pt x="559" y="370"/>
                  </a:lnTo>
                  <a:lnTo>
                    <a:pt x="563" y="402"/>
                  </a:lnTo>
                  <a:lnTo>
                    <a:pt x="566" y="433"/>
                  </a:lnTo>
                  <a:lnTo>
                    <a:pt x="570" y="467"/>
                  </a:lnTo>
                  <a:lnTo>
                    <a:pt x="577" y="502"/>
                  </a:lnTo>
                  <a:lnTo>
                    <a:pt x="586" y="537"/>
                  </a:lnTo>
                  <a:lnTo>
                    <a:pt x="596" y="574"/>
                  </a:lnTo>
                  <a:lnTo>
                    <a:pt x="609" y="611"/>
                  </a:lnTo>
                  <a:lnTo>
                    <a:pt x="624" y="649"/>
                  </a:lnTo>
                  <a:lnTo>
                    <a:pt x="641" y="686"/>
                  </a:lnTo>
                  <a:lnTo>
                    <a:pt x="641" y="641"/>
                  </a:lnTo>
                  <a:lnTo>
                    <a:pt x="628" y="610"/>
                  </a:lnTo>
                  <a:lnTo>
                    <a:pt x="617" y="578"/>
                  </a:lnTo>
                  <a:lnTo>
                    <a:pt x="607" y="546"/>
                  </a:lnTo>
                  <a:lnTo>
                    <a:pt x="599" y="516"/>
                  </a:lnTo>
                  <a:lnTo>
                    <a:pt x="592" y="486"/>
                  </a:lnTo>
                  <a:lnTo>
                    <a:pt x="587" y="457"/>
                  </a:lnTo>
                  <a:lnTo>
                    <a:pt x="583" y="428"/>
                  </a:lnTo>
                  <a:lnTo>
                    <a:pt x="581" y="402"/>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9" name="Freeform 44">
              <a:extLst>
                <a:ext uri="{FF2B5EF4-FFF2-40B4-BE49-F238E27FC236}">
                  <a16:creationId xmlns:a16="http://schemas.microsoft.com/office/drawing/2014/main" id="{9D550329-8D4E-4413-B997-C5E5CAF7AB32}"/>
                </a:ext>
              </a:extLst>
            </p:cNvPr>
            <p:cNvSpPr>
              <a:spLocks/>
            </p:cNvSpPr>
            <p:nvPr/>
          </p:nvSpPr>
          <p:spPr bwMode="auto">
            <a:xfrm>
              <a:off x="1941" y="1408"/>
              <a:ext cx="109" cy="131"/>
            </a:xfrm>
            <a:custGeom>
              <a:avLst/>
              <a:gdLst>
                <a:gd name="T0" fmla="*/ 0 w 326"/>
                <a:gd name="T1" fmla="*/ 0 h 392"/>
                <a:gd name="T2" fmla="*/ 0 w 326"/>
                <a:gd name="T3" fmla="*/ 0 h 392"/>
                <a:gd name="T4" fmla="*/ 0 w 326"/>
                <a:gd name="T5" fmla="*/ 0 h 392"/>
                <a:gd name="T6" fmla="*/ 0 w 326"/>
                <a:gd name="T7" fmla="*/ 0 h 392"/>
                <a:gd name="T8" fmla="*/ 0 w 326"/>
                <a:gd name="T9" fmla="*/ 0 h 392"/>
                <a:gd name="T10" fmla="*/ 0 w 326"/>
                <a:gd name="T11" fmla="*/ 0 h 392"/>
                <a:gd name="T12" fmla="*/ 0 w 326"/>
                <a:gd name="T13" fmla="*/ 0 h 392"/>
                <a:gd name="T14" fmla="*/ 0 w 326"/>
                <a:gd name="T15" fmla="*/ 0 h 392"/>
                <a:gd name="T16" fmla="*/ 0 w 326"/>
                <a:gd name="T17" fmla="*/ 0 h 392"/>
                <a:gd name="T18" fmla="*/ 0 w 326"/>
                <a:gd name="T19" fmla="*/ 0 h 392"/>
                <a:gd name="T20" fmla="*/ 0 w 326"/>
                <a:gd name="T21" fmla="*/ 0 h 392"/>
                <a:gd name="T22" fmla="*/ 0 w 326"/>
                <a:gd name="T23" fmla="*/ 0 h 392"/>
                <a:gd name="T24" fmla="*/ 0 w 326"/>
                <a:gd name="T25" fmla="*/ 0 h 392"/>
                <a:gd name="T26" fmla="*/ 0 w 326"/>
                <a:gd name="T27" fmla="*/ 0 h 392"/>
                <a:gd name="T28" fmla="*/ 0 w 326"/>
                <a:gd name="T29" fmla="*/ 0 h 392"/>
                <a:gd name="T30" fmla="*/ 0 w 326"/>
                <a:gd name="T31" fmla="*/ 0 h 392"/>
                <a:gd name="T32" fmla="*/ 0 w 326"/>
                <a:gd name="T33" fmla="*/ 0 h 392"/>
                <a:gd name="T34" fmla="*/ 0 w 326"/>
                <a:gd name="T35" fmla="*/ 0 h 392"/>
                <a:gd name="T36" fmla="*/ 0 w 326"/>
                <a:gd name="T37" fmla="*/ 0 h 392"/>
                <a:gd name="T38" fmla="*/ 0 w 326"/>
                <a:gd name="T39" fmla="*/ 0 h 392"/>
                <a:gd name="T40" fmla="*/ 0 w 326"/>
                <a:gd name="T41" fmla="*/ 0 h 392"/>
                <a:gd name="T42" fmla="*/ 0 w 326"/>
                <a:gd name="T43" fmla="*/ 0 h 392"/>
                <a:gd name="T44" fmla="*/ 0 w 326"/>
                <a:gd name="T45" fmla="*/ 0 h 392"/>
                <a:gd name="T46" fmla="*/ 0 w 326"/>
                <a:gd name="T47" fmla="*/ 0 h 392"/>
                <a:gd name="T48" fmla="*/ 0 w 326"/>
                <a:gd name="T49" fmla="*/ 0 h 392"/>
                <a:gd name="T50" fmla="*/ 0 w 326"/>
                <a:gd name="T51" fmla="*/ 0 h 392"/>
                <a:gd name="T52" fmla="*/ 0 w 326"/>
                <a:gd name="T53" fmla="*/ 0 h 392"/>
                <a:gd name="T54" fmla="*/ 0 w 326"/>
                <a:gd name="T55" fmla="*/ 0 h 392"/>
                <a:gd name="T56" fmla="*/ 0 w 326"/>
                <a:gd name="T57" fmla="*/ 0 h 392"/>
                <a:gd name="T58" fmla="*/ 0 w 326"/>
                <a:gd name="T59" fmla="*/ 0 h 392"/>
                <a:gd name="T60" fmla="*/ 0 w 326"/>
                <a:gd name="T61" fmla="*/ 0 h 392"/>
                <a:gd name="T62" fmla="*/ 0 w 326"/>
                <a:gd name="T63" fmla="*/ 0 h 392"/>
                <a:gd name="T64" fmla="*/ 0 w 326"/>
                <a:gd name="T65" fmla="*/ 0 h 392"/>
                <a:gd name="T66" fmla="*/ 0 w 326"/>
                <a:gd name="T67" fmla="*/ 0 h 392"/>
                <a:gd name="T68" fmla="*/ 0 w 326"/>
                <a:gd name="T69" fmla="*/ 0 h 392"/>
                <a:gd name="T70" fmla="*/ 0 w 326"/>
                <a:gd name="T71" fmla="*/ 0 h 392"/>
                <a:gd name="T72" fmla="*/ 0 w 326"/>
                <a:gd name="T73" fmla="*/ 0 h 392"/>
                <a:gd name="T74" fmla="*/ 0 w 326"/>
                <a:gd name="T75" fmla="*/ 0 h 392"/>
                <a:gd name="T76" fmla="*/ 0 w 326"/>
                <a:gd name="T77" fmla="*/ 0 h 392"/>
                <a:gd name="T78" fmla="*/ 0 w 326"/>
                <a:gd name="T79" fmla="*/ 0 h 392"/>
                <a:gd name="T80" fmla="*/ 0 w 326"/>
                <a:gd name="T81" fmla="*/ 0 h 392"/>
                <a:gd name="T82" fmla="*/ 0 w 326"/>
                <a:gd name="T83" fmla="*/ 0 h 392"/>
                <a:gd name="T84" fmla="*/ 0 w 326"/>
                <a:gd name="T85" fmla="*/ 0 h 3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6" h="392">
                  <a:moveTo>
                    <a:pt x="117" y="336"/>
                  </a:moveTo>
                  <a:lnTo>
                    <a:pt x="120" y="336"/>
                  </a:lnTo>
                  <a:lnTo>
                    <a:pt x="129" y="335"/>
                  </a:lnTo>
                  <a:lnTo>
                    <a:pt x="143" y="336"/>
                  </a:lnTo>
                  <a:lnTo>
                    <a:pt x="162" y="338"/>
                  </a:lnTo>
                  <a:lnTo>
                    <a:pt x="184" y="344"/>
                  </a:lnTo>
                  <a:lnTo>
                    <a:pt x="209" y="354"/>
                  </a:lnTo>
                  <a:lnTo>
                    <a:pt x="236" y="370"/>
                  </a:lnTo>
                  <a:lnTo>
                    <a:pt x="263" y="392"/>
                  </a:lnTo>
                  <a:lnTo>
                    <a:pt x="261" y="387"/>
                  </a:lnTo>
                  <a:lnTo>
                    <a:pt x="255" y="374"/>
                  </a:lnTo>
                  <a:lnTo>
                    <a:pt x="250" y="354"/>
                  </a:lnTo>
                  <a:lnTo>
                    <a:pt x="247" y="331"/>
                  </a:lnTo>
                  <a:lnTo>
                    <a:pt x="250" y="306"/>
                  </a:lnTo>
                  <a:lnTo>
                    <a:pt x="263" y="281"/>
                  </a:lnTo>
                  <a:lnTo>
                    <a:pt x="287" y="257"/>
                  </a:lnTo>
                  <a:lnTo>
                    <a:pt x="326" y="238"/>
                  </a:lnTo>
                  <a:lnTo>
                    <a:pt x="324" y="238"/>
                  </a:lnTo>
                  <a:lnTo>
                    <a:pt x="317" y="237"/>
                  </a:lnTo>
                  <a:lnTo>
                    <a:pt x="307" y="234"/>
                  </a:lnTo>
                  <a:lnTo>
                    <a:pt x="292" y="232"/>
                  </a:lnTo>
                  <a:lnTo>
                    <a:pt x="278" y="227"/>
                  </a:lnTo>
                  <a:lnTo>
                    <a:pt x="261" y="220"/>
                  </a:lnTo>
                  <a:lnTo>
                    <a:pt x="244" y="212"/>
                  </a:lnTo>
                  <a:lnTo>
                    <a:pt x="228" y="200"/>
                  </a:lnTo>
                  <a:lnTo>
                    <a:pt x="212" y="187"/>
                  </a:lnTo>
                  <a:lnTo>
                    <a:pt x="199" y="171"/>
                  </a:lnTo>
                  <a:lnTo>
                    <a:pt x="190" y="151"/>
                  </a:lnTo>
                  <a:lnTo>
                    <a:pt x="183" y="129"/>
                  </a:lnTo>
                  <a:lnTo>
                    <a:pt x="182" y="103"/>
                  </a:lnTo>
                  <a:lnTo>
                    <a:pt x="186" y="72"/>
                  </a:lnTo>
                  <a:lnTo>
                    <a:pt x="196" y="38"/>
                  </a:lnTo>
                  <a:lnTo>
                    <a:pt x="213" y="0"/>
                  </a:lnTo>
                  <a:lnTo>
                    <a:pt x="208" y="7"/>
                  </a:lnTo>
                  <a:lnTo>
                    <a:pt x="193" y="22"/>
                  </a:lnTo>
                  <a:lnTo>
                    <a:pt x="171" y="42"/>
                  </a:lnTo>
                  <a:lnTo>
                    <a:pt x="142" y="61"/>
                  </a:lnTo>
                  <a:lnTo>
                    <a:pt x="109" y="72"/>
                  </a:lnTo>
                  <a:lnTo>
                    <a:pt x="75" y="74"/>
                  </a:lnTo>
                  <a:lnTo>
                    <a:pt x="41" y="58"/>
                  </a:lnTo>
                  <a:lnTo>
                    <a:pt x="8" y="21"/>
                  </a:lnTo>
                  <a:lnTo>
                    <a:pt x="0" y="145"/>
                  </a:lnTo>
                  <a:lnTo>
                    <a:pt x="117" y="336"/>
                  </a:lnTo>
                  <a:close/>
                </a:path>
              </a:pathLst>
            </a:custGeom>
            <a:solidFill>
              <a:srgbClr val="D1A3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0" name="Freeform 45">
              <a:extLst>
                <a:ext uri="{FF2B5EF4-FFF2-40B4-BE49-F238E27FC236}">
                  <a16:creationId xmlns:a16="http://schemas.microsoft.com/office/drawing/2014/main" id="{47ADEE43-9DD0-4A17-A7E4-CA18332EAA06}"/>
                </a:ext>
              </a:extLst>
            </p:cNvPr>
            <p:cNvSpPr>
              <a:spLocks/>
            </p:cNvSpPr>
            <p:nvPr/>
          </p:nvSpPr>
          <p:spPr bwMode="auto">
            <a:xfrm>
              <a:off x="1955" y="1445"/>
              <a:ext cx="59" cy="69"/>
            </a:xfrm>
            <a:custGeom>
              <a:avLst/>
              <a:gdLst>
                <a:gd name="T0" fmla="*/ 0 w 175"/>
                <a:gd name="T1" fmla="*/ 0 h 208"/>
                <a:gd name="T2" fmla="*/ 0 w 175"/>
                <a:gd name="T3" fmla="*/ 0 h 208"/>
                <a:gd name="T4" fmla="*/ 0 w 175"/>
                <a:gd name="T5" fmla="*/ 0 h 208"/>
                <a:gd name="T6" fmla="*/ 0 w 175"/>
                <a:gd name="T7" fmla="*/ 0 h 208"/>
                <a:gd name="T8" fmla="*/ 0 w 175"/>
                <a:gd name="T9" fmla="*/ 0 h 208"/>
                <a:gd name="T10" fmla="*/ 0 w 175"/>
                <a:gd name="T11" fmla="*/ 0 h 208"/>
                <a:gd name="T12" fmla="*/ 0 w 175"/>
                <a:gd name="T13" fmla="*/ 0 h 208"/>
                <a:gd name="T14" fmla="*/ 0 w 175"/>
                <a:gd name="T15" fmla="*/ 0 h 208"/>
                <a:gd name="T16" fmla="*/ 0 w 175"/>
                <a:gd name="T17" fmla="*/ 0 h 208"/>
                <a:gd name="T18" fmla="*/ 0 w 175"/>
                <a:gd name="T19" fmla="*/ 0 h 208"/>
                <a:gd name="T20" fmla="*/ 0 w 175"/>
                <a:gd name="T21" fmla="*/ 0 h 208"/>
                <a:gd name="T22" fmla="*/ 0 w 175"/>
                <a:gd name="T23" fmla="*/ 0 h 208"/>
                <a:gd name="T24" fmla="*/ 0 w 175"/>
                <a:gd name="T25" fmla="*/ 0 h 208"/>
                <a:gd name="T26" fmla="*/ 0 w 175"/>
                <a:gd name="T27" fmla="*/ 0 h 208"/>
                <a:gd name="T28" fmla="*/ 0 w 175"/>
                <a:gd name="T29" fmla="*/ 0 h 208"/>
                <a:gd name="T30" fmla="*/ 0 w 175"/>
                <a:gd name="T31" fmla="*/ 0 h 208"/>
                <a:gd name="T32" fmla="*/ 0 w 175"/>
                <a:gd name="T33" fmla="*/ 0 h 208"/>
                <a:gd name="T34" fmla="*/ 0 w 175"/>
                <a:gd name="T35" fmla="*/ 0 h 208"/>
                <a:gd name="T36" fmla="*/ 0 w 175"/>
                <a:gd name="T37" fmla="*/ 0 h 208"/>
                <a:gd name="T38" fmla="*/ 0 w 175"/>
                <a:gd name="T39" fmla="*/ 0 h 208"/>
                <a:gd name="T40" fmla="*/ 0 w 175"/>
                <a:gd name="T41" fmla="*/ 0 h 208"/>
                <a:gd name="T42" fmla="*/ 0 w 175"/>
                <a:gd name="T43" fmla="*/ 0 h 208"/>
                <a:gd name="T44" fmla="*/ 0 w 175"/>
                <a:gd name="T45" fmla="*/ 0 h 208"/>
                <a:gd name="T46" fmla="*/ 0 w 175"/>
                <a:gd name="T47" fmla="*/ 0 h 208"/>
                <a:gd name="T48" fmla="*/ 0 w 175"/>
                <a:gd name="T49" fmla="*/ 0 h 208"/>
                <a:gd name="T50" fmla="*/ 0 w 175"/>
                <a:gd name="T51" fmla="*/ 0 h 208"/>
                <a:gd name="T52" fmla="*/ 0 w 175"/>
                <a:gd name="T53" fmla="*/ 0 h 208"/>
                <a:gd name="T54" fmla="*/ 0 w 175"/>
                <a:gd name="T55" fmla="*/ 0 h 208"/>
                <a:gd name="T56" fmla="*/ 0 w 175"/>
                <a:gd name="T57" fmla="*/ 0 h 208"/>
                <a:gd name="T58" fmla="*/ 0 w 175"/>
                <a:gd name="T59" fmla="*/ 0 h 208"/>
                <a:gd name="T60" fmla="*/ 0 w 175"/>
                <a:gd name="T61" fmla="*/ 0 h 208"/>
                <a:gd name="T62" fmla="*/ 0 w 175"/>
                <a:gd name="T63" fmla="*/ 0 h 208"/>
                <a:gd name="T64" fmla="*/ 0 w 175"/>
                <a:gd name="T65" fmla="*/ 0 h 208"/>
                <a:gd name="T66" fmla="*/ 0 w 175"/>
                <a:gd name="T67" fmla="*/ 0 h 208"/>
                <a:gd name="T68" fmla="*/ 0 w 175"/>
                <a:gd name="T69" fmla="*/ 0 h 20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75" h="208">
                  <a:moveTo>
                    <a:pt x="66" y="180"/>
                  </a:moveTo>
                  <a:lnTo>
                    <a:pt x="67" y="180"/>
                  </a:lnTo>
                  <a:lnTo>
                    <a:pt x="72" y="179"/>
                  </a:lnTo>
                  <a:lnTo>
                    <a:pt x="80" y="180"/>
                  </a:lnTo>
                  <a:lnTo>
                    <a:pt x="90" y="180"/>
                  </a:lnTo>
                  <a:lnTo>
                    <a:pt x="101" y="183"/>
                  </a:lnTo>
                  <a:lnTo>
                    <a:pt x="115" y="188"/>
                  </a:lnTo>
                  <a:lnTo>
                    <a:pt x="129" y="196"/>
                  </a:lnTo>
                  <a:lnTo>
                    <a:pt x="145" y="208"/>
                  </a:lnTo>
                  <a:lnTo>
                    <a:pt x="144" y="205"/>
                  </a:lnTo>
                  <a:lnTo>
                    <a:pt x="140" y="199"/>
                  </a:lnTo>
                  <a:lnTo>
                    <a:pt x="137" y="188"/>
                  </a:lnTo>
                  <a:lnTo>
                    <a:pt x="134" y="176"/>
                  </a:lnTo>
                  <a:lnTo>
                    <a:pt x="136" y="162"/>
                  </a:lnTo>
                  <a:lnTo>
                    <a:pt x="142" y="148"/>
                  </a:lnTo>
                  <a:lnTo>
                    <a:pt x="154" y="135"/>
                  </a:lnTo>
                  <a:lnTo>
                    <a:pt x="175" y="125"/>
                  </a:lnTo>
                  <a:lnTo>
                    <a:pt x="170" y="125"/>
                  </a:lnTo>
                  <a:lnTo>
                    <a:pt x="157" y="122"/>
                  </a:lnTo>
                  <a:lnTo>
                    <a:pt x="140" y="117"/>
                  </a:lnTo>
                  <a:lnTo>
                    <a:pt x="121" y="106"/>
                  </a:lnTo>
                  <a:lnTo>
                    <a:pt x="107" y="92"/>
                  </a:lnTo>
                  <a:lnTo>
                    <a:pt x="98" y="69"/>
                  </a:lnTo>
                  <a:lnTo>
                    <a:pt x="98" y="39"/>
                  </a:lnTo>
                  <a:lnTo>
                    <a:pt x="111" y="0"/>
                  </a:lnTo>
                  <a:lnTo>
                    <a:pt x="108" y="4"/>
                  </a:lnTo>
                  <a:lnTo>
                    <a:pt x="100" y="12"/>
                  </a:lnTo>
                  <a:lnTo>
                    <a:pt x="88" y="23"/>
                  </a:lnTo>
                  <a:lnTo>
                    <a:pt x="74" y="33"/>
                  </a:lnTo>
                  <a:lnTo>
                    <a:pt x="57" y="40"/>
                  </a:lnTo>
                  <a:lnTo>
                    <a:pt x="38" y="42"/>
                  </a:lnTo>
                  <a:lnTo>
                    <a:pt x="20" y="34"/>
                  </a:lnTo>
                  <a:lnTo>
                    <a:pt x="1" y="15"/>
                  </a:lnTo>
                  <a:lnTo>
                    <a:pt x="0" y="81"/>
                  </a:lnTo>
                  <a:lnTo>
                    <a:pt x="66" y="1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1" name="Freeform 46">
              <a:extLst>
                <a:ext uri="{FF2B5EF4-FFF2-40B4-BE49-F238E27FC236}">
                  <a16:creationId xmlns:a16="http://schemas.microsoft.com/office/drawing/2014/main" id="{1180DBD8-30C3-41BD-B195-D81130263D85}"/>
                </a:ext>
              </a:extLst>
            </p:cNvPr>
            <p:cNvSpPr>
              <a:spLocks/>
            </p:cNvSpPr>
            <p:nvPr/>
          </p:nvSpPr>
          <p:spPr bwMode="auto">
            <a:xfrm>
              <a:off x="1437" y="1965"/>
              <a:ext cx="21" cy="18"/>
            </a:xfrm>
            <a:custGeom>
              <a:avLst/>
              <a:gdLst>
                <a:gd name="T0" fmla="*/ 0 w 63"/>
                <a:gd name="T1" fmla="*/ 0 h 53"/>
                <a:gd name="T2" fmla="*/ 0 w 63"/>
                <a:gd name="T3" fmla="*/ 0 h 53"/>
                <a:gd name="T4" fmla="*/ 0 w 63"/>
                <a:gd name="T5" fmla="*/ 0 h 53"/>
                <a:gd name="T6" fmla="*/ 0 w 63"/>
                <a:gd name="T7" fmla="*/ 0 h 53"/>
                <a:gd name="T8" fmla="*/ 0 w 63"/>
                <a:gd name="T9" fmla="*/ 0 h 53"/>
                <a:gd name="T10" fmla="*/ 0 w 63"/>
                <a:gd name="T11" fmla="*/ 0 h 53"/>
                <a:gd name="T12" fmla="*/ 0 w 63"/>
                <a:gd name="T13" fmla="*/ 0 h 53"/>
                <a:gd name="T14" fmla="*/ 0 w 63"/>
                <a:gd name="T15" fmla="*/ 0 h 53"/>
                <a:gd name="T16" fmla="*/ 0 w 63"/>
                <a:gd name="T17" fmla="*/ 0 h 53"/>
                <a:gd name="T18" fmla="*/ 0 w 63"/>
                <a:gd name="T19" fmla="*/ 0 h 53"/>
                <a:gd name="T20" fmla="*/ 0 w 63"/>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3" h="53">
                  <a:moveTo>
                    <a:pt x="0" y="53"/>
                  </a:moveTo>
                  <a:lnTo>
                    <a:pt x="63" y="53"/>
                  </a:lnTo>
                  <a:lnTo>
                    <a:pt x="55" y="46"/>
                  </a:lnTo>
                  <a:lnTo>
                    <a:pt x="46" y="40"/>
                  </a:lnTo>
                  <a:lnTo>
                    <a:pt x="38" y="33"/>
                  </a:lnTo>
                  <a:lnTo>
                    <a:pt x="30" y="27"/>
                  </a:lnTo>
                  <a:lnTo>
                    <a:pt x="22" y="20"/>
                  </a:lnTo>
                  <a:lnTo>
                    <a:pt x="14" y="13"/>
                  </a:lnTo>
                  <a:lnTo>
                    <a:pt x="8" y="7"/>
                  </a:lnTo>
                  <a:lnTo>
                    <a:pt x="0" y="0"/>
                  </a:lnTo>
                  <a:lnTo>
                    <a:pt x="0"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2" name="Freeform 47">
              <a:extLst>
                <a:ext uri="{FF2B5EF4-FFF2-40B4-BE49-F238E27FC236}">
                  <a16:creationId xmlns:a16="http://schemas.microsoft.com/office/drawing/2014/main" id="{5E4278D0-15C6-4658-8B86-272186600541}"/>
                </a:ext>
              </a:extLst>
            </p:cNvPr>
            <p:cNvSpPr>
              <a:spLocks/>
            </p:cNvSpPr>
            <p:nvPr/>
          </p:nvSpPr>
          <p:spPr bwMode="auto">
            <a:xfrm>
              <a:off x="1437" y="1343"/>
              <a:ext cx="608" cy="640"/>
            </a:xfrm>
            <a:custGeom>
              <a:avLst/>
              <a:gdLst>
                <a:gd name="T0" fmla="*/ 0 w 1825"/>
                <a:gd name="T1" fmla="*/ 0 h 1920"/>
                <a:gd name="T2" fmla="*/ 0 w 1825"/>
                <a:gd name="T3" fmla="*/ 0 h 1920"/>
                <a:gd name="T4" fmla="*/ 0 w 1825"/>
                <a:gd name="T5" fmla="*/ 0 h 1920"/>
                <a:gd name="T6" fmla="*/ 0 w 1825"/>
                <a:gd name="T7" fmla="*/ 0 h 1920"/>
                <a:gd name="T8" fmla="*/ 0 w 1825"/>
                <a:gd name="T9" fmla="*/ 0 h 1920"/>
                <a:gd name="T10" fmla="*/ 0 w 1825"/>
                <a:gd name="T11" fmla="*/ 0 h 1920"/>
                <a:gd name="T12" fmla="*/ 0 w 1825"/>
                <a:gd name="T13" fmla="*/ 0 h 1920"/>
                <a:gd name="T14" fmla="*/ 0 w 1825"/>
                <a:gd name="T15" fmla="*/ 0 h 1920"/>
                <a:gd name="T16" fmla="*/ 0 w 1825"/>
                <a:gd name="T17" fmla="*/ 0 h 1920"/>
                <a:gd name="T18" fmla="*/ 0 w 1825"/>
                <a:gd name="T19" fmla="*/ 0 h 1920"/>
                <a:gd name="T20" fmla="*/ 0 w 1825"/>
                <a:gd name="T21" fmla="*/ 0 h 1920"/>
                <a:gd name="T22" fmla="*/ 0 w 1825"/>
                <a:gd name="T23" fmla="*/ 0 h 1920"/>
                <a:gd name="T24" fmla="*/ 0 w 1825"/>
                <a:gd name="T25" fmla="*/ 0 h 1920"/>
                <a:gd name="T26" fmla="*/ 0 w 1825"/>
                <a:gd name="T27" fmla="*/ 0 h 1920"/>
                <a:gd name="T28" fmla="*/ 0 w 1825"/>
                <a:gd name="T29" fmla="*/ 0 h 1920"/>
                <a:gd name="T30" fmla="*/ 0 w 1825"/>
                <a:gd name="T31" fmla="*/ 0 h 1920"/>
                <a:gd name="T32" fmla="*/ 0 w 1825"/>
                <a:gd name="T33" fmla="*/ 0 h 1920"/>
                <a:gd name="T34" fmla="*/ 0 w 1825"/>
                <a:gd name="T35" fmla="*/ 0 h 1920"/>
                <a:gd name="T36" fmla="*/ 0 w 1825"/>
                <a:gd name="T37" fmla="*/ 0 h 1920"/>
                <a:gd name="T38" fmla="*/ 0 w 1825"/>
                <a:gd name="T39" fmla="*/ 0 h 1920"/>
                <a:gd name="T40" fmla="*/ 0 w 1825"/>
                <a:gd name="T41" fmla="*/ 0 h 1920"/>
                <a:gd name="T42" fmla="*/ 0 w 1825"/>
                <a:gd name="T43" fmla="*/ 0 h 1920"/>
                <a:gd name="T44" fmla="*/ 0 w 1825"/>
                <a:gd name="T45" fmla="*/ 0 h 1920"/>
                <a:gd name="T46" fmla="*/ 0 w 1825"/>
                <a:gd name="T47" fmla="*/ 0 h 1920"/>
                <a:gd name="T48" fmla="*/ 0 w 1825"/>
                <a:gd name="T49" fmla="*/ 0 h 1920"/>
                <a:gd name="T50" fmla="*/ 0 w 1825"/>
                <a:gd name="T51" fmla="*/ 0 h 1920"/>
                <a:gd name="T52" fmla="*/ 0 w 1825"/>
                <a:gd name="T53" fmla="*/ 0 h 1920"/>
                <a:gd name="T54" fmla="*/ 0 w 1825"/>
                <a:gd name="T55" fmla="*/ 0 h 1920"/>
                <a:gd name="T56" fmla="*/ 0 w 1825"/>
                <a:gd name="T57" fmla="*/ 0 h 1920"/>
                <a:gd name="T58" fmla="*/ 0 w 1825"/>
                <a:gd name="T59" fmla="*/ 0 h 1920"/>
                <a:gd name="T60" fmla="*/ 0 w 1825"/>
                <a:gd name="T61" fmla="*/ 0 h 1920"/>
                <a:gd name="T62" fmla="*/ 0 w 1825"/>
                <a:gd name="T63" fmla="*/ 0 h 1920"/>
                <a:gd name="T64" fmla="*/ 0 w 1825"/>
                <a:gd name="T65" fmla="*/ 0 h 1920"/>
                <a:gd name="T66" fmla="*/ 0 w 1825"/>
                <a:gd name="T67" fmla="*/ 0 h 1920"/>
                <a:gd name="T68" fmla="*/ 0 w 1825"/>
                <a:gd name="T69" fmla="*/ 0 h 1920"/>
                <a:gd name="T70" fmla="*/ 0 w 1825"/>
                <a:gd name="T71" fmla="*/ 0 h 1920"/>
                <a:gd name="T72" fmla="*/ 0 w 1825"/>
                <a:gd name="T73" fmla="*/ 0 h 192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25" h="1920">
                  <a:moveTo>
                    <a:pt x="1789" y="801"/>
                  </a:moveTo>
                  <a:lnTo>
                    <a:pt x="1774" y="748"/>
                  </a:lnTo>
                  <a:lnTo>
                    <a:pt x="1755" y="697"/>
                  </a:lnTo>
                  <a:lnTo>
                    <a:pt x="1735" y="645"/>
                  </a:lnTo>
                  <a:lnTo>
                    <a:pt x="1712" y="597"/>
                  </a:lnTo>
                  <a:lnTo>
                    <a:pt x="1687" y="551"/>
                  </a:lnTo>
                  <a:lnTo>
                    <a:pt x="1660" y="505"/>
                  </a:lnTo>
                  <a:lnTo>
                    <a:pt x="1630" y="461"/>
                  </a:lnTo>
                  <a:lnTo>
                    <a:pt x="1599" y="419"/>
                  </a:lnTo>
                  <a:lnTo>
                    <a:pt x="1566" y="378"/>
                  </a:lnTo>
                  <a:lnTo>
                    <a:pt x="1530" y="339"/>
                  </a:lnTo>
                  <a:lnTo>
                    <a:pt x="1493" y="302"/>
                  </a:lnTo>
                  <a:lnTo>
                    <a:pt x="1455" y="267"/>
                  </a:lnTo>
                  <a:lnTo>
                    <a:pt x="1414" y="235"/>
                  </a:lnTo>
                  <a:lnTo>
                    <a:pt x="1373" y="203"/>
                  </a:lnTo>
                  <a:lnTo>
                    <a:pt x="1330" y="174"/>
                  </a:lnTo>
                  <a:lnTo>
                    <a:pt x="1285" y="146"/>
                  </a:lnTo>
                  <a:lnTo>
                    <a:pt x="1240" y="121"/>
                  </a:lnTo>
                  <a:lnTo>
                    <a:pt x="1193" y="99"/>
                  </a:lnTo>
                  <a:lnTo>
                    <a:pt x="1144" y="78"/>
                  </a:lnTo>
                  <a:lnTo>
                    <a:pt x="1096" y="61"/>
                  </a:lnTo>
                  <a:lnTo>
                    <a:pt x="1045" y="44"/>
                  </a:lnTo>
                  <a:lnTo>
                    <a:pt x="995" y="30"/>
                  </a:lnTo>
                  <a:lnTo>
                    <a:pt x="944" y="20"/>
                  </a:lnTo>
                  <a:lnTo>
                    <a:pt x="891" y="11"/>
                  </a:lnTo>
                  <a:lnTo>
                    <a:pt x="839" y="4"/>
                  </a:lnTo>
                  <a:lnTo>
                    <a:pt x="785" y="2"/>
                  </a:lnTo>
                  <a:lnTo>
                    <a:pt x="732" y="0"/>
                  </a:lnTo>
                  <a:lnTo>
                    <a:pt x="678" y="2"/>
                  </a:lnTo>
                  <a:lnTo>
                    <a:pt x="623" y="5"/>
                  </a:lnTo>
                  <a:lnTo>
                    <a:pt x="569" y="13"/>
                  </a:lnTo>
                  <a:lnTo>
                    <a:pt x="514" y="23"/>
                  </a:lnTo>
                  <a:lnTo>
                    <a:pt x="460" y="36"/>
                  </a:lnTo>
                  <a:lnTo>
                    <a:pt x="427" y="45"/>
                  </a:lnTo>
                  <a:lnTo>
                    <a:pt x="394" y="55"/>
                  </a:lnTo>
                  <a:lnTo>
                    <a:pt x="362" y="66"/>
                  </a:lnTo>
                  <a:lnTo>
                    <a:pt x="331" y="78"/>
                  </a:lnTo>
                  <a:lnTo>
                    <a:pt x="300" y="91"/>
                  </a:lnTo>
                  <a:lnTo>
                    <a:pt x="270" y="104"/>
                  </a:lnTo>
                  <a:lnTo>
                    <a:pt x="240" y="119"/>
                  </a:lnTo>
                  <a:lnTo>
                    <a:pt x="211" y="133"/>
                  </a:lnTo>
                  <a:lnTo>
                    <a:pt x="182" y="150"/>
                  </a:lnTo>
                  <a:lnTo>
                    <a:pt x="154" y="167"/>
                  </a:lnTo>
                  <a:lnTo>
                    <a:pt x="126" y="185"/>
                  </a:lnTo>
                  <a:lnTo>
                    <a:pt x="100" y="203"/>
                  </a:lnTo>
                  <a:lnTo>
                    <a:pt x="74" y="221"/>
                  </a:lnTo>
                  <a:lnTo>
                    <a:pt x="49" y="241"/>
                  </a:lnTo>
                  <a:lnTo>
                    <a:pt x="24" y="262"/>
                  </a:lnTo>
                  <a:lnTo>
                    <a:pt x="0" y="283"/>
                  </a:lnTo>
                  <a:lnTo>
                    <a:pt x="0" y="1867"/>
                  </a:lnTo>
                  <a:lnTo>
                    <a:pt x="8" y="1874"/>
                  </a:lnTo>
                  <a:lnTo>
                    <a:pt x="14" y="1880"/>
                  </a:lnTo>
                  <a:lnTo>
                    <a:pt x="22" y="1887"/>
                  </a:lnTo>
                  <a:lnTo>
                    <a:pt x="30" y="1894"/>
                  </a:lnTo>
                  <a:lnTo>
                    <a:pt x="38" y="1900"/>
                  </a:lnTo>
                  <a:lnTo>
                    <a:pt x="46" y="1907"/>
                  </a:lnTo>
                  <a:lnTo>
                    <a:pt x="55" y="1913"/>
                  </a:lnTo>
                  <a:lnTo>
                    <a:pt x="63" y="1920"/>
                  </a:lnTo>
                  <a:lnTo>
                    <a:pt x="1409" y="1920"/>
                  </a:lnTo>
                  <a:lnTo>
                    <a:pt x="1469" y="1870"/>
                  </a:lnTo>
                  <a:lnTo>
                    <a:pt x="1525" y="1816"/>
                  </a:lnTo>
                  <a:lnTo>
                    <a:pt x="1576" y="1758"/>
                  </a:lnTo>
                  <a:lnTo>
                    <a:pt x="1624" y="1697"/>
                  </a:lnTo>
                  <a:lnTo>
                    <a:pt x="1667" y="1633"/>
                  </a:lnTo>
                  <a:lnTo>
                    <a:pt x="1705" y="1566"/>
                  </a:lnTo>
                  <a:lnTo>
                    <a:pt x="1738" y="1496"/>
                  </a:lnTo>
                  <a:lnTo>
                    <a:pt x="1766" y="1425"/>
                  </a:lnTo>
                  <a:lnTo>
                    <a:pt x="1789" y="1351"/>
                  </a:lnTo>
                  <a:lnTo>
                    <a:pt x="1807" y="1275"/>
                  </a:lnTo>
                  <a:lnTo>
                    <a:pt x="1818" y="1198"/>
                  </a:lnTo>
                  <a:lnTo>
                    <a:pt x="1825" y="1119"/>
                  </a:lnTo>
                  <a:lnTo>
                    <a:pt x="1825" y="1040"/>
                  </a:lnTo>
                  <a:lnTo>
                    <a:pt x="1820" y="961"/>
                  </a:lnTo>
                  <a:lnTo>
                    <a:pt x="1808" y="881"/>
                  </a:lnTo>
                  <a:lnTo>
                    <a:pt x="1789" y="8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3" name="Freeform 48">
              <a:extLst>
                <a:ext uri="{FF2B5EF4-FFF2-40B4-BE49-F238E27FC236}">
                  <a16:creationId xmlns:a16="http://schemas.microsoft.com/office/drawing/2014/main" id="{6C033B1D-15E1-488E-9E88-044AE7DF9C82}"/>
                </a:ext>
              </a:extLst>
            </p:cNvPr>
            <p:cNvSpPr>
              <a:spLocks/>
            </p:cNvSpPr>
            <p:nvPr/>
          </p:nvSpPr>
          <p:spPr bwMode="auto">
            <a:xfrm>
              <a:off x="1649" y="1385"/>
              <a:ext cx="359" cy="598"/>
            </a:xfrm>
            <a:custGeom>
              <a:avLst/>
              <a:gdLst>
                <a:gd name="T0" fmla="*/ 0 w 1078"/>
                <a:gd name="T1" fmla="*/ 0 h 1793"/>
                <a:gd name="T2" fmla="*/ 0 w 1078"/>
                <a:gd name="T3" fmla="*/ 0 h 1793"/>
                <a:gd name="T4" fmla="*/ 0 w 1078"/>
                <a:gd name="T5" fmla="*/ 0 h 1793"/>
                <a:gd name="T6" fmla="*/ 0 w 1078"/>
                <a:gd name="T7" fmla="*/ 0 h 1793"/>
                <a:gd name="T8" fmla="*/ 0 w 1078"/>
                <a:gd name="T9" fmla="*/ 0 h 1793"/>
                <a:gd name="T10" fmla="*/ 0 w 1078"/>
                <a:gd name="T11" fmla="*/ 0 h 1793"/>
                <a:gd name="T12" fmla="*/ 0 w 1078"/>
                <a:gd name="T13" fmla="*/ 0 h 1793"/>
                <a:gd name="T14" fmla="*/ 0 w 1078"/>
                <a:gd name="T15" fmla="*/ 0 h 1793"/>
                <a:gd name="T16" fmla="*/ 0 w 1078"/>
                <a:gd name="T17" fmla="*/ 0 h 1793"/>
                <a:gd name="T18" fmla="*/ 0 w 1078"/>
                <a:gd name="T19" fmla="*/ 0 h 1793"/>
                <a:gd name="T20" fmla="*/ 0 w 1078"/>
                <a:gd name="T21" fmla="*/ 0 h 1793"/>
                <a:gd name="T22" fmla="*/ 0 w 1078"/>
                <a:gd name="T23" fmla="*/ 0 h 1793"/>
                <a:gd name="T24" fmla="*/ 0 w 1078"/>
                <a:gd name="T25" fmla="*/ 0 h 1793"/>
                <a:gd name="T26" fmla="*/ 0 w 1078"/>
                <a:gd name="T27" fmla="*/ 0 h 1793"/>
                <a:gd name="T28" fmla="*/ 0 w 1078"/>
                <a:gd name="T29" fmla="*/ 0 h 1793"/>
                <a:gd name="T30" fmla="*/ 0 w 1078"/>
                <a:gd name="T31" fmla="*/ 0 h 1793"/>
                <a:gd name="T32" fmla="*/ 0 w 1078"/>
                <a:gd name="T33" fmla="*/ 0 h 1793"/>
                <a:gd name="T34" fmla="*/ 0 w 1078"/>
                <a:gd name="T35" fmla="*/ 0 h 1793"/>
                <a:gd name="T36" fmla="*/ 0 w 1078"/>
                <a:gd name="T37" fmla="*/ 0 h 1793"/>
                <a:gd name="T38" fmla="*/ 0 w 1078"/>
                <a:gd name="T39" fmla="*/ 0 h 1793"/>
                <a:gd name="T40" fmla="*/ 0 w 1078"/>
                <a:gd name="T41" fmla="*/ 0 h 1793"/>
                <a:gd name="T42" fmla="*/ 0 w 1078"/>
                <a:gd name="T43" fmla="*/ 0 h 1793"/>
                <a:gd name="T44" fmla="*/ 0 w 1078"/>
                <a:gd name="T45" fmla="*/ 0 h 1793"/>
                <a:gd name="T46" fmla="*/ 0 w 1078"/>
                <a:gd name="T47" fmla="*/ 0 h 1793"/>
                <a:gd name="T48" fmla="*/ 0 w 1078"/>
                <a:gd name="T49" fmla="*/ 0 h 1793"/>
                <a:gd name="T50" fmla="*/ 0 w 1078"/>
                <a:gd name="T51" fmla="*/ 0 h 1793"/>
                <a:gd name="T52" fmla="*/ 0 w 1078"/>
                <a:gd name="T53" fmla="*/ 0 h 1793"/>
                <a:gd name="T54" fmla="*/ 0 w 1078"/>
                <a:gd name="T55" fmla="*/ 0 h 1793"/>
                <a:gd name="T56" fmla="*/ 0 w 1078"/>
                <a:gd name="T57" fmla="*/ 0 h 1793"/>
                <a:gd name="T58" fmla="*/ 0 w 1078"/>
                <a:gd name="T59" fmla="*/ 0 h 1793"/>
                <a:gd name="T60" fmla="*/ 0 w 1078"/>
                <a:gd name="T61" fmla="*/ 0 h 1793"/>
                <a:gd name="T62" fmla="*/ 0 w 1078"/>
                <a:gd name="T63" fmla="*/ 0 h 1793"/>
                <a:gd name="T64" fmla="*/ 0 w 1078"/>
                <a:gd name="T65" fmla="*/ 0 h 1793"/>
                <a:gd name="T66" fmla="*/ 0 w 1078"/>
                <a:gd name="T67" fmla="*/ 0 h 1793"/>
                <a:gd name="T68" fmla="*/ 0 w 1078"/>
                <a:gd name="T69" fmla="*/ 0 h 1793"/>
                <a:gd name="T70" fmla="*/ 0 w 1078"/>
                <a:gd name="T71" fmla="*/ 0 h 1793"/>
                <a:gd name="T72" fmla="*/ 0 w 1078"/>
                <a:gd name="T73" fmla="*/ 0 h 179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78" h="1793">
                  <a:moveTo>
                    <a:pt x="1045" y="701"/>
                  </a:moveTo>
                  <a:lnTo>
                    <a:pt x="1024" y="633"/>
                  </a:lnTo>
                  <a:lnTo>
                    <a:pt x="999" y="568"/>
                  </a:lnTo>
                  <a:lnTo>
                    <a:pt x="969" y="505"/>
                  </a:lnTo>
                  <a:lnTo>
                    <a:pt x="935" y="445"/>
                  </a:lnTo>
                  <a:lnTo>
                    <a:pt x="897" y="388"/>
                  </a:lnTo>
                  <a:lnTo>
                    <a:pt x="855" y="334"/>
                  </a:lnTo>
                  <a:lnTo>
                    <a:pt x="810" y="284"/>
                  </a:lnTo>
                  <a:lnTo>
                    <a:pt x="761" y="237"/>
                  </a:lnTo>
                  <a:lnTo>
                    <a:pt x="710" y="193"/>
                  </a:lnTo>
                  <a:lnTo>
                    <a:pt x="654" y="154"/>
                  </a:lnTo>
                  <a:lnTo>
                    <a:pt x="598" y="118"/>
                  </a:lnTo>
                  <a:lnTo>
                    <a:pt x="539" y="85"/>
                  </a:lnTo>
                  <a:lnTo>
                    <a:pt x="477" y="58"/>
                  </a:lnTo>
                  <a:lnTo>
                    <a:pt x="413" y="34"/>
                  </a:lnTo>
                  <a:lnTo>
                    <a:pt x="349" y="14"/>
                  </a:lnTo>
                  <a:lnTo>
                    <a:pt x="282" y="0"/>
                  </a:lnTo>
                  <a:lnTo>
                    <a:pt x="324" y="23"/>
                  </a:lnTo>
                  <a:lnTo>
                    <a:pt x="365" y="50"/>
                  </a:lnTo>
                  <a:lnTo>
                    <a:pt x="404" y="79"/>
                  </a:lnTo>
                  <a:lnTo>
                    <a:pt x="442" y="108"/>
                  </a:lnTo>
                  <a:lnTo>
                    <a:pt x="479" y="140"/>
                  </a:lnTo>
                  <a:lnTo>
                    <a:pt x="514" y="173"/>
                  </a:lnTo>
                  <a:lnTo>
                    <a:pt x="546" y="209"/>
                  </a:lnTo>
                  <a:lnTo>
                    <a:pt x="578" y="246"/>
                  </a:lnTo>
                  <a:lnTo>
                    <a:pt x="608" y="285"/>
                  </a:lnTo>
                  <a:lnTo>
                    <a:pt x="636" y="326"/>
                  </a:lnTo>
                  <a:lnTo>
                    <a:pt x="661" y="368"/>
                  </a:lnTo>
                  <a:lnTo>
                    <a:pt x="685" y="412"/>
                  </a:lnTo>
                  <a:lnTo>
                    <a:pt x="706" y="457"/>
                  </a:lnTo>
                  <a:lnTo>
                    <a:pt x="726" y="503"/>
                  </a:lnTo>
                  <a:lnTo>
                    <a:pt x="743" y="551"/>
                  </a:lnTo>
                  <a:lnTo>
                    <a:pt x="757" y="600"/>
                  </a:lnTo>
                  <a:lnTo>
                    <a:pt x="778" y="697"/>
                  </a:lnTo>
                  <a:lnTo>
                    <a:pt x="789" y="794"/>
                  </a:lnTo>
                  <a:lnTo>
                    <a:pt x="789" y="888"/>
                  </a:lnTo>
                  <a:lnTo>
                    <a:pt x="779" y="983"/>
                  </a:lnTo>
                  <a:lnTo>
                    <a:pt x="762" y="1075"/>
                  </a:lnTo>
                  <a:lnTo>
                    <a:pt x="735" y="1165"/>
                  </a:lnTo>
                  <a:lnTo>
                    <a:pt x="700" y="1251"/>
                  </a:lnTo>
                  <a:lnTo>
                    <a:pt x="657" y="1332"/>
                  </a:lnTo>
                  <a:lnTo>
                    <a:pt x="606" y="1410"/>
                  </a:lnTo>
                  <a:lnTo>
                    <a:pt x="548" y="1484"/>
                  </a:lnTo>
                  <a:lnTo>
                    <a:pt x="482" y="1551"/>
                  </a:lnTo>
                  <a:lnTo>
                    <a:pt x="409" y="1611"/>
                  </a:lnTo>
                  <a:lnTo>
                    <a:pt x="330" y="1665"/>
                  </a:lnTo>
                  <a:lnTo>
                    <a:pt x="246" y="1711"/>
                  </a:lnTo>
                  <a:lnTo>
                    <a:pt x="157" y="1750"/>
                  </a:lnTo>
                  <a:lnTo>
                    <a:pt x="61" y="1780"/>
                  </a:lnTo>
                  <a:lnTo>
                    <a:pt x="53" y="1781"/>
                  </a:lnTo>
                  <a:lnTo>
                    <a:pt x="46" y="1784"/>
                  </a:lnTo>
                  <a:lnTo>
                    <a:pt x="38" y="1785"/>
                  </a:lnTo>
                  <a:lnTo>
                    <a:pt x="30" y="1786"/>
                  </a:lnTo>
                  <a:lnTo>
                    <a:pt x="22" y="1789"/>
                  </a:lnTo>
                  <a:lnTo>
                    <a:pt x="14" y="1790"/>
                  </a:lnTo>
                  <a:lnTo>
                    <a:pt x="8" y="1792"/>
                  </a:lnTo>
                  <a:lnTo>
                    <a:pt x="0" y="1793"/>
                  </a:lnTo>
                  <a:lnTo>
                    <a:pt x="574" y="1793"/>
                  </a:lnTo>
                  <a:lnTo>
                    <a:pt x="644" y="1751"/>
                  </a:lnTo>
                  <a:lnTo>
                    <a:pt x="708" y="1705"/>
                  </a:lnTo>
                  <a:lnTo>
                    <a:pt x="769" y="1652"/>
                  </a:lnTo>
                  <a:lnTo>
                    <a:pt x="826" y="1595"/>
                  </a:lnTo>
                  <a:lnTo>
                    <a:pt x="876" y="1536"/>
                  </a:lnTo>
                  <a:lnTo>
                    <a:pt x="922" y="1472"/>
                  </a:lnTo>
                  <a:lnTo>
                    <a:pt x="963" y="1403"/>
                  </a:lnTo>
                  <a:lnTo>
                    <a:pt x="997" y="1333"/>
                  </a:lnTo>
                  <a:lnTo>
                    <a:pt x="1026" y="1260"/>
                  </a:lnTo>
                  <a:lnTo>
                    <a:pt x="1048" y="1185"/>
                  </a:lnTo>
                  <a:lnTo>
                    <a:pt x="1065" y="1107"/>
                  </a:lnTo>
                  <a:lnTo>
                    <a:pt x="1074" y="1027"/>
                  </a:lnTo>
                  <a:lnTo>
                    <a:pt x="1078" y="946"/>
                  </a:lnTo>
                  <a:lnTo>
                    <a:pt x="1074" y="865"/>
                  </a:lnTo>
                  <a:lnTo>
                    <a:pt x="1064" y="783"/>
                  </a:lnTo>
                  <a:lnTo>
                    <a:pt x="1045" y="701"/>
                  </a:lnTo>
                  <a:close/>
                </a:path>
              </a:pathLst>
            </a:custGeom>
            <a:solidFill>
              <a:srgbClr val="8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4" name="Freeform 49">
              <a:extLst>
                <a:ext uri="{FF2B5EF4-FFF2-40B4-BE49-F238E27FC236}">
                  <a16:creationId xmlns:a16="http://schemas.microsoft.com/office/drawing/2014/main" id="{B421A544-31B1-4E6A-858D-A59566C77E15}"/>
                </a:ext>
              </a:extLst>
            </p:cNvPr>
            <p:cNvSpPr>
              <a:spLocks/>
            </p:cNvSpPr>
            <p:nvPr/>
          </p:nvSpPr>
          <p:spPr bwMode="auto">
            <a:xfrm>
              <a:off x="1437" y="1913"/>
              <a:ext cx="88" cy="70"/>
            </a:xfrm>
            <a:custGeom>
              <a:avLst/>
              <a:gdLst>
                <a:gd name="T0" fmla="*/ 0 w 263"/>
                <a:gd name="T1" fmla="*/ 0 h 209"/>
                <a:gd name="T2" fmla="*/ 0 w 263"/>
                <a:gd name="T3" fmla="*/ 0 h 209"/>
                <a:gd name="T4" fmla="*/ 0 w 263"/>
                <a:gd name="T5" fmla="*/ 0 h 209"/>
                <a:gd name="T6" fmla="*/ 0 w 263"/>
                <a:gd name="T7" fmla="*/ 0 h 209"/>
                <a:gd name="T8" fmla="*/ 0 w 263"/>
                <a:gd name="T9" fmla="*/ 0 h 209"/>
                <a:gd name="T10" fmla="*/ 0 w 263"/>
                <a:gd name="T11" fmla="*/ 0 h 209"/>
                <a:gd name="T12" fmla="*/ 0 w 263"/>
                <a:gd name="T13" fmla="*/ 0 h 209"/>
                <a:gd name="T14" fmla="*/ 0 w 263"/>
                <a:gd name="T15" fmla="*/ 0 h 209"/>
                <a:gd name="T16" fmla="*/ 0 w 263"/>
                <a:gd name="T17" fmla="*/ 0 h 209"/>
                <a:gd name="T18" fmla="*/ 0 w 263"/>
                <a:gd name="T19" fmla="*/ 0 h 209"/>
                <a:gd name="T20" fmla="*/ 0 w 263"/>
                <a:gd name="T21" fmla="*/ 0 h 209"/>
                <a:gd name="T22" fmla="*/ 0 w 263"/>
                <a:gd name="T23" fmla="*/ 0 h 209"/>
                <a:gd name="T24" fmla="*/ 0 w 263"/>
                <a:gd name="T25" fmla="*/ 0 h 209"/>
                <a:gd name="T26" fmla="*/ 0 w 263"/>
                <a:gd name="T27" fmla="*/ 0 h 209"/>
                <a:gd name="T28" fmla="*/ 0 w 263"/>
                <a:gd name="T29" fmla="*/ 0 h 209"/>
                <a:gd name="T30" fmla="*/ 0 w 263"/>
                <a:gd name="T31" fmla="*/ 0 h 209"/>
                <a:gd name="T32" fmla="*/ 0 w 263"/>
                <a:gd name="T33" fmla="*/ 0 h 209"/>
                <a:gd name="T34" fmla="*/ 0 w 263"/>
                <a:gd name="T35" fmla="*/ 0 h 209"/>
                <a:gd name="T36" fmla="*/ 0 w 263"/>
                <a:gd name="T37" fmla="*/ 0 h 2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 h="209">
                  <a:moveTo>
                    <a:pt x="0" y="0"/>
                  </a:moveTo>
                  <a:lnTo>
                    <a:pt x="0" y="209"/>
                  </a:lnTo>
                  <a:lnTo>
                    <a:pt x="263" y="209"/>
                  </a:lnTo>
                  <a:lnTo>
                    <a:pt x="245" y="198"/>
                  </a:lnTo>
                  <a:lnTo>
                    <a:pt x="226" y="188"/>
                  </a:lnTo>
                  <a:lnTo>
                    <a:pt x="209" y="177"/>
                  </a:lnTo>
                  <a:lnTo>
                    <a:pt x="191" y="166"/>
                  </a:lnTo>
                  <a:lnTo>
                    <a:pt x="174" y="154"/>
                  </a:lnTo>
                  <a:lnTo>
                    <a:pt x="157" y="142"/>
                  </a:lnTo>
                  <a:lnTo>
                    <a:pt x="140" y="129"/>
                  </a:lnTo>
                  <a:lnTo>
                    <a:pt x="122" y="116"/>
                  </a:lnTo>
                  <a:lnTo>
                    <a:pt x="107" y="102"/>
                  </a:lnTo>
                  <a:lnTo>
                    <a:pt x="91" y="89"/>
                  </a:lnTo>
                  <a:lnTo>
                    <a:pt x="75" y="75"/>
                  </a:lnTo>
                  <a:lnTo>
                    <a:pt x="59" y="60"/>
                  </a:lnTo>
                  <a:lnTo>
                    <a:pt x="43" y="46"/>
                  </a:lnTo>
                  <a:lnTo>
                    <a:pt x="29" y="31"/>
                  </a:lnTo>
                  <a:lnTo>
                    <a:pt x="14" y="1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5" name="Freeform 50">
              <a:extLst>
                <a:ext uri="{FF2B5EF4-FFF2-40B4-BE49-F238E27FC236}">
                  <a16:creationId xmlns:a16="http://schemas.microsoft.com/office/drawing/2014/main" id="{0A1644B5-F09E-4246-973A-939E210F37CD}"/>
                </a:ext>
              </a:extLst>
            </p:cNvPr>
            <p:cNvSpPr>
              <a:spLocks/>
            </p:cNvSpPr>
            <p:nvPr/>
          </p:nvSpPr>
          <p:spPr bwMode="auto">
            <a:xfrm>
              <a:off x="1437" y="1379"/>
              <a:ext cx="475" cy="604"/>
            </a:xfrm>
            <a:custGeom>
              <a:avLst/>
              <a:gdLst>
                <a:gd name="T0" fmla="*/ 0 w 1425"/>
                <a:gd name="T1" fmla="*/ 0 h 1811"/>
                <a:gd name="T2" fmla="*/ 0 w 1425"/>
                <a:gd name="T3" fmla="*/ 0 h 1811"/>
                <a:gd name="T4" fmla="*/ 0 w 1425"/>
                <a:gd name="T5" fmla="*/ 0 h 1811"/>
                <a:gd name="T6" fmla="*/ 0 w 1425"/>
                <a:gd name="T7" fmla="*/ 0 h 1811"/>
                <a:gd name="T8" fmla="*/ 0 w 1425"/>
                <a:gd name="T9" fmla="*/ 0 h 1811"/>
                <a:gd name="T10" fmla="*/ 0 w 1425"/>
                <a:gd name="T11" fmla="*/ 0 h 1811"/>
                <a:gd name="T12" fmla="*/ 0 w 1425"/>
                <a:gd name="T13" fmla="*/ 0 h 1811"/>
                <a:gd name="T14" fmla="*/ 0 w 1425"/>
                <a:gd name="T15" fmla="*/ 0 h 1811"/>
                <a:gd name="T16" fmla="*/ 0 w 1425"/>
                <a:gd name="T17" fmla="*/ 0 h 1811"/>
                <a:gd name="T18" fmla="*/ 0 w 1425"/>
                <a:gd name="T19" fmla="*/ 0 h 1811"/>
                <a:gd name="T20" fmla="*/ 0 w 1425"/>
                <a:gd name="T21" fmla="*/ 0 h 1811"/>
                <a:gd name="T22" fmla="*/ 0 w 1425"/>
                <a:gd name="T23" fmla="*/ 0 h 1811"/>
                <a:gd name="T24" fmla="*/ 0 w 1425"/>
                <a:gd name="T25" fmla="*/ 0 h 1811"/>
                <a:gd name="T26" fmla="*/ 0 w 1425"/>
                <a:gd name="T27" fmla="*/ 0 h 1811"/>
                <a:gd name="T28" fmla="*/ 0 w 1425"/>
                <a:gd name="T29" fmla="*/ 0 h 1811"/>
                <a:gd name="T30" fmla="*/ 0 w 1425"/>
                <a:gd name="T31" fmla="*/ 0 h 1811"/>
                <a:gd name="T32" fmla="*/ 0 w 1425"/>
                <a:gd name="T33" fmla="*/ 0 h 1811"/>
                <a:gd name="T34" fmla="*/ 0 w 1425"/>
                <a:gd name="T35" fmla="*/ 0 h 1811"/>
                <a:gd name="T36" fmla="*/ 0 w 1425"/>
                <a:gd name="T37" fmla="*/ 0 h 1811"/>
                <a:gd name="T38" fmla="*/ 0 w 1425"/>
                <a:gd name="T39" fmla="*/ 0 h 1811"/>
                <a:gd name="T40" fmla="*/ 0 w 1425"/>
                <a:gd name="T41" fmla="*/ 0 h 1811"/>
                <a:gd name="T42" fmla="*/ 0 w 1425"/>
                <a:gd name="T43" fmla="*/ 0 h 1811"/>
                <a:gd name="T44" fmla="*/ 0 w 1425"/>
                <a:gd name="T45" fmla="*/ 0 h 1811"/>
                <a:gd name="T46" fmla="*/ 0 w 1425"/>
                <a:gd name="T47" fmla="*/ 0 h 1811"/>
                <a:gd name="T48" fmla="*/ 0 w 1425"/>
                <a:gd name="T49" fmla="*/ 0 h 1811"/>
                <a:gd name="T50" fmla="*/ 0 w 1425"/>
                <a:gd name="T51" fmla="*/ 0 h 1811"/>
                <a:gd name="T52" fmla="*/ 0 w 1425"/>
                <a:gd name="T53" fmla="*/ 0 h 1811"/>
                <a:gd name="T54" fmla="*/ 0 w 1425"/>
                <a:gd name="T55" fmla="*/ 0 h 1811"/>
                <a:gd name="T56" fmla="*/ 0 w 1425"/>
                <a:gd name="T57" fmla="*/ 0 h 1811"/>
                <a:gd name="T58" fmla="*/ 0 w 1425"/>
                <a:gd name="T59" fmla="*/ 0 h 1811"/>
                <a:gd name="T60" fmla="*/ 0 w 1425"/>
                <a:gd name="T61" fmla="*/ 0 h 1811"/>
                <a:gd name="T62" fmla="*/ 0 w 1425"/>
                <a:gd name="T63" fmla="*/ 0 h 1811"/>
                <a:gd name="T64" fmla="*/ 0 w 1425"/>
                <a:gd name="T65" fmla="*/ 0 h 1811"/>
                <a:gd name="T66" fmla="*/ 0 w 1425"/>
                <a:gd name="T67" fmla="*/ 0 h 1811"/>
                <a:gd name="T68" fmla="*/ 0 w 1425"/>
                <a:gd name="T69" fmla="*/ 0 h 1811"/>
                <a:gd name="T70" fmla="*/ 0 w 1425"/>
                <a:gd name="T71" fmla="*/ 0 h 1811"/>
                <a:gd name="T72" fmla="*/ 0 w 1425"/>
                <a:gd name="T73" fmla="*/ 0 h 1811"/>
                <a:gd name="T74" fmla="*/ 0 w 1425"/>
                <a:gd name="T75" fmla="*/ 0 h 1811"/>
                <a:gd name="T76" fmla="*/ 0 w 1425"/>
                <a:gd name="T77" fmla="*/ 0 h 1811"/>
                <a:gd name="T78" fmla="*/ 0 w 1425"/>
                <a:gd name="T79" fmla="*/ 0 h 1811"/>
                <a:gd name="T80" fmla="*/ 0 w 1425"/>
                <a:gd name="T81" fmla="*/ 0 h 1811"/>
                <a:gd name="T82" fmla="*/ 0 w 1425"/>
                <a:gd name="T83" fmla="*/ 0 h 1811"/>
                <a:gd name="T84" fmla="*/ 0 w 1425"/>
                <a:gd name="T85" fmla="*/ 0 h 1811"/>
                <a:gd name="T86" fmla="*/ 0 w 1425"/>
                <a:gd name="T87" fmla="*/ 0 h 1811"/>
                <a:gd name="T88" fmla="*/ 0 w 1425"/>
                <a:gd name="T89" fmla="*/ 0 h 181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425" h="1811">
                  <a:moveTo>
                    <a:pt x="1393" y="618"/>
                  </a:moveTo>
                  <a:lnTo>
                    <a:pt x="1379" y="569"/>
                  </a:lnTo>
                  <a:lnTo>
                    <a:pt x="1362" y="521"/>
                  </a:lnTo>
                  <a:lnTo>
                    <a:pt x="1342" y="475"/>
                  </a:lnTo>
                  <a:lnTo>
                    <a:pt x="1321" y="430"/>
                  </a:lnTo>
                  <a:lnTo>
                    <a:pt x="1297" y="386"/>
                  </a:lnTo>
                  <a:lnTo>
                    <a:pt x="1272" y="344"/>
                  </a:lnTo>
                  <a:lnTo>
                    <a:pt x="1244" y="303"/>
                  </a:lnTo>
                  <a:lnTo>
                    <a:pt x="1214" y="264"/>
                  </a:lnTo>
                  <a:lnTo>
                    <a:pt x="1182" y="227"/>
                  </a:lnTo>
                  <a:lnTo>
                    <a:pt x="1150" y="191"/>
                  </a:lnTo>
                  <a:lnTo>
                    <a:pt x="1115" y="158"/>
                  </a:lnTo>
                  <a:lnTo>
                    <a:pt x="1078" y="126"/>
                  </a:lnTo>
                  <a:lnTo>
                    <a:pt x="1040" y="97"/>
                  </a:lnTo>
                  <a:lnTo>
                    <a:pt x="1001" y="68"/>
                  </a:lnTo>
                  <a:lnTo>
                    <a:pt x="960" y="41"/>
                  </a:lnTo>
                  <a:lnTo>
                    <a:pt x="918" y="18"/>
                  </a:lnTo>
                  <a:lnTo>
                    <a:pt x="891" y="14"/>
                  </a:lnTo>
                  <a:lnTo>
                    <a:pt x="865" y="10"/>
                  </a:lnTo>
                  <a:lnTo>
                    <a:pt x="839" y="6"/>
                  </a:lnTo>
                  <a:lnTo>
                    <a:pt x="812" y="3"/>
                  </a:lnTo>
                  <a:lnTo>
                    <a:pt x="786" y="2"/>
                  </a:lnTo>
                  <a:lnTo>
                    <a:pt x="760" y="0"/>
                  </a:lnTo>
                  <a:lnTo>
                    <a:pt x="732" y="0"/>
                  </a:lnTo>
                  <a:lnTo>
                    <a:pt x="706" y="2"/>
                  </a:lnTo>
                  <a:lnTo>
                    <a:pt x="678" y="3"/>
                  </a:lnTo>
                  <a:lnTo>
                    <a:pt x="652" y="4"/>
                  </a:lnTo>
                  <a:lnTo>
                    <a:pt x="624" y="7"/>
                  </a:lnTo>
                  <a:lnTo>
                    <a:pt x="596" y="11"/>
                  </a:lnTo>
                  <a:lnTo>
                    <a:pt x="569" y="15"/>
                  </a:lnTo>
                  <a:lnTo>
                    <a:pt x="542" y="20"/>
                  </a:lnTo>
                  <a:lnTo>
                    <a:pt x="515" y="27"/>
                  </a:lnTo>
                  <a:lnTo>
                    <a:pt x="487" y="33"/>
                  </a:lnTo>
                  <a:lnTo>
                    <a:pt x="450" y="44"/>
                  </a:lnTo>
                  <a:lnTo>
                    <a:pt x="415" y="54"/>
                  </a:lnTo>
                  <a:lnTo>
                    <a:pt x="381" y="68"/>
                  </a:lnTo>
                  <a:lnTo>
                    <a:pt x="346" y="81"/>
                  </a:lnTo>
                  <a:lnTo>
                    <a:pt x="312" y="97"/>
                  </a:lnTo>
                  <a:lnTo>
                    <a:pt x="279" y="112"/>
                  </a:lnTo>
                  <a:lnTo>
                    <a:pt x="248" y="130"/>
                  </a:lnTo>
                  <a:lnTo>
                    <a:pt x="216" y="148"/>
                  </a:lnTo>
                  <a:lnTo>
                    <a:pt x="186" y="168"/>
                  </a:lnTo>
                  <a:lnTo>
                    <a:pt x="157" y="187"/>
                  </a:lnTo>
                  <a:lnTo>
                    <a:pt x="128" y="210"/>
                  </a:lnTo>
                  <a:lnTo>
                    <a:pt x="101" y="232"/>
                  </a:lnTo>
                  <a:lnTo>
                    <a:pt x="74" y="256"/>
                  </a:lnTo>
                  <a:lnTo>
                    <a:pt x="49" y="280"/>
                  </a:lnTo>
                  <a:lnTo>
                    <a:pt x="24" y="305"/>
                  </a:lnTo>
                  <a:lnTo>
                    <a:pt x="0" y="331"/>
                  </a:lnTo>
                  <a:lnTo>
                    <a:pt x="0" y="1602"/>
                  </a:lnTo>
                  <a:lnTo>
                    <a:pt x="14" y="1617"/>
                  </a:lnTo>
                  <a:lnTo>
                    <a:pt x="29" y="1633"/>
                  </a:lnTo>
                  <a:lnTo>
                    <a:pt x="43" y="1648"/>
                  </a:lnTo>
                  <a:lnTo>
                    <a:pt x="59" y="1662"/>
                  </a:lnTo>
                  <a:lnTo>
                    <a:pt x="75" y="1677"/>
                  </a:lnTo>
                  <a:lnTo>
                    <a:pt x="91" y="1691"/>
                  </a:lnTo>
                  <a:lnTo>
                    <a:pt x="107" y="1704"/>
                  </a:lnTo>
                  <a:lnTo>
                    <a:pt x="122" y="1718"/>
                  </a:lnTo>
                  <a:lnTo>
                    <a:pt x="140" y="1731"/>
                  </a:lnTo>
                  <a:lnTo>
                    <a:pt x="157" y="1744"/>
                  </a:lnTo>
                  <a:lnTo>
                    <a:pt x="174" y="1756"/>
                  </a:lnTo>
                  <a:lnTo>
                    <a:pt x="191" y="1768"/>
                  </a:lnTo>
                  <a:lnTo>
                    <a:pt x="209" y="1779"/>
                  </a:lnTo>
                  <a:lnTo>
                    <a:pt x="226" y="1790"/>
                  </a:lnTo>
                  <a:lnTo>
                    <a:pt x="245" y="1800"/>
                  </a:lnTo>
                  <a:lnTo>
                    <a:pt x="263" y="1811"/>
                  </a:lnTo>
                  <a:lnTo>
                    <a:pt x="636" y="1811"/>
                  </a:lnTo>
                  <a:lnTo>
                    <a:pt x="644" y="1810"/>
                  </a:lnTo>
                  <a:lnTo>
                    <a:pt x="650" y="1808"/>
                  </a:lnTo>
                  <a:lnTo>
                    <a:pt x="658" y="1807"/>
                  </a:lnTo>
                  <a:lnTo>
                    <a:pt x="666" y="1804"/>
                  </a:lnTo>
                  <a:lnTo>
                    <a:pt x="674" y="1803"/>
                  </a:lnTo>
                  <a:lnTo>
                    <a:pt x="682" y="1802"/>
                  </a:lnTo>
                  <a:lnTo>
                    <a:pt x="689" y="1799"/>
                  </a:lnTo>
                  <a:lnTo>
                    <a:pt x="697" y="1798"/>
                  </a:lnTo>
                  <a:lnTo>
                    <a:pt x="793" y="1768"/>
                  </a:lnTo>
                  <a:lnTo>
                    <a:pt x="882" y="1729"/>
                  </a:lnTo>
                  <a:lnTo>
                    <a:pt x="966" y="1683"/>
                  </a:lnTo>
                  <a:lnTo>
                    <a:pt x="1045" y="1629"/>
                  </a:lnTo>
                  <a:lnTo>
                    <a:pt x="1118" y="1569"/>
                  </a:lnTo>
                  <a:lnTo>
                    <a:pt x="1184" y="1502"/>
                  </a:lnTo>
                  <a:lnTo>
                    <a:pt x="1242" y="1428"/>
                  </a:lnTo>
                  <a:lnTo>
                    <a:pt x="1293" y="1350"/>
                  </a:lnTo>
                  <a:lnTo>
                    <a:pt x="1336" y="1269"/>
                  </a:lnTo>
                  <a:lnTo>
                    <a:pt x="1371" y="1183"/>
                  </a:lnTo>
                  <a:lnTo>
                    <a:pt x="1398" y="1093"/>
                  </a:lnTo>
                  <a:lnTo>
                    <a:pt x="1415" y="1001"/>
                  </a:lnTo>
                  <a:lnTo>
                    <a:pt x="1425" y="906"/>
                  </a:lnTo>
                  <a:lnTo>
                    <a:pt x="1425" y="812"/>
                  </a:lnTo>
                  <a:lnTo>
                    <a:pt x="1414" y="715"/>
                  </a:lnTo>
                  <a:lnTo>
                    <a:pt x="1393" y="618"/>
                  </a:lnTo>
                  <a:close/>
                </a:path>
              </a:pathLst>
            </a:custGeom>
            <a:solidFill>
              <a:srgbClr val="CC02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6" name="Freeform 51">
              <a:extLst>
                <a:ext uri="{FF2B5EF4-FFF2-40B4-BE49-F238E27FC236}">
                  <a16:creationId xmlns:a16="http://schemas.microsoft.com/office/drawing/2014/main" id="{CD6F8852-F4CA-4DC4-8F50-AFCA71B5A3D9}"/>
                </a:ext>
              </a:extLst>
            </p:cNvPr>
            <p:cNvSpPr>
              <a:spLocks/>
            </p:cNvSpPr>
            <p:nvPr/>
          </p:nvSpPr>
          <p:spPr bwMode="auto">
            <a:xfrm>
              <a:off x="1437" y="1512"/>
              <a:ext cx="299" cy="293"/>
            </a:xfrm>
            <a:custGeom>
              <a:avLst/>
              <a:gdLst>
                <a:gd name="T0" fmla="*/ 0 w 898"/>
                <a:gd name="T1" fmla="*/ 0 h 880"/>
                <a:gd name="T2" fmla="*/ 0 w 898"/>
                <a:gd name="T3" fmla="*/ 0 h 880"/>
                <a:gd name="T4" fmla="*/ 0 w 898"/>
                <a:gd name="T5" fmla="*/ 0 h 880"/>
                <a:gd name="T6" fmla="*/ 0 w 898"/>
                <a:gd name="T7" fmla="*/ 0 h 880"/>
                <a:gd name="T8" fmla="*/ 0 w 898"/>
                <a:gd name="T9" fmla="*/ 0 h 880"/>
                <a:gd name="T10" fmla="*/ 0 w 898"/>
                <a:gd name="T11" fmla="*/ 0 h 880"/>
                <a:gd name="T12" fmla="*/ 0 w 898"/>
                <a:gd name="T13" fmla="*/ 0 h 880"/>
                <a:gd name="T14" fmla="*/ 0 w 898"/>
                <a:gd name="T15" fmla="*/ 0 h 880"/>
                <a:gd name="T16" fmla="*/ 0 w 898"/>
                <a:gd name="T17" fmla="*/ 0 h 880"/>
                <a:gd name="T18" fmla="*/ 0 w 898"/>
                <a:gd name="T19" fmla="*/ 0 h 880"/>
                <a:gd name="T20" fmla="*/ 0 w 898"/>
                <a:gd name="T21" fmla="*/ 0 h 880"/>
                <a:gd name="T22" fmla="*/ 0 w 898"/>
                <a:gd name="T23" fmla="*/ 0 h 880"/>
                <a:gd name="T24" fmla="*/ 0 w 898"/>
                <a:gd name="T25" fmla="*/ 0 h 880"/>
                <a:gd name="T26" fmla="*/ 0 w 898"/>
                <a:gd name="T27" fmla="*/ 0 h 880"/>
                <a:gd name="T28" fmla="*/ 0 w 898"/>
                <a:gd name="T29" fmla="*/ 0 h 880"/>
                <a:gd name="T30" fmla="*/ 0 w 898"/>
                <a:gd name="T31" fmla="*/ 0 h 880"/>
                <a:gd name="T32" fmla="*/ 0 w 898"/>
                <a:gd name="T33" fmla="*/ 0 h 880"/>
                <a:gd name="T34" fmla="*/ 0 w 898"/>
                <a:gd name="T35" fmla="*/ 0 h 880"/>
                <a:gd name="T36" fmla="*/ 0 w 898"/>
                <a:gd name="T37" fmla="*/ 0 h 880"/>
                <a:gd name="T38" fmla="*/ 0 w 898"/>
                <a:gd name="T39" fmla="*/ 0 h 880"/>
                <a:gd name="T40" fmla="*/ 0 w 898"/>
                <a:gd name="T41" fmla="*/ 0 h 880"/>
                <a:gd name="T42" fmla="*/ 0 w 898"/>
                <a:gd name="T43" fmla="*/ 0 h 880"/>
                <a:gd name="T44" fmla="*/ 0 w 898"/>
                <a:gd name="T45" fmla="*/ 0 h 880"/>
                <a:gd name="T46" fmla="*/ 0 w 898"/>
                <a:gd name="T47" fmla="*/ 0 h 880"/>
                <a:gd name="T48" fmla="*/ 0 w 898"/>
                <a:gd name="T49" fmla="*/ 0 h 880"/>
                <a:gd name="T50" fmla="*/ 0 w 898"/>
                <a:gd name="T51" fmla="*/ 0 h 880"/>
                <a:gd name="T52" fmla="*/ 0 w 898"/>
                <a:gd name="T53" fmla="*/ 0 h 880"/>
                <a:gd name="T54" fmla="*/ 0 w 898"/>
                <a:gd name="T55" fmla="*/ 0 h 880"/>
                <a:gd name="T56" fmla="*/ 0 w 898"/>
                <a:gd name="T57" fmla="*/ 0 h 880"/>
                <a:gd name="T58" fmla="*/ 0 w 898"/>
                <a:gd name="T59" fmla="*/ 0 h 880"/>
                <a:gd name="T60" fmla="*/ 0 w 898"/>
                <a:gd name="T61" fmla="*/ 0 h 880"/>
                <a:gd name="T62" fmla="*/ 0 w 898"/>
                <a:gd name="T63" fmla="*/ 0 h 880"/>
                <a:gd name="T64" fmla="*/ 0 w 898"/>
                <a:gd name="T65" fmla="*/ 0 h 8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98" h="880">
                  <a:moveTo>
                    <a:pt x="554" y="865"/>
                  </a:moveTo>
                  <a:lnTo>
                    <a:pt x="599" y="851"/>
                  </a:lnTo>
                  <a:lnTo>
                    <a:pt x="641" y="834"/>
                  </a:lnTo>
                  <a:lnTo>
                    <a:pt x="681" y="813"/>
                  </a:lnTo>
                  <a:lnTo>
                    <a:pt x="718" y="788"/>
                  </a:lnTo>
                  <a:lnTo>
                    <a:pt x="752" y="759"/>
                  </a:lnTo>
                  <a:lnTo>
                    <a:pt x="782" y="728"/>
                  </a:lnTo>
                  <a:lnTo>
                    <a:pt x="810" y="695"/>
                  </a:lnTo>
                  <a:lnTo>
                    <a:pt x="835" y="660"/>
                  </a:lnTo>
                  <a:lnTo>
                    <a:pt x="855" y="622"/>
                  </a:lnTo>
                  <a:lnTo>
                    <a:pt x="872" y="582"/>
                  </a:lnTo>
                  <a:lnTo>
                    <a:pt x="885" y="541"/>
                  </a:lnTo>
                  <a:lnTo>
                    <a:pt x="893" y="499"/>
                  </a:lnTo>
                  <a:lnTo>
                    <a:pt x="898" y="456"/>
                  </a:lnTo>
                  <a:lnTo>
                    <a:pt x="898" y="412"/>
                  </a:lnTo>
                  <a:lnTo>
                    <a:pt x="893" y="369"/>
                  </a:lnTo>
                  <a:lnTo>
                    <a:pt x="884" y="324"/>
                  </a:lnTo>
                  <a:lnTo>
                    <a:pt x="870" y="281"/>
                  </a:lnTo>
                  <a:lnTo>
                    <a:pt x="852" y="241"/>
                  </a:lnTo>
                  <a:lnTo>
                    <a:pt x="830" y="203"/>
                  </a:lnTo>
                  <a:lnTo>
                    <a:pt x="805" y="167"/>
                  </a:lnTo>
                  <a:lnTo>
                    <a:pt x="777" y="136"/>
                  </a:lnTo>
                  <a:lnTo>
                    <a:pt x="745" y="107"/>
                  </a:lnTo>
                  <a:lnTo>
                    <a:pt x="711" y="80"/>
                  </a:lnTo>
                  <a:lnTo>
                    <a:pt x="674" y="58"/>
                  </a:lnTo>
                  <a:lnTo>
                    <a:pt x="635" y="38"/>
                  </a:lnTo>
                  <a:lnTo>
                    <a:pt x="594" y="23"/>
                  </a:lnTo>
                  <a:lnTo>
                    <a:pt x="552" y="11"/>
                  </a:lnTo>
                  <a:lnTo>
                    <a:pt x="508" y="3"/>
                  </a:lnTo>
                  <a:lnTo>
                    <a:pt x="465" y="0"/>
                  </a:lnTo>
                  <a:lnTo>
                    <a:pt x="419" y="0"/>
                  </a:lnTo>
                  <a:lnTo>
                    <a:pt x="374" y="5"/>
                  </a:lnTo>
                  <a:lnTo>
                    <a:pt x="328" y="15"/>
                  </a:lnTo>
                  <a:lnTo>
                    <a:pt x="298" y="24"/>
                  </a:lnTo>
                  <a:lnTo>
                    <a:pt x="267" y="34"/>
                  </a:lnTo>
                  <a:lnTo>
                    <a:pt x="240" y="46"/>
                  </a:lnTo>
                  <a:lnTo>
                    <a:pt x="212" y="61"/>
                  </a:lnTo>
                  <a:lnTo>
                    <a:pt x="187" y="77"/>
                  </a:lnTo>
                  <a:lnTo>
                    <a:pt x="162" y="94"/>
                  </a:lnTo>
                  <a:lnTo>
                    <a:pt x="138" y="112"/>
                  </a:lnTo>
                  <a:lnTo>
                    <a:pt x="117" y="132"/>
                  </a:lnTo>
                  <a:lnTo>
                    <a:pt x="96" y="153"/>
                  </a:lnTo>
                  <a:lnTo>
                    <a:pt x="78" y="175"/>
                  </a:lnTo>
                  <a:lnTo>
                    <a:pt x="61" y="199"/>
                  </a:lnTo>
                  <a:lnTo>
                    <a:pt x="45" y="223"/>
                  </a:lnTo>
                  <a:lnTo>
                    <a:pt x="32" y="249"/>
                  </a:lnTo>
                  <a:lnTo>
                    <a:pt x="18" y="275"/>
                  </a:lnTo>
                  <a:lnTo>
                    <a:pt x="9" y="302"/>
                  </a:lnTo>
                  <a:lnTo>
                    <a:pt x="0" y="329"/>
                  </a:lnTo>
                  <a:lnTo>
                    <a:pt x="0" y="560"/>
                  </a:lnTo>
                  <a:lnTo>
                    <a:pt x="14" y="602"/>
                  </a:lnTo>
                  <a:lnTo>
                    <a:pt x="33" y="641"/>
                  </a:lnTo>
                  <a:lnTo>
                    <a:pt x="54" y="680"/>
                  </a:lnTo>
                  <a:lnTo>
                    <a:pt x="80" y="714"/>
                  </a:lnTo>
                  <a:lnTo>
                    <a:pt x="108" y="745"/>
                  </a:lnTo>
                  <a:lnTo>
                    <a:pt x="140" y="774"/>
                  </a:lnTo>
                  <a:lnTo>
                    <a:pt x="174" y="801"/>
                  </a:lnTo>
                  <a:lnTo>
                    <a:pt x="211" y="823"/>
                  </a:lnTo>
                  <a:lnTo>
                    <a:pt x="249" y="842"/>
                  </a:lnTo>
                  <a:lnTo>
                    <a:pt x="290" y="857"/>
                  </a:lnTo>
                  <a:lnTo>
                    <a:pt x="332" y="869"/>
                  </a:lnTo>
                  <a:lnTo>
                    <a:pt x="374" y="877"/>
                  </a:lnTo>
                  <a:lnTo>
                    <a:pt x="419" y="880"/>
                  </a:lnTo>
                  <a:lnTo>
                    <a:pt x="463" y="880"/>
                  </a:lnTo>
                  <a:lnTo>
                    <a:pt x="508" y="874"/>
                  </a:lnTo>
                  <a:lnTo>
                    <a:pt x="554" y="865"/>
                  </a:lnTo>
                  <a:close/>
                </a:path>
              </a:pathLst>
            </a:custGeom>
            <a:solidFill>
              <a:srgbClr val="FC0A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7" name="Freeform 52">
              <a:extLst>
                <a:ext uri="{FF2B5EF4-FFF2-40B4-BE49-F238E27FC236}">
                  <a16:creationId xmlns:a16="http://schemas.microsoft.com/office/drawing/2014/main" id="{109C3E5C-7E91-433A-8A1A-BADA40530274}"/>
                </a:ext>
              </a:extLst>
            </p:cNvPr>
            <p:cNvSpPr>
              <a:spLocks/>
            </p:cNvSpPr>
            <p:nvPr/>
          </p:nvSpPr>
          <p:spPr bwMode="auto">
            <a:xfrm>
              <a:off x="1648" y="1659"/>
              <a:ext cx="86" cy="86"/>
            </a:xfrm>
            <a:custGeom>
              <a:avLst/>
              <a:gdLst>
                <a:gd name="T0" fmla="*/ 0 w 259"/>
                <a:gd name="T1" fmla="*/ 0 h 257"/>
                <a:gd name="T2" fmla="*/ 0 w 259"/>
                <a:gd name="T3" fmla="*/ 0 h 257"/>
                <a:gd name="T4" fmla="*/ 0 w 259"/>
                <a:gd name="T5" fmla="*/ 0 h 257"/>
                <a:gd name="T6" fmla="*/ 0 w 259"/>
                <a:gd name="T7" fmla="*/ 0 h 257"/>
                <a:gd name="T8" fmla="*/ 0 w 259"/>
                <a:gd name="T9" fmla="*/ 0 h 257"/>
                <a:gd name="T10" fmla="*/ 0 w 259"/>
                <a:gd name="T11" fmla="*/ 0 h 257"/>
                <a:gd name="T12" fmla="*/ 0 w 259"/>
                <a:gd name="T13" fmla="*/ 0 h 257"/>
                <a:gd name="T14" fmla="*/ 0 w 259"/>
                <a:gd name="T15" fmla="*/ 0 h 257"/>
                <a:gd name="T16" fmla="*/ 0 w 259"/>
                <a:gd name="T17" fmla="*/ 0 h 257"/>
                <a:gd name="T18" fmla="*/ 0 w 259"/>
                <a:gd name="T19" fmla="*/ 0 h 257"/>
                <a:gd name="T20" fmla="*/ 0 w 259"/>
                <a:gd name="T21" fmla="*/ 0 h 257"/>
                <a:gd name="T22" fmla="*/ 0 w 259"/>
                <a:gd name="T23" fmla="*/ 0 h 257"/>
                <a:gd name="T24" fmla="*/ 0 w 259"/>
                <a:gd name="T25" fmla="*/ 0 h 257"/>
                <a:gd name="T26" fmla="*/ 0 w 259"/>
                <a:gd name="T27" fmla="*/ 0 h 257"/>
                <a:gd name="T28" fmla="*/ 0 w 259"/>
                <a:gd name="T29" fmla="*/ 0 h 257"/>
                <a:gd name="T30" fmla="*/ 0 w 259"/>
                <a:gd name="T31" fmla="*/ 0 h 257"/>
                <a:gd name="T32" fmla="*/ 0 w 259"/>
                <a:gd name="T33" fmla="*/ 0 h 257"/>
                <a:gd name="T34" fmla="*/ 0 w 259"/>
                <a:gd name="T35" fmla="*/ 0 h 257"/>
                <a:gd name="T36" fmla="*/ 0 w 259"/>
                <a:gd name="T37" fmla="*/ 0 h 257"/>
                <a:gd name="T38" fmla="*/ 0 w 259"/>
                <a:gd name="T39" fmla="*/ 0 h 257"/>
                <a:gd name="T40" fmla="*/ 0 w 259"/>
                <a:gd name="T41" fmla="*/ 0 h 257"/>
                <a:gd name="T42" fmla="*/ 0 w 259"/>
                <a:gd name="T43" fmla="*/ 0 h 257"/>
                <a:gd name="T44" fmla="*/ 0 w 259"/>
                <a:gd name="T45" fmla="*/ 0 h 257"/>
                <a:gd name="T46" fmla="*/ 0 w 259"/>
                <a:gd name="T47" fmla="*/ 0 h 257"/>
                <a:gd name="T48" fmla="*/ 0 w 259"/>
                <a:gd name="T49" fmla="*/ 0 h 257"/>
                <a:gd name="T50" fmla="*/ 0 w 259"/>
                <a:gd name="T51" fmla="*/ 0 h 257"/>
                <a:gd name="T52" fmla="*/ 0 w 259"/>
                <a:gd name="T53" fmla="*/ 0 h 257"/>
                <a:gd name="T54" fmla="*/ 0 w 259"/>
                <a:gd name="T55" fmla="*/ 0 h 257"/>
                <a:gd name="T56" fmla="*/ 0 w 259"/>
                <a:gd name="T57" fmla="*/ 0 h 257"/>
                <a:gd name="T58" fmla="*/ 0 w 259"/>
                <a:gd name="T59" fmla="*/ 0 h 257"/>
                <a:gd name="T60" fmla="*/ 0 w 259"/>
                <a:gd name="T61" fmla="*/ 0 h 257"/>
                <a:gd name="T62" fmla="*/ 0 w 259"/>
                <a:gd name="T63" fmla="*/ 0 h 257"/>
                <a:gd name="T64" fmla="*/ 0 w 259"/>
                <a:gd name="T65" fmla="*/ 0 h 2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9" h="257">
                  <a:moveTo>
                    <a:pt x="255" y="96"/>
                  </a:moveTo>
                  <a:lnTo>
                    <a:pt x="259" y="121"/>
                  </a:lnTo>
                  <a:lnTo>
                    <a:pt x="258" y="148"/>
                  </a:lnTo>
                  <a:lnTo>
                    <a:pt x="253" y="171"/>
                  </a:lnTo>
                  <a:lnTo>
                    <a:pt x="242" y="194"/>
                  </a:lnTo>
                  <a:lnTo>
                    <a:pt x="228" y="214"/>
                  </a:lnTo>
                  <a:lnTo>
                    <a:pt x="209" y="231"/>
                  </a:lnTo>
                  <a:lnTo>
                    <a:pt x="188" y="244"/>
                  </a:lnTo>
                  <a:lnTo>
                    <a:pt x="163" y="253"/>
                  </a:lnTo>
                  <a:lnTo>
                    <a:pt x="137" y="257"/>
                  </a:lnTo>
                  <a:lnTo>
                    <a:pt x="112" y="256"/>
                  </a:lnTo>
                  <a:lnTo>
                    <a:pt x="87" y="250"/>
                  </a:lnTo>
                  <a:lnTo>
                    <a:pt x="65" y="240"/>
                  </a:lnTo>
                  <a:lnTo>
                    <a:pt x="43" y="225"/>
                  </a:lnTo>
                  <a:lnTo>
                    <a:pt x="26" y="207"/>
                  </a:lnTo>
                  <a:lnTo>
                    <a:pt x="13" y="186"/>
                  </a:lnTo>
                  <a:lnTo>
                    <a:pt x="4" y="161"/>
                  </a:lnTo>
                  <a:lnTo>
                    <a:pt x="0" y="136"/>
                  </a:lnTo>
                  <a:lnTo>
                    <a:pt x="1" y="110"/>
                  </a:lnTo>
                  <a:lnTo>
                    <a:pt x="7" y="86"/>
                  </a:lnTo>
                  <a:lnTo>
                    <a:pt x="17" y="63"/>
                  </a:lnTo>
                  <a:lnTo>
                    <a:pt x="32" y="44"/>
                  </a:lnTo>
                  <a:lnTo>
                    <a:pt x="50" y="27"/>
                  </a:lnTo>
                  <a:lnTo>
                    <a:pt x="71" y="13"/>
                  </a:lnTo>
                  <a:lnTo>
                    <a:pt x="96" y="4"/>
                  </a:lnTo>
                  <a:lnTo>
                    <a:pt x="122" y="0"/>
                  </a:lnTo>
                  <a:lnTo>
                    <a:pt x="148" y="2"/>
                  </a:lnTo>
                  <a:lnTo>
                    <a:pt x="173" y="7"/>
                  </a:lnTo>
                  <a:lnTo>
                    <a:pt x="195" y="17"/>
                  </a:lnTo>
                  <a:lnTo>
                    <a:pt x="216" y="32"/>
                  </a:lnTo>
                  <a:lnTo>
                    <a:pt x="233" y="50"/>
                  </a:lnTo>
                  <a:lnTo>
                    <a:pt x="246" y="71"/>
                  </a:lnTo>
                  <a:lnTo>
                    <a:pt x="255" y="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8" name="Freeform 53">
              <a:extLst>
                <a:ext uri="{FF2B5EF4-FFF2-40B4-BE49-F238E27FC236}">
                  <a16:creationId xmlns:a16="http://schemas.microsoft.com/office/drawing/2014/main" id="{01D1F689-C5B8-432D-A3C6-EB9E65FA5AB8}"/>
                </a:ext>
              </a:extLst>
            </p:cNvPr>
            <p:cNvSpPr>
              <a:spLocks/>
            </p:cNvSpPr>
            <p:nvPr/>
          </p:nvSpPr>
          <p:spPr bwMode="auto">
            <a:xfrm>
              <a:off x="1668" y="1679"/>
              <a:ext cx="46" cy="45"/>
            </a:xfrm>
            <a:custGeom>
              <a:avLst/>
              <a:gdLst>
                <a:gd name="T0" fmla="*/ 0 w 137"/>
                <a:gd name="T1" fmla="*/ 0 h 135"/>
                <a:gd name="T2" fmla="*/ 0 w 137"/>
                <a:gd name="T3" fmla="*/ 0 h 135"/>
                <a:gd name="T4" fmla="*/ 0 w 137"/>
                <a:gd name="T5" fmla="*/ 0 h 135"/>
                <a:gd name="T6" fmla="*/ 0 w 137"/>
                <a:gd name="T7" fmla="*/ 0 h 135"/>
                <a:gd name="T8" fmla="*/ 0 w 137"/>
                <a:gd name="T9" fmla="*/ 0 h 135"/>
                <a:gd name="T10" fmla="*/ 0 w 137"/>
                <a:gd name="T11" fmla="*/ 0 h 135"/>
                <a:gd name="T12" fmla="*/ 0 w 137"/>
                <a:gd name="T13" fmla="*/ 0 h 135"/>
                <a:gd name="T14" fmla="*/ 0 w 137"/>
                <a:gd name="T15" fmla="*/ 0 h 135"/>
                <a:gd name="T16" fmla="*/ 0 w 137"/>
                <a:gd name="T17" fmla="*/ 0 h 135"/>
                <a:gd name="T18" fmla="*/ 0 w 137"/>
                <a:gd name="T19" fmla="*/ 0 h 135"/>
                <a:gd name="T20" fmla="*/ 0 w 137"/>
                <a:gd name="T21" fmla="*/ 0 h 135"/>
                <a:gd name="T22" fmla="*/ 0 w 137"/>
                <a:gd name="T23" fmla="*/ 0 h 135"/>
                <a:gd name="T24" fmla="*/ 0 w 137"/>
                <a:gd name="T25" fmla="*/ 0 h 135"/>
                <a:gd name="T26" fmla="*/ 0 w 137"/>
                <a:gd name="T27" fmla="*/ 0 h 135"/>
                <a:gd name="T28" fmla="*/ 0 w 137"/>
                <a:gd name="T29" fmla="*/ 0 h 135"/>
                <a:gd name="T30" fmla="*/ 0 w 137"/>
                <a:gd name="T31" fmla="*/ 0 h 135"/>
                <a:gd name="T32" fmla="*/ 0 w 137"/>
                <a:gd name="T33" fmla="*/ 0 h 135"/>
                <a:gd name="T34" fmla="*/ 0 w 137"/>
                <a:gd name="T35" fmla="*/ 0 h 135"/>
                <a:gd name="T36" fmla="*/ 0 w 137"/>
                <a:gd name="T37" fmla="*/ 0 h 135"/>
                <a:gd name="T38" fmla="*/ 0 w 137"/>
                <a:gd name="T39" fmla="*/ 0 h 135"/>
                <a:gd name="T40" fmla="*/ 0 w 137"/>
                <a:gd name="T41" fmla="*/ 0 h 135"/>
                <a:gd name="T42" fmla="*/ 0 w 137"/>
                <a:gd name="T43" fmla="*/ 0 h 135"/>
                <a:gd name="T44" fmla="*/ 0 w 137"/>
                <a:gd name="T45" fmla="*/ 0 h 135"/>
                <a:gd name="T46" fmla="*/ 0 w 137"/>
                <a:gd name="T47" fmla="*/ 0 h 135"/>
                <a:gd name="T48" fmla="*/ 0 w 137"/>
                <a:gd name="T49" fmla="*/ 0 h 135"/>
                <a:gd name="T50" fmla="*/ 0 w 137"/>
                <a:gd name="T51" fmla="*/ 0 h 135"/>
                <a:gd name="T52" fmla="*/ 0 w 137"/>
                <a:gd name="T53" fmla="*/ 0 h 135"/>
                <a:gd name="T54" fmla="*/ 0 w 137"/>
                <a:gd name="T55" fmla="*/ 0 h 135"/>
                <a:gd name="T56" fmla="*/ 0 w 137"/>
                <a:gd name="T57" fmla="*/ 0 h 135"/>
                <a:gd name="T58" fmla="*/ 0 w 137"/>
                <a:gd name="T59" fmla="*/ 0 h 135"/>
                <a:gd name="T60" fmla="*/ 0 w 137"/>
                <a:gd name="T61" fmla="*/ 0 h 135"/>
                <a:gd name="T62" fmla="*/ 0 w 137"/>
                <a:gd name="T63" fmla="*/ 0 h 135"/>
                <a:gd name="T64" fmla="*/ 0 w 137"/>
                <a:gd name="T65" fmla="*/ 0 h 1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37" h="135">
                  <a:moveTo>
                    <a:pt x="134" y="50"/>
                  </a:moveTo>
                  <a:lnTo>
                    <a:pt x="137" y="63"/>
                  </a:lnTo>
                  <a:lnTo>
                    <a:pt x="137" y="78"/>
                  </a:lnTo>
                  <a:lnTo>
                    <a:pt x="133" y="89"/>
                  </a:lnTo>
                  <a:lnTo>
                    <a:pt x="127" y="101"/>
                  </a:lnTo>
                  <a:lnTo>
                    <a:pt x="119" y="112"/>
                  </a:lnTo>
                  <a:lnTo>
                    <a:pt x="110" y="121"/>
                  </a:lnTo>
                  <a:lnTo>
                    <a:pt x="100" y="128"/>
                  </a:lnTo>
                  <a:lnTo>
                    <a:pt x="87" y="133"/>
                  </a:lnTo>
                  <a:lnTo>
                    <a:pt x="72" y="135"/>
                  </a:lnTo>
                  <a:lnTo>
                    <a:pt x="59" y="134"/>
                  </a:lnTo>
                  <a:lnTo>
                    <a:pt x="46" y="131"/>
                  </a:lnTo>
                  <a:lnTo>
                    <a:pt x="34" y="126"/>
                  </a:lnTo>
                  <a:lnTo>
                    <a:pt x="23" y="118"/>
                  </a:lnTo>
                  <a:lnTo>
                    <a:pt x="14" y="109"/>
                  </a:lnTo>
                  <a:lnTo>
                    <a:pt x="8" y="97"/>
                  </a:lnTo>
                  <a:lnTo>
                    <a:pt x="2" y="84"/>
                  </a:lnTo>
                  <a:lnTo>
                    <a:pt x="0" y="71"/>
                  </a:lnTo>
                  <a:lnTo>
                    <a:pt x="1" y="58"/>
                  </a:lnTo>
                  <a:lnTo>
                    <a:pt x="4" y="45"/>
                  </a:lnTo>
                  <a:lnTo>
                    <a:pt x="9" y="33"/>
                  </a:lnTo>
                  <a:lnTo>
                    <a:pt x="17" y="24"/>
                  </a:lnTo>
                  <a:lnTo>
                    <a:pt x="26" y="14"/>
                  </a:lnTo>
                  <a:lnTo>
                    <a:pt x="38" y="8"/>
                  </a:lnTo>
                  <a:lnTo>
                    <a:pt x="51" y="2"/>
                  </a:lnTo>
                  <a:lnTo>
                    <a:pt x="64" y="0"/>
                  </a:lnTo>
                  <a:lnTo>
                    <a:pt x="79" y="1"/>
                  </a:lnTo>
                  <a:lnTo>
                    <a:pt x="90" y="4"/>
                  </a:lnTo>
                  <a:lnTo>
                    <a:pt x="102" y="9"/>
                  </a:lnTo>
                  <a:lnTo>
                    <a:pt x="113" y="17"/>
                  </a:lnTo>
                  <a:lnTo>
                    <a:pt x="122" y="26"/>
                  </a:lnTo>
                  <a:lnTo>
                    <a:pt x="129" y="37"/>
                  </a:lnTo>
                  <a:lnTo>
                    <a:pt x="134" y="50"/>
                  </a:lnTo>
                  <a:close/>
                </a:path>
              </a:pathLst>
            </a:custGeom>
            <a:solidFill>
              <a:srgbClr val="F79B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9" name="Freeform 54">
              <a:extLst>
                <a:ext uri="{FF2B5EF4-FFF2-40B4-BE49-F238E27FC236}">
                  <a16:creationId xmlns:a16="http://schemas.microsoft.com/office/drawing/2014/main" id="{9DA05986-E32A-4CAD-93A1-93BE147DB4DC}"/>
                </a:ext>
              </a:extLst>
            </p:cNvPr>
            <p:cNvSpPr>
              <a:spLocks/>
            </p:cNvSpPr>
            <p:nvPr/>
          </p:nvSpPr>
          <p:spPr bwMode="auto">
            <a:xfrm>
              <a:off x="2056" y="1382"/>
              <a:ext cx="118" cy="116"/>
            </a:xfrm>
            <a:custGeom>
              <a:avLst/>
              <a:gdLst>
                <a:gd name="T0" fmla="*/ 0 w 354"/>
                <a:gd name="T1" fmla="*/ 0 h 349"/>
                <a:gd name="T2" fmla="*/ 0 w 354"/>
                <a:gd name="T3" fmla="*/ 0 h 349"/>
                <a:gd name="T4" fmla="*/ 0 w 354"/>
                <a:gd name="T5" fmla="*/ 0 h 349"/>
                <a:gd name="T6" fmla="*/ 0 w 354"/>
                <a:gd name="T7" fmla="*/ 0 h 349"/>
                <a:gd name="T8" fmla="*/ 0 w 354"/>
                <a:gd name="T9" fmla="*/ 0 h 349"/>
                <a:gd name="T10" fmla="*/ 0 w 354"/>
                <a:gd name="T11" fmla="*/ 0 h 349"/>
                <a:gd name="T12" fmla="*/ 0 w 354"/>
                <a:gd name="T13" fmla="*/ 0 h 349"/>
                <a:gd name="T14" fmla="*/ 0 w 354"/>
                <a:gd name="T15" fmla="*/ 0 h 349"/>
                <a:gd name="T16" fmla="*/ 0 w 354"/>
                <a:gd name="T17" fmla="*/ 0 h 349"/>
                <a:gd name="T18" fmla="*/ 0 w 354"/>
                <a:gd name="T19" fmla="*/ 0 h 349"/>
                <a:gd name="T20" fmla="*/ 0 w 354"/>
                <a:gd name="T21" fmla="*/ 0 h 349"/>
                <a:gd name="T22" fmla="*/ 0 w 354"/>
                <a:gd name="T23" fmla="*/ 0 h 349"/>
                <a:gd name="T24" fmla="*/ 0 w 354"/>
                <a:gd name="T25" fmla="*/ 0 h 349"/>
                <a:gd name="T26" fmla="*/ 0 w 354"/>
                <a:gd name="T27" fmla="*/ 0 h 349"/>
                <a:gd name="T28" fmla="*/ 0 w 354"/>
                <a:gd name="T29" fmla="*/ 0 h 349"/>
                <a:gd name="T30" fmla="*/ 0 w 354"/>
                <a:gd name="T31" fmla="*/ 0 h 349"/>
                <a:gd name="T32" fmla="*/ 0 w 354"/>
                <a:gd name="T33" fmla="*/ 0 h 349"/>
                <a:gd name="T34" fmla="*/ 0 w 354"/>
                <a:gd name="T35" fmla="*/ 0 h 349"/>
                <a:gd name="T36" fmla="*/ 0 w 354"/>
                <a:gd name="T37" fmla="*/ 0 h 349"/>
                <a:gd name="T38" fmla="*/ 0 w 354"/>
                <a:gd name="T39" fmla="*/ 0 h 349"/>
                <a:gd name="T40" fmla="*/ 0 w 354"/>
                <a:gd name="T41" fmla="*/ 0 h 349"/>
                <a:gd name="T42" fmla="*/ 0 w 354"/>
                <a:gd name="T43" fmla="*/ 0 h 349"/>
                <a:gd name="T44" fmla="*/ 0 w 354"/>
                <a:gd name="T45" fmla="*/ 0 h 349"/>
                <a:gd name="T46" fmla="*/ 0 w 354"/>
                <a:gd name="T47" fmla="*/ 0 h 349"/>
                <a:gd name="T48" fmla="*/ 0 w 354"/>
                <a:gd name="T49" fmla="*/ 0 h 349"/>
                <a:gd name="T50" fmla="*/ 0 w 354"/>
                <a:gd name="T51" fmla="*/ 0 h 349"/>
                <a:gd name="T52" fmla="*/ 0 w 354"/>
                <a:gd name="T53" fmla="*/ 0 h 349"/>
                <a:gd name="T54" fmla="*/ 0 w 354"/>
                <a:gd name="T55" fmla="*/ 0 h 349"/>
                <a:gd name="T56" fmla="*/ 0 w 354"/>
                <a:gd name="T57" fmla="*/ 0 h 349"/>
                <a:gd name="T58" fmla="*/ 0 w 354"/>
                <a:gd name="T59" fmla="*/ 0 h 349"/>
                <a:gd name="T60" fmla="*/ 0 w 354"/>
                <a:gd name="T61" fmla="*/ 0 h 349"/>
                <a:gd name="T62" fmla="*/ 0 w 354"/>
                <a:gd name="T63" fmla="*/ 0 h 349"/>
                <a:gd name="T64" fmla="*/ 0 w 354"/>
                <a:gd name="T65" fmla="*/ 0 h 349"/>
                <a:gd name="T66" fmla="*/ 0 w 354"/>
                <a:gd name="T67" fmla="*/ 0 h 349"/>
                <a:gd name="T68" fmla="*/ 0 w 354"/>
                <a:gd name="T69" fmla="*/ 0 h 349"/>
                <a:gd name="T70" fmla="*/ 0 w 354"/>
                <a:gd name="T71" fmla="*/ 0 h 349"/>
                <a:gd name="T72" fmla="*/ 0 w 354"/>
                <a:gd name="T73" fmla="*/ 0 h 349"/>
                <a:gd name="T74" fmla="*/ 0 w 354"/>
                <a:gd name="T75" fmla="*/ 0 h 349"/>
                <a:gd name="T76" fmla="*/ 0 w 354"/>
                <a:gd name="T77" fmla="*/ 0 h 349"/>
                <a:gd name="T78" fmla="*/ 0 w 354"/>
                <a:gd name="T79" fmla="*/ 0 h 349"/>
                <a:gd name="T80" fmla="*/ 0 w 354"/>
                <a:gd name="T81" fmla="*/ 0 h 349"/>
                <a:gd name="T82" fmla="*/ 0 w 354"/>
                <a:gd name="T83" fmla="*/ 0 h 349"/>
                <a:gd name="T84" fmla="*/ 0 w 354"/>
                <a:gd name="T85" fmla="*/ 0 h 349"/>
                <a:gd name="T86" fmla="*/ 0 w 354"/>
                <a:gd name="T87" fmla="*/ 0 h 349"/>
                <a:gd name="T88" fmla="*/ 0 w 354"/>
                <a:gd name="T89" fmla="*/ 0 h 349"/>
                <a:gd name="T90" fmla="*/ 0 w 354"/>
                <a:gd name="T91" fmla="*/ 0 h 349"/>
                <a:gd name="T92" fmla="*/ 0 w 354"/>
                <a:gd name="T93" fmla="*/ 0 h 349"/>
                <a:gd name="T94" fmla="*/ 0 w 354"/>
                <a:gd name="T95" fmla="*/ 0 h 349"/>
                <a:gd name="T96" fmla="*/ 0 w 354"/>
                <a:gd name="T97" fmla="*/ 0 h 34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54" h="349">
                  <a:moveTo>
                    <a:pt x="349" y="131"/>
                  </a:moveTo>
                  <a:lnTo>
                    <a:pt x="354" y="166"/>
                  </a:lnTo>
                  <a:lnTo>
                    <a:pt x="352" y="201"/>
                  </a:lnTo>
                  <a:lnTo>
                    <a:pt x="345" y="233"/>
                  </a:lnTo>
                  <a:lnTo>
                    <a:pt x="330" y="264"/>
                  </a:lnTo>
                  <a:lnTo>
                    <a:pt x="310" y="291"/>
                  </a:lnTo>
                  <a:lnTo>
                    <a:pt x="285" y="314"/>
                  </a:lnTo>
                  <a:lnTo>
                    <a:pt x="255" y="332"/>
                  </a:lnTo>
                  <a:lnTo>
                    <a:pt x="221" y="344"/>
                  </a:lnTo>
                  <a:lnTo>
                    <a:pt x="204" y="348"/>
                  </a:lnTo>
                  <a:lnTo>
                    <a:pt x="185" y="349"/>
                  </a:lnTo>
                  <a:lnTo>
                    <a:pt x="168" y="349"/>
                  </a:lnTo>
                  <a:lnTo>
                    <a:pt x="151" y="348"/>
                  </a:lnTo>
                  <a:lnTo>
                    <a:pt x="134" y="345"/>
                  </a:lnTo>
                  <a:lnTo>
                    <a:pt x="117" y="340"/>
                  </a:lnTo>
                  <a:lnTo>
                    <a:pt x="102" y="335"/>
                  </a:lnTo>
                  <a:lnTo>
                    <a:pt x="87" y="327"/>
                  </a:lnTo>
                  <a:lnTo>
                    <a:pt x="72" y="318"/>
                  </a:lnTo>
                  <a:lnTo>
                    <a:pt x="59" y="307"/>
                  </a:lnTo>
                  <a:lnTo>
                    <a:pt x="47" y="295"/>
                  </a:lnTo>
                  <a:lnTo>
                    <a:pt x="36" y="282"/>
                  </a:lnTo>
                  <a:lnTo>
                    <a:pt x="26" y="268"/>
                  </a:lnTo>
                  <a:lnTo>
                    <a:pt x="18" y="253"/>
                  </a:lnTo>
                  <a:lnTo>
                    <a:pt x="10" y="236"/>
                  </a:lnTo>
                  <a:lnTo>
                    <a:pt x="5" y="219"/>
                  </a:lnTo>
                  <a:lnTo>
                    <a:pt x="0" y="183"/>
                  </a:lnTo>
                  <a:lnTo>
                    <a:pt x="1" y="149"/>
                  </a:lnTo>
                  <a:lnTo>
                    <a:pt x="9" y="116"/>
                  </a:lnTo>
                  <a:lnTo>
                    <a:pt x="23" y="86"/>
                  </a:lnTo>
                  <a:lnTo>
                    <a:pt x="43" y="58"/>
                  </a:lnTo>
                  <a:lnTo>
                    <a:pt x="68" y="36"/>
                  </a:lnTo>
                  <a:lnTo>
                    <a:pt x="97" y="17"/>
                  </a:lnTo>
                  <a:lnTo>
                    <a:pt x="131" y="6"/>
                  </a:lnTo>
                  <a:lnTo>
                    <a:pt x="150" y="2"/>
                  </a:lnTo>
                  <a:lnTo>
                    <a:pt x="167" y="0"/>
                  </a:lnTo>
                  <a:lnTo>
                    <a:pt x="184" y="0"/>
                  </a:lnTo>
                  <a:lnTo>
                    <a:pt x="201" y="2"/>
                  </a:lnTo>
                  <a:lnTo>
                    <a:pt x="218" y="4"/>
                  </a:lnTo>
                  <a:lnTo>
                    <a:pt x="235" y="10"/>
                  </a:lnTo>
                  <a:lnTo>
                    <a:pt x="251" y="15"/>
                  </a:lnTo>
                  <a:lnTo>
                    <a:pt x="266" y="23"/>
                  </a:lnTo>
                  <a:lnTo>
                    <a:pt x="280" y="32"/>
                  </a:lnTo>
                  <a:lnTo>
                    <a:pt x="293" y="43"/>
                  </a:lnTo>
                  <a:lnTo>
                    <a:pt x="306" y="54"/>
                  </a:lnTo>
                  <a:lnTo>
                    <a:pt x="317" y="68"/>
                  </a:lnTo>
                  <a:lnTo>
                    <a:pt x="327" y="82"/>
                  </a:lnTo>
                  <a:lnTo>
                    <a:pt x="335" y="97"/>
                  </a:lnTo>
                  <a:lnTo>
                    <a:pt x="343" y="114"/>
                  </a:lnTo>
                  <a:lnTo>
                    <a:pt x="349"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0" name="Freeform 55">
              <a:extLst>
                <a:ext uri="{FF2B5EF4-FFF2-40B4-BE49-F238E27FC236}">
                  <a16:creationId xmlns:a16="http://schemas.microsoft.com/office/drawing/2014/main" id="{F47922B8-8217-4C9B-9C49-438E604441C9}"/>
                </a:ext>
              </a:extLst>
            </p:cNvPr>
            <p:cNvSpPr>
              <a:spLocks/>
            </p:cNvSpPr>
            <p:nvPr/>
          </p:nvSpPr>
          <p:spPr bwMode="auto">
            <a:xfrm>
              <a:off x="2091" y="1406"/>
              <a:ext cx="59" cy="69"/>
            </a:xfrm>
            <a:custGeom>
              <a:avLst/>
              <a:gdLst>
                <a:gd name="T0" fmla="*/ 0 w 175"/>
                <a:gd name="T1" fmla="*/ 0 h 209"/>
                <a:gd name="T2" fmla="*/ 0 w 175"/>
                <a:gd name="T3" fmla="*/ 0 h 209"/>
                <a:gd name="T4" fmla="*/ 0 w 175"/>
                <a:gd name="T5" fmla="*/ 0 h 209"/>
                <a:gd name="T6" fmla="*/ 0 w 175"/>
                <a:gd name="T7" fmla="*/ 0 h 209"/>
                <a:gd name="T8" fmla="*/ 0 w 175"/>
                <a:gd name="T9" fmla="*/ 0 h 209"/>
                <a:gd name="T10" fmla="*/ 0 w 175"/>
                <a:gd name="T11" fmla="*/ 0 h 209"/>
                <a:gd name="T12" fmla="*/ 0 w 175"/>
                <a:gd name="T13" fmla="*/ 0 h 209"/>
                <a:gd name="T14" fmla="*/ 0 w 175"/>
                <a:gd name="T15" fmla="*/ 0 h 209"/>
                <a:gd name="T16" fmla="*/ 0 w 175"/>
                <a:gd name="T17" fmla="*/ 0 h 209"/>
                <a:gd name="T18" fmla="*/ 0 w 175"/>
                <a:gd name="T19" fmla="*/ 0 h 209"/>
                <a:gd name="T20" fmla="*/ 0 w 175"/>
                <a:gd name="T21" fmla="*/ 0 h 209"/>
                <a:gd name="T22" fmla="*/ 0 w 175"/>
                <a:gd name="T23" fmla="*/ 0 h 209"/>
                <a:gd name="T24" fmla="*/ 0 w 175"/>
                <a:gd name="T25" fmla="*/ 0 h 209"/>
                <a:gd name="T26" fmla="*/ 0 w 175"/>
                <a:gd name="T27" fmla="*/ 0 h 209"/>
                <a:gd name="T28" fmla="*/ 0 w 175"/>
                <a:gd name="T29" fmla="*/ 0 h 209"/>
                <a:gd name="T30" fmla="*/ 0 w 175"/>
                <a:gd name="T31" fmla="*/ 0 h 209"/>
                <a:gd name="T32" fmla="*/ 0 w 175"/>
                <a:gd name="T33" fmla="*/ 0 h 209"/>
                <a:gd name="T34" fmla="*/ 0 w 175"/>
                <a:gd name="T35" fmla="*/ 0 h 209"/>
                <a:gd name="T36" fmla="*/ 0 w 175"/>
                <a:gd name="T37" fmla="*/ 0 h 209"/>
                <a:gd name="T38" fmla="*/ 0 w 175"/>
                <a:gd name="T39" fmla="*/ 0 h 209"/>
                <a:gd name="T40" fmla="*/ 0 w 175"/>
                <a:gd name="T41" fmla="*/ 0 h 209"/>
                <a:gd name="T42" fmla="*/ 0 w 175"/>
                <a:gd name="T43" fmla="*/ 0 h 209"/>
                <a:gd name="T44" fmla="*/ 0 w 175"/>
                <a:gd name="T45" fmla="*/ 0 h 209"/>
                <a:gd name="T46" fmla="*/ 0 w 175"/>
                <a:gd name="T47" fmla="*/ 0 h 209"/>
                <a:gd name="T48" fmla="*/ 0 w 175"/>
                <a:gd name="T49" fmla="*/ 0 h 209"/>
                <a:gd name="T50" fmla="*/ 0 w 175"/>
                <a:gd name="T51" fmla="*/ 0 h 209"/>
                <a:gd name="T52" fmla="*/ 0 w 175"/>
                <a:gd name="T53" fmla="*/ 0 h 209"/>
                <a:gd name="T54" fmla="*/ 0 w 175"/>
                <a:gd name="T55" fmla="*/ 0 h 209"/>
                <a:gd name="T56" fmla="*/ 0 w 175"/>
                <a:gd name="T57" fmla="*/ 0 h 209"/>
                <a:gd name="T58" fmla="*/ 0 w 175"/>
                <a:gd name="T59" fmla="*/ 0 h 209"/>
                <a:gd name="T60" fmla="*/ 0 w 175"/>
                <a:gd name="T61" fmla="*/ 0 h 209"/>
                <a:gd name="T62" fmla="*/ 0 w 175"/>
                <a:gd name="T63" fmla="*/ 0 h 209"/>
                <a:gd name="T64" fmla="*/ 0 w 175"/>
                <a:gd name="T65" fmla="*/ 0 h 209"/>
                <a:gd name="T66" fmla="*/ 0 w 175"/>
                <a:gd name="T67" fmla="*/ 0 h 209"/>
                <a:gd name="T68" fmla="*/ 0 w 175"/>
                <a:gd name="T69" fmla="*/ 0 h 209"/>
                <a:gd name="T70" fmla="*/ 0 w 175"/>
                <a:gd name="T71" fmla="*/ 0 h 209"/>
                <a:gd name="T72" fmla="*/ 0 w 175"/>
                <a:gd name="T73" fmla="*/ 0 h 209"/>
                <a:gd name="T74" fmla="*/ 0 w 175"/>
                <a:gd name="T75" fmla="*/ 0 h 209"/>
                <a:gd name="T76" fmla="*/ 0 w 175"/>
                <a:gd name="T77" fmla="*/ 0 h 209"/>
                <a:gd name="T78" fmla="*/ 0 w 175"/>
                <a:gd name="T79" fmla="*/ 0 h 209"/>
                <a:gd name="T80" fmla="*/ 0 w 175"/>
                <a:gd name="T81" fmla="*/ 0 h 209"/>
                <a:gd name="T82" fmla="*/ 0 w 175"/>
                <a:gd name="T83" fmla="*/ 0 h 209"/>
                <a:gd name="T84" fmla="*/ 0 w 175"/>
                <a:gd name="T85" fmla="*/ 0 h 209"/>
                <a:gd name="T86" fmla="*/ 0 w 175"/>
                <a:gd name="T87" fmla="*/ 0 h 209"/>
                <a:gd name="T88" fmla="*/ 0 w 175"/>
                <a:gd name="T89" fmla="*/ 0 h 2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75" h="209">
                  <a:moveTo>
                    <a:pt x="85" y="0"/>
                  </a:moveTo>
                  <a:lnTo>
                    <a:pt x="95" y="11"/>
                  </a:lnTo>
                  <a:lnTo>
                    <a:pt x="104" y="23"/>
                  </a:lnTo>
                  <a:lnTo>
                    <a:pt x="111" y="37"/>
                  </a:lnTo>
                  <a:lnTo>
                    <a:pt x="116" y="52"/>
                  </a:lnTo>
                  <a:lnTo>
                    <a:pt x="119" y="73"/>
                  </a:lnTo>
                  <a:lnTo>
                    <a:pt x="119" y="93"/>
                  </a:lnTo>
                  <a:lnTo>
                    <a:pt x="114" y="112"/>
                  </a:lnTo>
                  <a:lnTo>
                    <a:pt x="106" y="131"/>
                  </a:lnTo>
                  <a:lnTo>
                    <a:pt x="94" y="147"/>
                  </a:lnTo>
                  <a:lnTo>
                    <a:pt x="79" y="160"/>
                  </a:lnTo>
                  <a:lnTo>
                    <a:pt x="61" y="170"/>
                  </a:lnTo>
                  <a:lnTo>
                    <a:pt x="41" y="178"/>
                  </a:lnTo>
                  <a:lnTo>
                    <a:pt x="36" y="180"/>
                  </a:lnTo>
                  <a:lnTo>
                    <a:pt x="31" y="181"/>
                  </a:lnTo>
                  <a:lnTo>
                    <a:pt x="25" y="181"/>
                  </a:lnTo>
                  <a:lnTo>
                    <a:pt x="20" y="181"/>
                  </a:lnTo>
                  <a:lnTo>
                    <a:pt x="15" y="182"/>
                  </a:lnTo>
                  <a:lnTo>
                    <a:pt x="11" y="182"/>
                  </a:lnTo>
                  <a:lnTo>
                    <a:pt x="6" y="181"/>
                  </a:lnTo>
                  <a:lnTo>
                    <a:pt x="0" y="181"/>
                  </a:lnTo>
                  <a:lnTo>
                    <a:pt x="9" y="189"/>
                  </a:lnTo>
                  <a:lnTo>
                    <a:pt x="21" y="195"/>
                  </a:lnTo>
                  <a:lnTo>
                    <a:pt x="32" y="201"/>
                  </a:lnTo>
                  <a:lnTo>
                    <a:pt x="45" y="205"/>
                  </a:lnTo>
                  <a:lnTo>
                    <a:pt x="57" y="207"/>
                  </a:lnTo>
                  <a:lnTo>
                    <a:pt x="70" y="209"/>
                  </a:lnTo>
                  <a:lnTo>
                    <a:pt x="83" y="207"/>
                  </a:lnTo>
                  <a:lnTo>
                    <a:pt x="96" y="205"/>
                  </a:lnTo>
                  <a:lnTo>
                    <a:pt x="116" y="197"/>
                  </a:lnTo>
                  <a:lnTo>
                    <a:pt x="135" y="186"/>
                  </a:lnTo>
                  <a:lnTo>
                    <a:pt x="149" y="173"/>
                  </a:lnTo>
                  <a:lnTo>
                    <a:pt x="161" y="156"/>
                  </a:lnTo>
                  <a:lnTo>
                    <a:pt x="170" y="139"/>
                  </a:lnTo>
                  <a:lnTo>
                    <a:pt x="174" y="119"/>
                  </a:lnTo>
                  <a:lnTo>
                    <a:pt x="175" y="98"/>
                  </a:lnTo>
                  <a:lnTo>
                    <a:pt x="171" y="77"/>
                  </a:lnTo>
                  <a:lnTo>
                    <a:pt x="166" y="62"/>
                  </a:lnTo>
                  <a:lnTo>
                    <a:pt x="160" y="49"/>
                  </a:lnTo>
                  <a:lnTo>
                    <a:pt x="150" y="36"/>
                  </a:lnTo>
                  <a:lnTo>
                    <a:pt x="140" y="26"/>
                  </a:lnTo>
                  <a:lnTo>
                    <a:pt x="127" y="16"/>
                  </a:lnTo>
                  <a:lnTo>
                    <a:pt x="114" y="10"/>
                  </a:lnTo>
                  <a:lnTo>
                    <a:pt x="99" y="4"/>
                  </a:lnTo>
                  <a:lnTo>
                    <a:pt x="85" y="0"/>
                  </a:lnTo>
                  <a:close/>
                </a:path>
              </a:pathLst>
            </a:custGeom>
            <a:solidFill>
              <a:srgbClr val="F966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1" name="Freeform 56">
              <a:extLst>
                <a:ext uri="{FF2B5EF4-FFF2-40B4-BE49-F238E27FC236}">
                  <a16:creationId xmlns:a16="http://schemas.microsoft.com/office/drawing/2014/main" id="{D1C08CC8-CDE5-4407-B6DA-A9EE3F474C27}"/>
                </a:ext>
              </a:extLst>
            </p:cNvPr>
            <p:cNvSpPr>
              <a:spLocks/>
            </p:cNvSpPr>
            <p:nvPr/>
          </p:nvSpPr>
          <p:spPr bwMode="auto">
            <a:xfrm>
              <a:off x="2080" y="1405"/>
              <a:ext cx="51" cy="61"/>
            </a:xfrm>
            <a:custGeom>
              <a:avLst/>
              <a:gdLst>
                <a:gd name="T0" fmla="*/ 0 w 153"/>
                <a:gd name="T1" fmla="*/ 0 h 183"/>
                <a:gd name="T2" fmla="*/ 0 w 153"/>
                <a:gd name="T3" fmla="*/ 0 h 183"/>
                <a:gd name="T4" fmla="*/ 0 w 153"/>
                <a:gd name="T5" fmla="*/ 0 h 183"/>
                <a:gd name="T6" fmla="*/ 0 w 153"/>
                <a:gd name="T7" fmla="*/ 0 h 183"/>
                <a:gd name="T8" fmla="*/ 0 w 153"/>
                <a:gd name="T9" fmla="*/ 0 h 183"/>
                <a:gd name="T10" fmla="*/ 0 w 153"/>
                <a:gd name="T11" fmla="*/ 0 h 183"/>
                <a:gd name="T12" fmla="*/ 0 w 153"/>
                <a:gd name="T13" fmla="*/ 0 h 183"/>
                <a:gd name="T14" fmla="*/ 0 w 153"/>
                <a:gd name="T15" fmla="*/ 0 h 183"/>
                <a:gd name="T16" fmla="*/ 0 w 153"/>
                <a:gd name="T17" fmla="*/ 0 h 183"/>
                <a:gd name="T18" fmla="*/ 0 w 153"/>
                <a:gd name="T19" fmla="*/ 0 h 183"/>
                <a:gd name="T20" fmla="*/ 0 w 153"/>
                <a:gd name="T21" fmla="*/ 0 h 183"/>
                <a:gd name="T22" fmla="*/ 0 w 153"/>
                <a:gd name="T23" fmla="*/ 0 h 183"/>
                <a:gd name="T24" fmla="*/ 0 w 153"/>
                <a:gd name="T25" fmla="*/ 0 h 183"/>
                <a:gd name="T26" fmla="*/ 0 w 153"/>
                <a:gd name="T27" fmla="*/ 0 h 183"/>
                <a:gd name="T28" fmla="*/ 0 w 153"/>
                <a:gd name="T29" fmla="*/ 0 h 183"/>
                <a:gd name="T30" fmla="*/ 0 w 153"/>
                <a:gd name="T31" fmla="*/ 0 h 183"/>
                <a:gd name="T32" fmla="*/ 0 w 153"/>
                <a:gd name="T33" fmla="*/ 0 h 183"/>
                <a:gd name="T34" fmla="*/ 0 w 153"/>
                <a:gd name="T35" fmla="*/ 0 h 183"/>
                <a:gd name="T36" fmla="*/ 0 w 153"/>
                <a:gd name="T37" fmla="*/ 0 h 183"/>
                <a:gd name="T38" fmla="*/ 0 w 153"/>
                <a:gd name="T39" fmla="*/ 0 h 183"/>
                <a:gd name="T40" fmla="*/ 0 w 153"/>
                <a:gd name="T41" fmla="*/ 0 h 183"/>
                <a:gd name="T42" fmla="*/ 0 w 153"/>
                <a:gd name="T43" fmla="*/ 0 h 183"/>
                <a:gd name="T44" fmla="*/ 0 w 153"/>
                <a:gd name="T45" fmla="*/ 0 h 183"/>
                <a:gd name="T46" fmla="*/ 0 w 153"/>
                <a:gd name="T47" fmla="*/ 0 h 183"/>
                <a:gd name="T48" fmla="*/ 0 w 153"/>
                <a:gd name="T49" fmla="*/ 0 h 183"/>
                <a:gd name="T50" fmla="*/ 0 w 153"/>
                <a:gd name="T51" fmla="*/ 0 h 183"/>
                <a:gd name="T52" fmla="*/ 0 w 153"/>
                <a:gd name="T53" fmla="*/ 0 h 183"/>
                <a:gd name="T54" fmla="*/ 0 w 153"/>
                <a:gd name="T55" fmla="*/ 0 h 183"/>
                <a:gd name="T56" fmla="*/ 0 w 153"/>
                <a:gd name="T57" fmla="*/ 0 h 183"/>
                <a:gd name="T58" fmla="*/ 0 w 153"/>
                <a:gd name="T59" fmla="*/ 0 h 183"/>
                <a:gd name="T60" fmla="*/ 0 w 153"/>
                <a:gd name="T61" fmla="*/ 0 h 183"/>
                <a:gd name="T62" fmla="*/ 0 w 153"/>
                <a:gd name="T63" fmla="*/ 0 h 183"/>
                <a:gd name="T64" fmla="*/ 0 w 153"/>
                <a:gd name="T65" fmla="*/ 0 h 183"/>
                <a:gd name="T66" fmla="*/ 0 w 153"/>
                <a:gd name="T67" fmla="*/ 0 h 183"/>
                <a:gd name="T68" fmla="*/ 0 w 153"/>
                <a:gd name="T69" fmla="*/ 0 h 183"/>
                <a:gd name="T70" fmla="*/ 0 w 153"/>
                <a:gd name="T71" fmla="*/ 0 h 183"/>
                <a:gd name="T72" fmla="*/ 0 w 153"/>
                <a:gd name="T73" fmla="*/ 0 h 183"/>
                <a:gd name="T74" fmla="*/ 0 w 153"/>
                <a:gd name="T75" fmla="*/ 0 h 183"/>
                <a:gd name="T76" fmla="*/ 0 w 153"/>
                <a:gd name="T77" fmla="*/ 0 h 183"/>
                <a:gd name="T78" fmla="*/ 0 w 153"/>
                <a:gd name="T79" fmla="*/ 0 h 183"/>
                <a:gd name="T80" fmla="*/ 0 w 153"/>
                <a:gd name="T81" fmla="*/ 0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183">
                  <a:moveTo>
                    <a:pt x="150" y="53"/>
                  </a:moveTo>
                  <a:lnTo>
                    <a:pt x="145" y="38"/>
                  </a:lnTo>
                  <a:lnTo>
                    <a:pt x="138" y="24"/>
                  </a:lnTo>
                  <a:lnTo>
                    <a:pt x="129" y="12"/>
                  </a:lnTo>
                  <a:lnTo>
                    <a:pt x="119" y="1"/>
                  </a:lnTo>
                  <a:lnTo>
                    <a:pt x="113" y="1"/>
                  </a:lnTo>
                  <a:lnTo>
                    <a:pt x="108" y="0"/>
                  </a:lnTo>
                  <a:lnTo>
                    <a:pt x="103" y="0"/>
                  </a:lnTo>
                  <a:lnTo>
                    <a:pt x="99" y="0"/>
                  </a:lnTo>
                  <a:lnTo>
                    <a:pt x="94" y="1"/>
                  </a:lnTo>
                  <a:lnTo>
                    <a:pt x="88" y="1"/>
                  </a:lnTo>
                  <a:lnTo>
                    <a:pt x="83" y="3"/>
                  </a:lnTo>
                  <a:lnTo>
                    <a:pt x="78" y="4"/>
                  </a:lnTo>
                  <a:lnTo>
                    <a:pt x="58" y="12"/>
                  </a:lnTo>
                  <a:lnTo>
                    <a:pt x="40" y="23"/>
                  </a:lnTo>
                  <a:lnTo>
                    <a:pt x="25" y="36"/>
                  </a:lnTo>
                  <a:lnTo>
                    <a:pt x="13" y="52"/>
                  </a:lnTo>
                  <a:lnTo>
                    <a:pt x="5" y="70"/>
                  </a:lnTo>
                  <a:lnTo>
                    <a:pt x="0" y="90"/>
                  </a:lnTo>
                  <a:lnTo>
                    <a:pt x="0" y="111"/>
                  </a:lnTo>
                  <a:lnTo>
                    <a:pt x="3" y="132"/>
                  </a:lnTo>
                  <a:lnTo>
                    <a:pt x="8" y="146"/>
                  </a:lnTo>
                  <a:lnTo>
                    <a:pt x="15" y="159"/>
                  </a:lnTo>
                  <a:lnTo>
                    <a:pt x="24" y="171"/>
                  </a:lnTo>
                  <a:lnTo>
                    <a:pt x="34" y="182"/>
                  </a:lnTo>
                  <a:lnTo>
                    <a:pt x="40" y="182"/>
                  </a:lnTo>
                  <a:lnTo>
                    <a:pt x="45" y="183"/>
                  </a:lnTo>
                  <a:lnTo>
                    <a:pt x="49" y="183"/>
                  </a:lnTo>
                  <a:lnTo>
                    <a:pt x="54" y="182"/>
                  </a:lnTo>
                  <a:lnTo>
                    <a:pt x="59" y="182"/>
                  </a:lnTo>
                  <a:lnTo>
                    <a:pt x="65" y="182"/>
                  </a:lnTo>
                  <a:lnTo>
                    <a:pt x="70" y="181"/>
                  </a:lnTo>
                  <a:lnTo>
                    <a:pt x="75" y="179"/>
                  </a:lnTo>
                  <a:lnTo>
                    <a:pt x="95" y="171"/>
                  </a:lnTo>
                  <a:lnTo>
                    <a:pt x="113" y="161"/>
                  </a:lnTo>
                  <a:lnTo>
                    <a:pt x="128" y="148"/>
                  </a:lnTo>
                  <a:lnTo>
                    <a:pt x="140" y="132"/>
                  </a:lnTo>
                  <a:lnTo>
                    <a:pt x="148" y="113"/>
                  </a:lnTo>
                  <a:lnTo>
                    <a:pt x="153" y="94"/>
                  </a:lnTo>
                  <a:lnTo>
                    <a:pt x="153" y="74"/>
                  </a:lnTo>
                  <a:lnTo>
                    <a:pt x="150" y="53"/>
                  </a:lnTo>
                  <a:close/>
                </a:path>
              </a:pathLst>
            </a:custGeom>
            <a:solidFill>
              <a:srgbClr val="F79B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2" name="Freeform 57">
              <a:extLst>
                <a:ext uri="{FF2B5EF4-FFF2-40B4-BE49-F238E27FC236}">
                  <a16:creationId xmlns:a16="http://schemas.microsoft.com/office/drawing/2014/main" id="{4357D854-E428-43C7-AD76-FCA0A0B526F0}"/>
                </a:ext>
              </a:extLst>
            </p:cNvPr>
            <p:cNvSpPr>
              <a:spLocks/>
            </p:cNvSpPr>
            <p:nvPr/>
          </p:nvSpPr>
          <p:spPr bwMode="auto">
            <a:xfrm>
              <a:off x="2096" y="1423"/>
              <a:ext cx="19" cy="19"/>
            </a:xfrm>
            <a:custGeom>
              <a:avLst/>
              <a:gdLst>
                <a:gd name="T0" fmla="*/ 0 w 57"/>
                <a:gd name="T1" fmla="*/ 0 h 57"/>
                <a:gd name="T2" fmla="*/ 0 w 57"/>
                <a:gd name="T3" fmla="*/ 0 h 57"/>
                <a:gd name="T4" fmla="*/ 0 w 57"/>
                <a:gd name="T5" fmla="*/ 0 h 57"/>
                <a:gd name="T6" fmla="*/ 0 w 57"/>
                <a:gd name="T7" fmla="*/ 0 h 57"/>
                <a:gd name="T8" fmla="*/ 0 w 57"/>
                <a:gd name="T9" fmla="*/ 0 h 57"/>
                <a:gd name="T10" fmla="*/ 0 w 57"/>
                <a:gd name="T11" fmla="*/ 0 h 57"/>
                <a:gd name="T12" fmla="*/ 0 w 57"/>
                <a:gd name="T13" fmla="*/ 0 h 57"/>
                <a:gd name="T14" fmla="*/ 0 w 57"/>
                <a:gd name="T15" fmla="*/ 0 h 57"/>
                <a:gd name="T16" fmla="*/ 0 w 57"/>
                <a:gd name="T17" fmla="*/ 0 h 57"/>
                <a:gd name="T18" fmla="*/ 0 w 57"/>
                <a:gd name="T19" fmla="*/ 0 h 57"/>
                <a:gd name="T20" fmla="*/ 0 w 57"/>
                <a:gd name="T21" fmla="*/ 0 h 57"/>
                <a:gd name="T22" fmla="*/ 0 w 57"/>
                <a:gd name="T23" fmla="*/ 0 h 57"/>
                <a:gd name="T24" fmla="*/ 0 w 57"/>
                <a:gd name="T25" fmla="*/ 0 h 57"/>
                <a:gd name="T26" fmla="*/ 0 w 57"/>
                <a:gd name="T27" fmla="*/ 0 h 57"/>
                <a:gd name="T28" fmla="*/ 0 w 57"/>
                <a:gd name="T29" fmla="*/ 0 h 57"/>
                <a:gd name="T30" fmla="*/ 0 w 57"/>
                <a:gd name="T31" fmla="*/ 0 h 57"/>
                <a:gd name="T32" fmla="*/ 0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7" h="57">
                  <a:moveTo>
                    <a:pt x="57" y="21"/>
                  </a:moveTo>
                  <a:lnTo>
                    <a:pt x="57" y="32"/>
                  </a:lnTo>
                  <a:lnTo>
                    <a:pt x="54" y="42"/>
                  </a:lnTo>
                  <a:lnTo>
                    <a:pt x="47" y="52"/>
                  </a:lnTo>
                  <a:lnTo>
                    <a:pt x="36" y="57"/>
                  </a:lnTo>
                  <a:lnTo>
                    <a:pt x="24" y="57"/>
                  </a:lnTo>
                  <a:lnTo>
                    <a:pt x="14" y="54"/>
                  </a:lnTo>
                  <a:lnTo>
                    <a:pt x="6" y="46"/>
                  </a:lnTo>
                  <a:lnTo>
                    <a:pt x="0" y="36"/>
                  </a:lnTo>
                  <a:lnTo>
                    <a:pt x="0" y="24"/>
                  </a:lnTo>
                  <a:lnTo>
                    <a:pt x="3" y="13"/>
                  </a:lnTo>
                  <a:lnTo>
                    <a:pt x="11" y="5"/>
                  </a:lnTo>
                  <a:lnTo>
                    <a:pt x="21" y="0"/>
                  </a:lnTo>
                  <a:lnTo>
                    <a:pt x="33" y="0"/>
                  </a:lnTo>
                  <a:lnTo>
                    <a:pt x="44" y="3"/>
                  </a:lnTo>
                  <a:lnTo>
                    <a:pt x="52" y="11"/>
                  </a:lnTo>
                  <a:lnTo>
                    <a:pt x="57" y="21"/>
                  </a:lnTo>
                  <a:close/>
                </a:path>
              </a:pathLst>
            </a:custGeom>
            <a:solidFill>
              <a:srgbClr val="FCCC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3" name="Freeform 58">
              <a:extLst>
                <a:ext uri="{FF2B5EF4-FFF2-40B4-BE49-F238E27FC236}">
                  <a16:creationId xmlns:a16="http://schemas.microsoft.com/office/drawing/2014/main" id="{DCC7981D-BB75-44D0-B70E-B49BF7A67828}"/>
                </a:ext>
              </a:extLst>
            </p:cNvPr>
            <p:cNvSpPr>
              <a:spLocks/>
            </p:cNvSpPr>
            <p:nvPr/>
          </p:nvSpPr>
          <p:spPr bwMode="auto">
            <a:xfrm>
              <a:off x="1674" y="1687"/>
              <a:ext cx="19" cy="19"/>
            </a:xfrm>
            <a:custGeom>
              <a:avLst/>
              <a:gdLst>
                <a:gd name="T0" fmla="*/ 0 w 58"/>
                <a:gd name="T1" fmla="*/ 0 h 57"/>
                <a:gd name="T2" fmla="*/ 0 w 58"/>
                <a:gd name="T3" fmla="*/ 0 h 57"/>
                <a:gd name="T4" fmla="*/ 0 w 58"/>
                <a:gd name="T5" fmla="*/ 0 h 57"/>
                <a:gd name="T6" fmla="*/ 0 w 58"/>
                <a:gd name="T7" fmla="*/ 0 h 57"/>
                <a:gd name="T8" fmla="*/ 0 w 58"/>
                <a:gd name="T9" fmla="*/ 0 h 57"/>
                <a:gd name="T10" fmla="*/ 0 w 58"/>
                <a:gd name="T11" fmla="*/ 0 h 57"/>
                <a:gd name="T12" fmla="*/ 0 w 58"/>
                <a:gd name="T13" fmla="*/ 0 h 57"/>
                <a:gd name="T14" fmla="*/ 0 w 58"/>
                <a:gd name="T15" fmla="*/ 0 h 57"/>
                <a:gd name="T16" fmla="*/ 0 w 58"/>
                <a:gd name="T17" fmla="*/ 0 h 57"/>
                <a:gd name="T18" fmla="*/ 0 w 58"/>
                <a:gd name="T19" fmla="*/ 0 h 57"/>
                <a:gd name="T20" fmla="*/ 0 w 58"/>
                <a:gd name="T21" fmla="*/ 0 h 57"/>
                <a:gd name="T22" fmla="*/ 0 w 58"/>
                <a:gd name="T23" fmla="*/ 0 h 57"/>
                <a:gd name="T24" fmla="*/ 0 w 58"/>
                <a:gd name="T25" fmla="*/ 0 h 57"/>
                <a:gd name="T26" fmla="*/ 0 w 58"/>
                <a:gd name="T27" fmla="*/ 0 h 57"/>
                <a:gd name="T28" fmla="*/ 0 w 58"/>
                <a:gd name="T29" fmla="*/ 0 h 57"/>
                <a:gd name="T30" fmla="*/ 0 w 58"/>
                <a:gd name="T31" fmla="*/ 0 h 57"/>
                <a:gd name="T32" fmla="*/ 0 w 58"/>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7">
                  <a:moveTo>
                    <a:pt x="58" y="21"/>
                  </a:moveTo>
                  <a:lnTo>
                    <a:pt x="58" y="33"/>
                  </a:lnTo>
                  <a:lnTo>
                    <a:pt x="55" y="44"/>
                  </a:lnTo>
                  <a:lnTo>
                    <a:pt x="47" y="52"/>
                  </a:lnTo>
                  <a:lnTo>
                    <a:pt x="37" y="57"/>
                  </a:lnTo>
                  <a:lnTo>
                    <a:pt x="25" y="57"/>
                  </a:lnTo>
                  <a:lnTo>
                    <a:pt x="14" y="54"/>
                  </a:lnTo>
                  <a:lnTo>
                    <a:pt x="6" y="46"/>
                  </a:lnTo>
                  <a:lnTo>
                    <a:pt x="1" y="36"/>
                  </a:lnTo>
                  <a:lnTo>
                    <a:pt x="0" y="24"/>
                  </a:lnTo>
                  <a:lnTo>
                    <a:pt x="4" y="13"/>
                  </a:lnTo>
                  <a:lnTo>
                    <a:pt x="12" y="5"/>
                  </a:lnTo>
                  <a:lnTo>
                    <a:pt x="22" y="0"/>
                  </a:lnTo>
                  <a:lnTo>
                    <a:pt x="34" y="0"/>
                  </a:lnTo>
                  <a:lnTo>
                    <a:pt x="44" y="3"/>
                  </a:lnTo>
                  <a:lnTo>
                    <a:pt x="52" y="11"/>
                  </a:lnTo>
                  <a:lnTo>
                    <a:pt x="58" y="21"/>
                  </a:lnTo>
                  <a:close/>
                </a:path>
              </a:pathLst>
            </a:custGeom>
            <a:solidFill>
              <a:srgbClr val="FCCC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4" name="Freeform 59">
              <a:extLst>
                <a:ext uri="{FF2B5EF4-FFF2-40B4-BE49-F238E27FC236}">
                  <a16:creationId xmlns:a16="http://schemas.microsoft.com/office/drawing/2014/main" id="{2F180DDC-7265-430D-82DC-509910D09F36}"/>
                </a:ext>
              </a:extLst>
            </p:cNvPr>
            <p:cNvSpPr>
              <a:spLocks/>
            </p:cNvSpPr>
            <p:nvPr/>
          </p:nvSpPr>
          <p:spPr bwMode="auto">
            <a:xfrm>
              <a:off x="1977" y="1446"/>
              <a:ext cx="195" cy="462"/>
            </a:xfrm>
            <a:custGeom>
              <a:avLst/>
              <a:gdLst>
                <a:gd name="T0" fmla="*/ 0 w 586"/>
                <a:gd name="T1" fmla="*/ 0 h 1386"/>
                <a:gd name="T2" fmla="*/ 0 w 586"/>
                <a:gd name="T3" fmla="*/ 0 h 1386"/>
                <a:gd name="T4" fmla="*/ 0 w 586"/>
                <a:gd name="T5" fmla="*/ 0 h 1386"/>
                <a:gd name="T6" fmla="*/ 0 w 586"/>
                <a:gd name="T7" fmla="*/ 0 h 1386"/>
                <a:gd name="T8" fmla="*/ 0 w 586"/>
                <a:gd name="T9" fmla="*/ 0 h 1386"/>
                <a:gd name="T10" fmla="*/ 0 w 586"/>
                <a:gd name="T11" fmla="*/ 0 h 1386"/>
                <a:gd name="T12" fmla="*/ 0 w 586"/>
                <a:gd name="T13" fmla="*/ 0 h 1386"/>
                <a:gd name="T14" fmla="*/ 0 w 586"/>
                <a:gd name="T15" fmla="*/ 0 h 1386"/>
                <a:gd name="T16" fmla="*/ 0 w 586"/>
                <a:gd name="T17" fmla="*/ 0 h 1386"/>
                <a:gd name="T18" fmla="*/ 0 w 586"/>
                <a:gd name="T19" fmla="*/ 0 h 1386"/>
                <a:gd name="T20" fmla="*/ 0 w 586"/>
                <a:gd name="T21" fmla="*/ 0 h 1386"/>
                <a:gd name="T22" fmla="*/ 0 w 586"/>
                <a:gd name="T23" fmla="*/ 0 h 1386"/>
                <a:gd name="T24" fmla="*/ 0 w 586"/>
                <a:gd name="T25" fmla="*/ 0 h 1386"/>
                <a:gd name="T26" fmla="*/ 0 w 586"/>
                <a:gd name="T27" fmla="*/ 0 h 1386"/>
                <a:gd name="T28" fmla="*/ 0 w 586"/>
                <a:gd name="T29" fmla="*/ 0 h 1386"/>
                <a:gd name="T30" fmla="*/ 0 w 586"/>
                <a:gd name="T31" fmla="*/ 0 h 1386"/>
                <a:gd name="T32" fmla="*/ 0 w 586"/>
                <a:gd name="T33" fmla="*/ 0 h 1386"/>
                <a:gd name="T34" fmla="*/ 0 w 586"/>
                <a:gd name="T35" fmla="*/ 0 h 1386"/>
                <a:gd name="T36" fmla="*/ 0 w 586"/>
                <a:gd name="T37" fmla="*/ 0 h 1386"/>
                <a:gd name="T38" fmla="*/ 0 w 586"/>
                <a:gd name="T39" fmla="*/ 0 h 1386"/>
                <a:gd name="T40" fmla="*/ 0 w 586"/>
                <a:gd name="T41" fmla="*/ 0 h 1386"/>
                <a:gd name="T42" fmla="*/ 0 w 586"/>
                <a:gd name="T43" fmla="*/ 0 h 1386"/>
                <a:gd name="T44" fmla="*/ 0 w 586"/>
                <a:gd name="T45" fmla="*/ 0 h 1386"/>
                <a:gd name="T46" fmla="*/ 0 w 586"/>
                <a:gd name="T47" fmla="*/ 0 h 1386"/>
                <a:gd name="T48" fmla="*/ 0 w 586"/>
                <a:gd name="T49" fmla="*/ 0 h 1386"/>
                <a:gd name="T50" fmla="*/ 0 w 586"/>
                <a:gd name="T51" fmla="*/ 0 h 1386"/>
                <a:gd name="T52" fmla="*/ 0 w 586"/>
                <a:gd name="T53" fmla="*/ 0 h 1386"/>
                <a:gd name="T54" fmla="*/ 0 w 586"/>
                <a:gd name="T55" fmla="*/ 0 h 1386"/>
                <a:gd name="T56" fmla="*/ 0 w 586"/>
                <a:gd name="T57" fmla="*/ 0 h 1386"/>
                <a:gd name="T58" fmla="*/ 0 w 586"/>
                <a:gd name="T59" fmla="*/ 0 h 1386"/>
                <a:gd name="T60" fmla="*/ 0 w 586"/>
                <a:gd name="T61" fmla="*/ 0 h 1386"/>
                <a:gd name="T62" fmla="*/ 0 w 586"/>
                <a:gd name="T63" fmla="*/ 0 h 1386"/>
                <a:gd name="T64" fmla="*/ 0 w 586"/>
                <a:gd name="T65" fmla="*/ 0 h 1386"/>
                <a:gd name="T66" fmla="*/ 0 w 586"/>
                <a:gd name="T67" fmla="*/ 0 h 1386"/>
                <a:gd name="T68" fmla="*/ 0 w 586"/>
                <a:gd name="T69" fmla="*/ 0 h 1386"/>
                <a:gd name="T70" fmla="*/ 0 w 586"/>
                <a:gd name="T71" fmla="*/ 0 h 1386"/>
                <a:gd name="T72" fmla="*/ 0 w 586"/>
                <a:gd name="T73" fmla="*/ 0 h 1386"/>
                <a:gd name="T74" fmla="*/ 0 w 586"/>
                <a:gd name="T75" fmla="*/ 0 h 1386"/>
                <a:gd name="T76" fmla="*/ 0 w 586"/>
                <a:gd name="T77" fmla="*/ 0 h 1386"/>
                <a:gd name="T78" fmla="*/ 0 w 586"/>
                <a:gd name="T79" fmla="*/ 0 h 1386"/>
                <a:gd name="T80" fmla="*/ 0 w 586"/>
                <a:gd name="T81" fmla="*/ 0 h 1386"/>
                <a:gd name="T82" fmla="*/ 0 w 586"/>
                <a:gd name="T83" fmla="*/ 0 h 1386"/>
                <a:gd name="T84" fmla="*/ 0 w 586"/>
                <a:gd name="T85" fmla="*/ 0 h 1386"/>
                <a:gd name="T86" fmla="*/ 0 w 586"/>
                <a:gd name="T87" fmla="*/ 0 h 1386"/>
                <a:gd name="T88" fmla="*/ 0 w 586"/>
                <a:gd name="T89" fmla="*/ 0 h 1386"/>
                <a:gd name="T90" fmla="*/ 0 w 586"/>
                <a:gd name="T91" fmla="*/ 0 h 1386"/>
                <a:gd name="T92" fmla="*/ 0 w 586"/>
                <a:gd name="T93" fmla="*/ 0 h 1386"/>
                <a:gd name="T94" fmla="*/ 0 w 586"/>
                <a:gd name="T95" fmla="*/ 0 h 1386"/>
                <a:gd name="T96" fmla="*/ 0 w 586"/>
                <a:gd name="T97" fmla="*/ 0 h 1386"/>
                <a:gd name="T98" fmla="*/ 0 w 586"/>
                <a:gd name="T99" fmla="*/ 0 h 1386"/>
                <a:gd name="T100" fmla="*/ 0 w 586"/>
                <a:gd name="T101" fmla="*/ 0 h 1386"/>
                <a:gd name="T102" fmla="*/ 0 w 586"/>
                <a:gd name="T103" fmla="*/ 0 h 1386"/>
                <a:gd name="T104" fmla="*/ 0 w 586"/>
                <a:gd name="T105" fmla="*/ 0 h 1386"/>
                <a:gd name="T106" fmla="*/ 0 w 586"/>
                <a:gd name="T107" fmla="*/ 0 h 1386"/>
                <a:gd name="T108" fmla="*/ 0 w 586"/>
                <a:gd name="T109" fmla="*/ 0 h 1386"/>
                <a:gd name="T110" fmla="*/ 0 w 586"/>
                <a:gd name="T111" fmla="*/ 0 h 1386"/>
                <a:gd name="T112" fmla="*/ 0 w 586"/>
                <a:gd name="T113" fmla="*/ 0 h 1386"/>
                <a:gd name="T114" fmla="*/ 0 w 586"/>
                <a:gd name="T115" fmla="*/ 0 h 1386"/>
                <a:gd name="T116" fmla="*/ 0 w 586"/>
                <a:gd name="T117" fmla="*/ 0 h 1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86" h="1386">
                  <a:moveTo>
                    <a:pt x="586" y="0"/>
                  </a:moveTo>
                  <a:lnTo>
                    <a:pt x="583" y="7"/>
                  </a:lnTo>
                  <a:lnTo>
                    <a:pt x="575" y="25"/>
                  </a:lnTo>
                  <a:lnTo>
                    <a:pt x="563" y="56"/>
                  </a:lnTo>
                  <a:lnTo>
                    <a:pt x="547" y="95"/>
                  </a:lnTo>
                  <a:lnTo>
                    <a:pt x="530" y="146"/>
                  </a:lnTo>
                  <a:lnTo>
                    <a:pt x="509" y="206"/>
                  </a:lnTo>
                  <a:lnTo>
                    <a:pt x="488" y="273"/>
                  </a:lnTo>
                  <a:lnTo>
                    <a:pt x="467" y="348"/>
                  </a:lnTo>
                  <a:lnTo>
                    <a:pt x="446" y="431"/>
                  </a:lnTo>
                  <a:lnTo>
                    <a:pt x="425" y="518"/>
                  </a:lnTo>
                  <a:lnTo>
                    <a:pt x="408" y="611"/>
                  </a:lnTo>
                  <a:lnTo>
                    <a:pt x="392" y="709"/>
                  </a:lnTo>
                  <a:lnTo>
                    <a:pt x="380" y="810"/>
                  </a:lnTo>
                  <a:lnTo>
                    <a:pt x="371" y="913"/>
                  </a:lnTo>
                  <a:lnTo>
                    <a:pt x="368" y="1019"/>
                  </a:lnTo>
                  <a:lnTo>
                    <a:pt x="371" y="1126"/>
                  </a:lnTo>
                  <a:lnTo>
                    <a:pt x="370" y="1191"/>
                  </a:lnTo>
                  <a:lnTo>
                    <a:pt x="360" y="1243"/>
                  </a:lnTo>
                  <a:lnTo>
                    <a:pt x="345" y="1287"/>
                  </a:lnTo>
                  <a:lnTo>
                    <a:pt x="321" y="1320"/>
                  </a:lnTo>
                  <a:lnTo>
                    <a:pt x="293" y="1346"/>
                  </a:lnTo>
                  <a:lnTo>
                    <a:pt x="262" y="1364"/>
                  </a:lnTo>
                  <a:lnTo>
                    <a:pt x="229" y="1376"/>
                  </a:lnTo>
                  <a:lnTo>
                    <a:pt x="193" y="1383"/>
                  </a:lnTo>
                  <a:lnTo>
                    <a:pt x="158" y="1386"/>
                  </a:lnTo>
                  <a:lnTo>
                    <a:pt x="122" y="1384"/>
                  </a:lnTo>
                  <a:lnTo>
                    <a:pt x="89" y="1380"/>
                  </a:lnTo>
                  <a:lnTo>
                    <a:pt x="60" y="1375"/>
                  </a:lnTo>
                  <a:lnTo>
                    <a:pt x="35" y="1370"/>
                  </a:lnTo>
                  <a:lnTo>
                    <a:pt x="17" y="1364"/>
                  </a:lnTo>
                  <a:lnTo>
                    <a:pt x="4" y="1361"/>
                  </a:lnTo>
                  <a:lnTo>
                    <a:pt x="0" y="1359"/>
                  </a:lnTo>
                  <a:lnTo>
                    <a:pt x="131" y="963"/>
                  </a:lnTo>
                  <a:lnTo>
                    <a:pt x="134" y="968"/>
                  </a:lnTo>
                  <a:lnTo>
                    <a:pt x="140" y="983"/>
                  </a:lnTo>
                  <a:lnTo>
                    <a:pt x="151" y="1004"/>
                  </a:lnTo>
                  <a:lnTo>
                    <a:pt x="164" y="1027"/>
                  </a:lnTo>
                  <a:lnTo>
                    <a:pt x="181" y="1054"/>
                  </a:lnTo>
                  <a:lnTo>
                    <a:pt x="200" y="1077"/>
                  </a:lnTo>
                  <a:lnTo>
                    <a:pt x="222" y="1097"/>
                  </a:lnTo>
                  <a:lnTo>
                    <a:pt x="245" y="1110"/>
                  </a:lnTo>
                  <a:lnTo>
                    <a:pt x="255" y="1109"/>
                  </a:lnTo>
                  <a:lnTo>
                    <a:pt x="263" y="1095"/>
                  </a:lnTo>
                  <a:lnTo>
                    <a:pt x="271" y="1071"/>
                  </a:lnTo>
                  <a:lnTo>
                    <a:pt x="276" y="1035"/>
                  </a:lnTo>
                  <a:lnTo>
                    <a:pt x="283" y="990"/>
                  </a:lnTo>
                  <a:lnTo>
                    <a:pt x="289" y="937"/>
                  </a:lnTo>
                  <a:lnTo>
                    <a:pt x="296" y="873"/>
                  </a:lnTo>
                  <a:lnTo>
                    <a:pt x="305" y="802"/>
                  </a:lnTo>
                  <a:lnTo>
                    <a:pt x="317" y="725"/>
                  </a:lnTo>
                  <a:lnTo>
                    <a:pt x="331" y="640"/>
                  </a:lnTo>
                  <a:lnTo>
                    <a:pt x="349" y="551"/>
                  </a:lnTo>
                  <a:lnTo>
                    <a:pt x="371" y="455"/>
                  </a:lnTo>
                  <a:lnTo>
                    <a:pt x="397" y="355"/>
                  </a:lnTo>
                  <a:lnTo>
                    <a:pt x="430" y="250"/>
                  </a:lnTo>
                  <a:lnTo>
                    <a:pt x="468" y="144"/>
                  </a:lnTo>
                  <a:lnTo>
                    <a:pt x="513" y="35"/>
                  </a:lnTo>
                  <a:lnTo>
                    <a:pt x="5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5" name="Freeform 60">
              <a:extLst>
                <a:ext uri="{FF2B5EF4-FFF2-40B4-BE49-F238E27FC236}">
                  <a16:creationId xmlns:a16="http://schemas.microsoft.com/office/drawing/2014/main" id="{CFA124FA-0622-4FE3-80C1-CBADFBCE0A11}"/>
                </a:ext>
              </a:extLst>
            </p:cNvPr>
            <p:cNvSpPr>
              <a:spLocks/>
            </p:cNvSpPr>
            <p:nvPr/>
          </p:nvSpPr>
          <p:spPr bwMode="auto">
            <a:xfrm>
              <a:off x="2025" y="1823"/>
              <a:ext cx="57" cy="63"/>
            </a:xfrm>
            <a:custGeom>
              <a:avLst/>
              <a:gdLst>
                <a:gd name="T0" fmla="*/ 0 w 171"/>
                <a:gd name="T1" fmla="*/ 0 h 191"/>
                <a:gd name="T2" fmla="*/ 0 w 171"/>
                <a:gd name="T3" fmla="*/ 0 h 191"/>
                <a:gd name="T4" fmla="*/ 0 w 171"/>
                <a:gd name="T5" fmla="*/ 0 h 191"/>
                <a:gd name="T6" fmla="*/ 0 w 171"/>
                <a:gd name="T7" fmla="*/ 0 h 191"/>
                <a:gd name="T8" fmla="*/ 0 w 171"/>
                <a:gd name="T9" fmla="*/ 0 h 191"/>
                <a:gd name="T10" fmla="*/ 0 w 171"/>
                <a:gd name="T11" fmla="*/ 0 h 191"/>
                <a:gd name="T12" fmla="*/ 0 w 171"/>
                <a:gd name="T13" fmla="*/ 0 h 191"/>
                <a:gd name="T14" fmla="*/ 0 w 171"/>
                <a:gd name="T15" fmla="*/ 0 h 191"/>
                <a:gd name="T16" fmla="*/ 0 w 171"/>
                <a:gd name="T17" fmla="*/ 0 h 191"/>
                <a:gd name="T18" fmla="*/ 0 w 171"/>
                <a:gd name="T19" fmla="*/ 0 h 191"/>
                <a:gd name="T20" fmla="*/ 0 w 171"/>
                <a:gd name="T21" fmla="*/ 0 h 191"/>
                <a:gd name="T22" fmla="*/ 0 w 171"/>
                <a:gd name="T23" fmla="*/ 0 h 191"/>
                <a:gd name="T24" fmla="*/ 0 w 171"/>
                <a:gd name="T25" fmla="*/ 0 h 191"/>
                <a:gd name="T26" fmla="*/ 0 w 171"/>
                <a:gd name="T27" fmla="*/ 0 h 191"/>
                <a:gd name="T28" fmla="*/ 0 w 171"/>
                <a:gd name="T29" fmla="*/ 0 h 191"/>
                <a:gd name="T30" fmla="*/ 0 w 171"/>
                <a:gd name="T31" fmla="*/ 0 h 191"/>
                <a:gd name="T32" fmla="*/ 0 w 171"/>
                <a:gd name="T33" fmla="*/ 0 h 191"/>
                <a:gd name="T34" fmla="*/ 0 w 171"/>
                <a:gd name="T35" fmla="*/ 0 h 191"/>
                <a:gd name="T36" fmla="*/ 0 w 171"/>
                <a:gd name="T37" fmla="*/ 0 h 191"/>
                <a:gd name="T38" fmla="*/ 0 w 171"/>
                <a:gd name="T39" fmla="*/ 0 h 191"/>
                <a:gd name="T40" fmla="*/ 0 w 171"/>
                <a:gd name="T41" fmla="*/ 0 h 191"/>
                <a:gd name="T42" fmla="*/ 0 w 171"/>
                <a:gd name="T43" fmla="*/ 0 h 191"/>
                <a:gd name="T44" fmla="*/ 0 w 171"/>
                <a:gd name="T45" fmla="*/ 0 h 191"/>
                <a:gd name="T46" fmla="*/ 0 w 171"/>
                <a:gd name="T47" fmla="*/ 0 h 191"/>
                <a:gd name="T48" fmla="*/ 0 w 171"/>
                <a:gd name="T49" fmla="*/ 0 h 191"/>
                <a:gd name="T50" fmla="*/ 0 w 171"/>
                <a:gd name="T51" fmla="*/ 0 h 1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1" h="191">
                  <a:moveTo>
                    <a:pt x="9" y="0"/>
                  </a:moveTo>
                  <a:lnTo>
                    <a:pt x="13" y="4"/>
                  </a:lnTo>
                  <a:lnTo>
                    <a:pt x="24" y="16"/>
                  </a:lnTo>
                  <a:lnTo>
                    <a:pt x="41" y="31"/>
                  </a:lnTo>
                  <a:lnTo>
                    <a:pt x="62" y="44"/>
                  </a:lnTo>
                  <a:lnTo>
                    <a:pt x="87" y="54"/>
                  </a:lnTo>
                  <a:lnTo>
                    <a:pt x="115" y="57"/>
                  </a:lnTo>
                  <a:lnTo>
                    <a:pt x="142" y="48"/>
                  </a:lnTo>
                  <a:lnTo>
                    <a:pt x="171" y="25"/>
                  </a:lnTo>
                  <a:lnTo>
                    <a:pt x="171" y="29"/>
                  </a:lnTo>
                  <a:lnTo>
                    <a:pt x="171" y="43"/>
                  </a:lnTo>
                  <a:lnTo>
                    <a:pt x="170" y="61"/>
                  </a:lnTo>
                  <a:lnTo>
                    <a:pt x="166" y="82"/>
                  </a:lnTo>
                  <a:lnTo>
                    <a:pt x="157" y="107"/>
                  </a:lnTo>
                  <a:lnTo>
                    <a:pt x="144" y="132"/>
                  </a:lnTo>
                  <a:lnTo>
                    <a:pt x="124" y="154"/>
                  </a:lnTo>
                  <a:lnTo>
                    <a:pt x="96" y="174"/>
                  </a:lnTo>
                  <a:lnTo>
                    <a:pt x="75" y="183"/>
                  </a:lnTo>
                  <a:lnTo>
                    <a:pt x="57" y="189"/>
                  </a:lnTo>
                  <a:lnTo>
                    <a:pt x="41" y="191"/>
                  </a:lnTo>
                  <a:lnTo>
                    <a:pt x="26" y="190"/>
                  </a:lnTo>
                  <a:lnTo>
                    <a:pt x="15" y="189"/>
                  </a:lnTo>
                  <a:lnTo>
                    <a:pt x="7" y="186"/>
                  </a:lnTo>
                  <a:lnTo>
                    <a:pt x="1" y="185"/>
                  </a:lnTo>
                  <a:lnTo>
                    <a:pt x="0" y="183"/>
                  </a:lnTo>
                  <a:lnTo>
                    <a:pt x="9" y="0"/>
                  </a:lnTo>
                  <a:close/>
                </a:path>
              </a:pathLst>
            </a:custGeom>
            <a:solidFill>
              <a:srgbClr val="F79B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6" name="Freeform 61">
              <a:extLst>
                <a:ext uri="{FF2B5EF4-FFF2-40B4-BE49-F238E27FC236}">
                  <a16:creationId xmlns:a16="http://schemas.microsoft.com/office/drawing/2014/main" id="{4EB8919C-308C-4DE3-89C5-6217E113261E}"/>
                </a:ext>
              </a:extLst>
            </p:cNvPr>
            <p:cNvSpPr>
              <a:spLocks/>
            </p:cNvSpPr>
            <p:nvPr/>
          </p:nvSpPr>
          <p:spPr bwMode="auto">
            <a:xfrm>
              <a:off x="1950" y="1198"/>
              <a:ext cx="295" cy="186"/>
            </a:xfrm>
            <a:custGeom>
              <a:avLst/>
              <a:gdLst>
                <a:gd name="T0" fmla="*/ 0 w 885"/>
                <a:gd name="T1" fmla="*/ 0 h 559"/>
                <a:gd name="T2" fmla="*/ 0 w 885"/>
                <a:gd name="T3" fmla="*/ 0 h 559"/>
                <a:gd name="T4" fmla="*/ 0 w 885"/>
                <a:gd name="T5" fmla="*/ 0 h 559"/>
                <a:gd name="T6" fmla="*/ 0 w 885"/>
                <a:gd name="T7" fmla="*/ 0 h 559"/>
                <a:gd name="T8" fmla="*/ 0 w 885"/>
                <a:gd name="T9" fmla="*/ 0 h 559"/>
                <a:gd name="T10" fmla="*/ 0 w 885"/>
                <a:gd name="T11" fmla="*/ 0 h 559"/>
                <a:gd name="T12" fmla="*/ 0 w 885"/>
                <a:gd name="T13" fmla="*/ 0 h 559"/>
                <a:gd name="T14" fmla="*/ 0 w 885"/>
                <a:gd name="T15" fmla="*/ 0 h 559"/>
                <a:gd name="T16" fmla="*/ 0 w 885"/>
                <a:gd name="T17" fmla="*/ 0 h 559"/>
                <a:gd name="T18" fmla="*/ 0 w 885"/>
                <a:gd name="T19" fmla="*/ 0 h 559"/>
                <a:gd name="T20" fmla="*/ 0 w 885"/>
                <a:gd name="T21" fmla="*/ 0 h 559"/>
                <a:gd name="T22" fmla="*/ 0 w 885"/>
                <a:gd name="T23" fmla="*/ 0 h 559"/>
                <a:gd name="T24" fmla="*/ 0 w 885"/>
                <a:gd name="T25" fmla="*/ 0 h 559"/>
                <a:gd name="T26" fmla="*/ 0 w 885"/>
                <a:gd name="T27" fmla="*/ 0 h 559"/>
                <a:gd name="T28" fmla="*/ 0 w 885"/>
                <a:gd name="T29" fmla="*/ 0 h 559"/>
                <a:gd name="T30" fmla="*/ 0 w 885"/>
                <a:gd name="T31" fmla="*/ 0 h 559"/>
                <a:gd name="T32" fmla="*/ 0 w 885"/>
                <a:gd name="T33" fmla="*/ 0 h 559"/>
                <a:gd name="T34" fmla="*/ 0 w 885"/>
                <a:gd name="T35" fmla="*/ 0 h 559"/>
                <a:gd name="T36" fmla="*/ 0 w 885"/>
                <a:gd name="T37" fmla="*/ 0 h 559"/>
                <a:gd name="T38" fmla="*/ 0 w 885"/>
                <a:gd name="T39" fmla="*/ 0 h 559"/>
                <a:gd name="T40" fmla="*/ 0 w 885"/>
                <a:gd name="T41" fmla="*/ 0 h 559"/>
                <a:gd name="T42" fmla="*/ 0 w 885"/>
                <a:gd name="T43" fmla="*/ 0 h 559"/>
                <a:gd name="T44" fmla="*/ 0 w 885"/>
                <a:gd name="T45" fmla="*/ 0 h 559"/>
                <a:gd name="T46" fmla="*/ 0 w 885"/>
                <a:gd name="T47" fmla="*/ 0 h 559"/>
                <a:gd name="T48" fmla="*/ 0 w 885"/>
                <a:gd name="T49" fmla="*/ 0 h 559"/>
                <a:gd name="T50" fmla="*/ 0 w 885"/>
                <a:gd name="T51" fmla="*/ 0 h 559"/>
                <a:gd name="T52" fmla="*/ 0 w 885"/>
                <a:gd name="T53" fmla="*/ 0 h 559"/>
                <a:gd name="T54" fmla="*/ 0 w 885"/>
                <a:gd name="T55" fmla="*/ 0 h 559"/>
                <a:gd name="T56" fmla="*/ 0 w 885"/>
                <a:gd name="T57" fmla="*/ 0 h 559"/>
                <a:gd name="T58" fmla="*/ 0 w 885"/>
                <a:gd name="T59" fmla="*/ 0 h 559"/>
                <a:gd name="T60" fmla="*/ 0 w 885"/>
                <a:gd name="T61" fmla="*/ 0 h 559"/>
                <a:gd name="T62" fmla="*/ 0 w 885"/>
                <a:gd name="T63" fmla="*/ 0 h 559"/>
                <a:gd name="T64" fmla="*/ 0 w 885"/>
                <a:gd name="T65" fmla="*/ 0 h 559"/>
                <a:gd name="T66" fmla="*/ 0 w 885"/>
                <a:gd name="T67" fmla="*/ 0 h 559"/>
                <a:gd name="T68" fmla="*/ 0 w 885"/>
                <a:gd name="T69" fmla="*/ 0 h 559"/>
                <a:gd name="T70" fmla="*/ 0 w 885"/>
                <a:gd name="T71" fmla="*/ 0 h 559"/>
                <a:gd name="T72" fmla="*/ 0 w 885"/>
                <a:gd name="T73" fmla="*/ 0 h 559"/>
                <a:gd name="T74" fmla="*/ 0 w 885"/>
                <a:gd name="T75" fmla="*/ 0 h 559"/>
                <a:gd name="T76" fmla="*/ 0 w 885"/>
                <a:gd name="T77" fmla="*/ 0 h 559"/>
                <a:gd name="T78" fmla="*/ 0 w 885"/>
                <a:gd name="T79" fmla="*/ 0 h 559"/>
                <a:gd name="T80" fmla="*/ 0 w 885"/>
                <a:gd name="T81" fmla="*/ 0 h 559"/>
                <a:gd name="T82" fmla="*/ 0 w 885"/>
                <a:gd name="T83" fmla="*/ 0 h 559"/>
                <a:gd name="T84" fmla="*/ 0 w 885"/>
                <a:gd name="T85" fmla="*/ 0 h 559"/>
                <a:gd name="T86" fmla="*/ 0 w 885"/>
                <a:gd name="T87" fmla="*/ 0 h 559"/>
                <a:gd name="T88" fmla="*/ 0 w 885"/>
                <a:gd name="T89" fmla="*/ 0 h 559"/>
                <a:gd name="T90" fmla="*/ 0 w 885"/>
                <a:gd name="T91" fmla="*/ 0 h 559"/>
                <a:gd name="T92" fmla="*/ 0 w 885"/>
                <a:gd name="T93" fmla="*/ 0 h 559"/>
                <a:gd name="T94" fmla="*/ 0 w 885"/>
                <a:gd name="T95" fmla="*/ 0 h 559"/>
                <a:gd name="T96" fmla="*/ 0 w 885"/>
                <a:gd name="T97" fmla="*/ 0 h 559"/>
                <a:gd name="T98" fmla="*/ 0 w 885"/>
                <a:gd name="T99" fmla="*/ 0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885" h="559">
                  <a:moveTo>
                    <a:pt x="607" y="441"/>
                  </a:moveTo>
                  <a:lnTo>
                    <a:pt x="614" y="435"/>
                  </a:lnTo>
                  <a:lnTo>
                    <a:pt x="631" y="418"/>
                  </a:lnTo>
                  <a:lnTo>
                    <a:pt x="653" y="393"/>
                  </a:lnTo>
                  <a:lnTo>
                    <a:pt x="675" y="362"/>
                  </a:lnTo>
                  <a:lnTo>
                    <a:pt x="693" y="331"/>
                  </a:lnTo>
                  <a:lnTo>
                    <a:pt x="702" y="298"/>
                  </a:lnTo>
                  <a:lnTo>
                    <a:pt x="697" y="269"/>
                  </a:lnTo>
                  <a:lnTo>
                    <a:pt x="673" y="247"/>
                  </a:lnTo>
                  <a:lnTo>
                    <a:pt x="646" y="222"/>
                  </a:lnTo>
                  <a:lnTo>
                    <a:pt x="636" y="187"/>
                  </a:lnTo>
                  <a:lnTo>
                    <a:pt x="635" y="147"/>
                  </a:lnTo>
                  <a:lnTo>
                    <a:pt x="643" y="104"/>
                  </a:lnTo>
                  <a:lnTo>
                    <a:pt x="654" y="65"/>
                  </a:lnTo>
                  <a:lnTo>
                    <a:pt x="668" y="32"/>
                  </a:lnTo>
                  <a:lnTo>
                    <a:pt x="678" y="8"/>
                  </a:lnTo>
                  <a:lnTo>
                    <a:pt x="682" y="0"/>
                  </a:lnTo>
                  <a:lnTo>
                    <a:pt x="673" y="6"/>
                  </a:lnTo>
                  <a:lnTo>
                    <a:pt x="650" y="21"/>
                  </a:lnTo>
                  <a:lnTo>
                    <a:pt x="619" y="45"/>
                  </a:lnTo>
                  <a:lnTo>
                    <a:pt x="585" y="74"/>
                  </a:lnTo>
                  <a:lnTo>
                    <a:pt x="553" y="107"/>
                  </a:lnTo>
                  <a:lnTo>
                    <a:pt x="528" y="140"/>
                  </a:lnTo>
                  <a:lnTo>
                    <a:pt x="516" y="173"/>
                  </a:lnTo>
                  <a:lnTo>
                    <a:pt x="523" y="203"/>
                  </a:lnTo>
                  <a:lnTo>
                    <a:pt x="533" y="232"/>
                  </a:lnTo>
                  <a:lnTo>
                    <a:pt x="531" y="260"/>
                  </a:lnTo>
                  <a:lnTo>
                    <a:pt x="520" y="283"/>
                  </a:lnTo>
                  <a:lnTo>
                    <a:pt x="503" y="301"/>
                  </a:lnTo>
                  <a:lnTo>
                    <a:pt x="485" y="306"/>
                  </a:lnTo>
                  <a:lnTo>
                    <a:pt x="465" y="298"/>
                  </a:lnTo>
                  <a:lnTo>
                    <a:pt x="449" y="273"/>
                  </a:lnTo>
                  <a:lnTo>
                    <a:pt x="440" y="228"/>
                  </a:lnTo>
                  <a:lnTo>
                    <a:pt x="431" y="177"/>
                  </a:lnTo>
                  <a:lnTo>
                    <a:pt x="413" y="136"/>
                  </a:lnTo>
                  <a:lnTo>
                    <a:pt x="394" y="102"/>
                  </a:lnTo>
                  <a:lnTo>
                    <a:pt x="373" y="77"/>
                  </a:lnTo>
                  <a:lnTo>
                    <a:pt x="352" y="57"/>
                  </a:lnTo>
                  <a:lnTo>
                    <a:pt x="334" y="45"/>
                  </a:lnTo>
                  <a:lnTo>
                    <a:pt x="323" y="39"/>
                  </a:lnTo>
                  <a:lnTo>
                    <a:pt x="317" y="36"/>
                  </a:lnTo>
                  <a:lnTo>
                    <a:pt x="320" y="42"/>
                  </a:lnTo>
                  <a:lnTo>
                    <a:pt x="327" y="60"/>
                  </a:lnTo>
                  <a:lnTo>
                    <a:pt x="334" y="85"/>
                  </a:lnTo>
                  <a:lnTo>
                    <a:pt x="344" y="114"/>
                  </a:lnTo>
                  <a:lnTo>
                    <a:pt x="349" y="144"/>
                  </a:lnTo>
                  <a:lnTo>
                    <a:pt x="350" y="172"/>
                  </a:lnTo>
                  <a:lnTo>
                    <a:pt x="345" y="193"/>
                  </a:lnTo>
                  <a:lnTo>
                    <a:pt x="330" y="206"/>
                  </a:lnTo>
                  <a:lnTo>
                    <a:pt x="312" y="208"/>
                  </a:lnTo>
                  <a:lnTo>
                    <a:pt x="295" y="202"/>
                  </a:lnTo>
                  <a:lnTo>
                    <a:pt x="279" y="189"/>
                  </a:lnTo>
                  <a:lnTo>
                    <a:pt x="265" y="173"/>
                  </a:lnTo>
                  <a:lnTo>
                    <a:pt x="249" y="156"/>
                  </a:lnTo>
                  <a:lnTo>
                    <a:pt x="234" y="140"/>
                  </a:lnTo>
                  <a:lnTo>
                    <a:pt x="220" y="128"/>
                  </a:lnTo>
                  <a:lnTo>
                    <a:pt x="205" y="124"/>
                  </a:lnTo>
                  <a:lnTo>
                    <a:pt x="208" y="128"/>
                  </a:lnTo>
                  <a:lnTo>
                    <a:pt x="215" y="137"/>
                  </a:lnTo>
                  <a:lnTo>
                    <a:pt x="224" y="150"/>
                  </a:lnTo>
                  <a:lnTo>
                    <a:pt x="234" y="168"/>
                  </a:lnTo>
                  <a:lnTo>
                    <a:pt x="244" y="186"/>
                  </a:lnTo>
                  <a:lnTo>
                    <a:pt x="250" y="206"/>
                  </a:lnTo>
                  <a:lnTo>
                    <a:pt x="251" y="224"/>
                  </a:lnTo>
                  <a:lnTo>
                    <a:pt x="248" y="240"/>
                  </a:lnTo>
                  <a:lnTo>
                    <a:pt x="241" y="254"/>
                  </a:lnTo>
                  <a:lnTo>
                    <a:pt x="237" y="270"/>
                  </a:lnTo>
                  <a:lnTo>
                    <a:pt x="238" y="287"/>
                  </a:lnTo>
                  <a:lnTo>
                    <a:pt x="245" y="303"/>
                  </a:lnTo>
                  <a:lnTo>
                    <a:pt x="257" y="320"/>
                  </a:lnTo>
                  <a:lnTo>
                    <a:pt x="275" y="337"/>
                  </a:lnTo>
                  <a:lnTo>
                    <a:pt x="301" y="353"/>
                  </a:lnTo>
                  <a:lnTo>
                    <a:pt x="336" y="368"/>
                  </a:lnTo>
                  <a:lnTo>
                    <a:pt x="363" y="381"/>
                  </a:lnTo>
                  <a:lnTo>
                    <a:pt x="371" y="393"/>
                  </a:lnTo>
                  <a:lnTo>
                    <a:pt x="365" y="402"/>
                  </a:lnTo>
                  <a:lnTo>
                    <a:pt x="348" y="409"/>
                  </a:lnTo>
                  <a:lnTo>
                    <a:pt x="324" y="411"/>
                  </a:lnTo>
                  <a:lnTo>
                    <a:pt x="299" y="410"/>
                  </a:lnTo>
                  <a:lnTo>
                    <a:pt x="276" y="405"/>
                  </a:lnTo>
                  <a:lnTo>
                    <a:pt x="262" y="394"/>
                  </a:lnTo>
                  <a:lnTo>
                    <a:pt x="248" y="381"/>
                  </a:lnTo>
                  <a:lnTo>
                    <a:pt x="225" y="366"/>
                  </a:lnTo>
                  <a:lnTo>
                    <a:pt x="199" y="353"/>
                  </a:lnTo>
                  <a:lnTo>
                    <a:pt x="170" y="340"/>
                  </a:lnTo>
                  <a:lnTo>
                    <a:pt x="140" y="330"/>
                  </a:lnTo>
                  <a:lnTo>
                    <a:pt x="113" y="322"/>
                  </a:lnTo>
                  <a:lnTo>
                    <a:pt x="89" y="316"/>
                  </a:lnTo>
                  <a:lnTo>
                    <a:pt x="74" y="314"/>
                  </a:lnTo>
                  <a:lnTo>
                    <a:pt x="68" y="316"/>
                  </a:lnTo>
                  <a:lnTo>
                    <a:pt x="74" y="323"/>
                  </a:lnTo>
                  <a:lnTo>
                    <a:pt x="86" y="332"/>
                  </a:lnTo>
                  <a:lnTo>
                    <a:pt x="101" y="345"/>
                  </a:lnTo>
                  <a:lnTo>
                    <a:pt x="116" y="361"/>
                  </a:lnTo>
                  <a:lnTo>
                    <a:pt x="126" y="377"/>
                  </a:lnTo>
                  <a:lnTo>
                    <a:pt x="129" y="395"/>
                  </a:lnTo>
                  <a:lnTo>
                    <a:pt x="121" y="414"/>
                  </a:lnTo>
                  <a:lnTo>
                    <a:pt x="109" y="426"/>
                  </a:lnTo>
                  <a:lnTo>
                    <a:pt x="103" y="427"/>
                  </a:lnTo>
                  <a:lnTo>
                    <a:pt x="99" y="420"/>
                  </a:lnTo>
                  <a:lnTo>
                    <a:pt x="96" y="409"/>
                  </a:lnTo>
                  <a:lnTo>
                    <a:pt x="92" y="393"/>
                  </a:lnTo>
                  <a:lnTo>
                    <a:pt x="84" y="377"/>
                  </a:lnTo>
                  <a:lnTo>
                    <a:pt x="71" y="365"/>
                  </a:lnTo>
                  <a:lnTo>
                    <a:pt x="51" y="357"/>
                  </a:lnTo>
                  <a:lnTo>
                    <a:pt x="51" y="359"/>
                  </a:lnTo>
                  <a:lnTo>
                    <a:pt x="53" y="364"/>
                  </a:lnTo>
                  <a:lnTo>
                    <a:pt x="54" y="370"/>
                  </a:lnTo>
                  <a:lnTo>
                    <a:pt x="54" y="378"/>
                  </a:lnTo>
                  <a:lnTo>
                    <a:pt x="51" y="386"/>
                  </a:lnTo>
                  <a:lnTo>
                    <a:pt x="46" y="395"/>
                  </a:lnTo>
                  <a:lnTo>
                    <a:pt x="37" y="402"/>
                  </a:lnTo>
                  <a:lnTo>
                    <a:pt x="24" y="409"/>
                  </a:lnTo>
                  <a:lnTo>
                    <a:pt x="10" y="415"/>
                  </a:lnTo>
                  <a:lnTo>
                    <a:pt x="3" y="423"/>
                  </a:lnTo>
                  <a:lnTo>
                    <a:pt x="0" y="432"/>
                  </a:lnTo>
                  <a:lnTo>
                    <a:pt x="3" y="443"/>
                  </a:lnTo>
                  <a:lnTo>
                    <a:pt x="10" y="452"/>
                  </a:lnTo>
                  <a:lnTo>
                    <a:pt x="24" y="461"/>
                  </a:lnTo>
                  <a:lnTo>
                    <a:pt x="43" y="469"/>
                  </a:lnTo>
                  <a:lnTo>
                    <a:pt x="70" y="474"/>
                  </a:lnTo>
                  <a:lnTo>
                    <a:pt x="84" y="476"/>
                  </a:lnTo>
                  <a:lnTo>
                    <a:pt x="99" y="476"/>
                  </a:lnTo>
                  <a:lnTo>
                    <a:pt x="113" y="474"/>
                  </a:lnTo>
                  <a:lnTo>
                    <a:pt x="128" y="473"/>
                  </a:lnTo>
                  <a:lnTo>
                    <a:pt x="142" y="470"/>
                  </a:lnTo>
                  <a:lnTo>
                    <a:pt x="157" y="469"/>
                  </a:lnTo>
                  <a:lnTo>
                    <a:pt x="171" y="466"/>
                  </a:lnTo>
                  <a:lnTo>
                    <a:pt x="184" y="465"/>
                  </a:lnTo>
                  <a:lnTo>
                    <a:pt x="199" y="465"/>
                  </a:lnTo>
                  <a:lnTo>
                    <a:pt x="212" y="468"/>
                  </a:lnTo>
                  <a:lnTo>
                    <a:pt x="225" y="470"/>
                  </a:lnTo>
                  <a:lnTo>
                    <a:pt x="240" y="476"/>
                  </a:lnTo>
                  <a:lnTo>
                    <a:pt x="253" y="484"/>
                  </a:lnTo>
                  <a:lnTo>
                    <a:pt x="266" y="494"/>
                  </a:lnTo>
                  <a:lnTo>
                    <a:pt x="279" y="507"/>
                  </a:lnTo>
                  <a:lnTo>
                    <a:pt x="292" y="524"/>
                  </a:lnTo>
                  <a:lnTo>
                    <a:pt x="317" y="551"/>
                  </a:lnTo>
                  <a:lnTo>
                    <a:pt x="340" y="559"/>
                  </a:lnTo>
                  <a:lnTo>
                    <a:pt x="362" y="553"/>
                  </a:lnTo>
                  <a:lnTo>
                    <a:pt x="384" y="539"/>
                  </a:lnTo>
                  <a:lnTo>
                    <a:pt x="407" y="520"/>
                  </a:lnTo>
                  <a:lnTo>
                    <a:pt x="431" y="506"/>
                  </a:lnTo>
                  <a:lnTo>
                    <a:pt x="457" y="497"/>
                  </a:lnTo>
                  <a:lnTo>
                    <a:pt x="486" y="501"/>
                  </a:lnTo>
                  <a:lnTo>
                    <a:pt x="502" y="507"/>
                  </a:lnTo>
                  <a:lnTo>
                    <a:pt x="517" y="514"/>
                  </a:lnTo>
                  <a:lnTo>
                    <a:pt x="535" y="519"/>
                  </a:lnTo>
                  <a:lnTo>
                    <a:pt x="552" y="526"/>
                  </a:lnTo>
                  <a:lnTo>
                    <a:pt x="569" y="531"/>
                  </a:lnTo>
                  <a:lnTo>
                    <a:pt x="587" y="536"/>
                  </a:lnTo>
                  <a:lnTo>
                    <a:pt x="606" y="540"/>
                  </a:lnTo>
                  <a:lnTo>
                    <a:pt x="624" y="544"/>
                  </a:lnTo>
                  <a:lnTo>
                    <a:pt x="641" y="547"/>
                  </a:lnTo>
                  <a:lnTo>
                    <a:pt x="660" y="548"/>
                  </a:lnTo>
                  <a:lnTo>
                    <a:pt x="677" y="548"/>
                  </a:lnTo>
                  <a:lnTo>
                    <a:pt x="694" y="547"/>
                  </a:lnTo>
                  <a:lnTo>
                    <a:pt x="710" y="544"/>
                  </a:lnTo>
                  <a:lnTo>
                    <a:pt x="725" y="540"/>
                  </a:lnTo>
                  <a:lnTo>
                    <a:pt x="740" y="534"/>
                  </a:lnTo>
                  <a:lnTo>
                    <a:pt x="754" y="526"/>
                  </a:lnTo>
                  <a:lnTo>
                    <a:pt x="776" y="509"/>
                  </a:lnTo>
                  <a:lnTo>
                    <a:pt x="795" y="490"/>
                  </a:lnTo>
                  <a:lnTo>
                    <a:pt x="812" y="469"/>
                  </a:lnTo>
                  <a:lnTo>
                    <a:pt x="824" y="448"/>
                  </a:lnTo>
                  <a:lnTo>
                    <a:pt x="832" y="424"/>
                  </a:lnTo>
                  <a:lnTo>
                    <a:pt x="836" y="401"/>
                  </a:lnTo>
                  <a:lnTo>
                    <a:pt x="832" y="376"/>
                  </a:lnTo>
                  <a:lnTo>
                    <a:pt x="822" y="351"/>
                  </a:lnTo>
                  <a:lnTo>
                    <a:pt x="814" y="324"/>
                  </a:lnTo>
                  <a:lnTo>
                    <a:pt x="816" y="297"/>
                  </a:lnTo>
                  <a:lnTo>
                    <a:pt x="826" y="268"/>
                  </a:lnTo>
                  <a:lnTo>
                    <a:pt x="840" y="240"/>
                  </a:lnTo>
                  <a:lnTo>
                    <a:pt x="855" y="216"/>
                  </a:lnTo>
                  <a:lnTo>
                    <a:pt x="870" y="197"/>
                  </a:lnTo>
                  <a:lnTo>
                    <a:pt x="881" y="185"/>
                  </a:lnTo>
                  <a:lnTo>
                    <a:pt x="885" y="179"/>
                  </a:lnTo>
                  <a:lnTo>
                    <a:pt x="880" y="182"/>
                  </a:lnTo>
                  <a:lnTo>
                    <a:pt x="865" y="190"/>
                  </a:lnTo>
                  <a:lnTo>
                    <a:pt x="844" y="200"/>
                  </a:lnTo>
                  <a:lnTo>
                    <a:pt x="820" y="215"/>
                  </a:lnTo>
                  <a:lnTo>
                    <a:pt x="797" y="233"/>
                  </a:lnTo>
                  <a:lnTo>
                    <a:pt x="776" y="253"/>
                  </a:lnTo>
                  <a:lnTo>
                    <a:pt x="762" y="274"/>
                  </a:lnTo>
                  <a:lnTo>
                    <a:pt x="757" y="295"/>
                  </a:lnTo>
                  <a:lnTo>
                    <a:pt x="756" y="315"/>
                  </a:lnTo>
                  <a:lnTo>
                    <a:pt x="752" y="332"/>
                  </a:lnTo>
                  <a:lnTo>
                    <a:pt x="745" y="347"/>
                  </a:lnTo>
                  <a:lnTo>
                    <a:pt x="736" y="359"/>
                  </a:lnTo>
                  <a:lnTo>
                    <a:pt x="724" y="370"/>
                  </a:lnTo>
                  <a:lnTo>
                    <a:pt x="712" y="380"/>
                  </a:lnTo>
                  <a:lnTo>
                    <a:pt x="700" y="390"/>
                  </a:lnTo>
                  <a:lnTo>
                    <a:pt x="687" y="401"/>
                  </a:lnTo>
                  <a:lnTo>
                    <a:pt x="671" y="412"/>
                  </a:lnTo>
                  <a:lnTo>
                    <a:pt x="657" y="423"/>
                  </a:lnTo>
                  <a:lnTo>
                    <a:pt x="643" y="430"/>
                  </a:lnTo>
                  <a:lnTo>
                    <a:pt x="631" y="435"/>
                  </a:lnTo>
                  <a:lnTo>
                    <a:pt x="621" y="439"/>
                  </a:lnTo>
                  <a:lnTo>
                    <a:pt x="614" y="440"/>
                  </a:lnTo>
                  <a:lnTo>
                    <a:pt x="608" y="441"/>
                  </a:lnTo>
                  <a:lnTo>
                    <a:pt x="607" y="441"/>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7" name="Freeform 62">
              <a:extLst>
                <a:ext uri="{FF2B5EF4-FFF2-40B4-BE49-F238E27FC236}">
                  <a16:creationId xmlns:a16="http://schemas.microsoft.com/office/drawing/2014/main" id="{0CB5C72B-A355-499B-89B9-8EA5D25EF6D5}"/>
                </a:ext>
              </a:extLst>
            </p:cNvPr>
            <p:cNvSpPr>
              <a:spLocks/>
            </p:cNvSpPr>
            <p:nvPr/>
          </p:nvSpPr>
          <p:spPr bwMode="auto">
            <a:xfrm>
              <a:off x="2185" y="1204"/>
              <a:ext cx="37" cy="58"/>
            </a:xfrm>
            <a:custGeom>
              <a:avLst/>
              <a:gdLst>
                <a:gd name="T0" fmla="*/ 0 w 111"/>
                <a:gd name="T1" fmla="*/ 0 h 175"/>
                <a:gd name="T2" fmla="*/ 0 w 111"/>
                <a:gd name="T3" fmla="*/ 0 h 175"/>
                <a:gd name="T4" fmla="*/ 0 w 111"/>
                <a:gd name="T5" fmla="*/ 0 h 175"/>
                <a:gd name="T6" fmla="*/ 0 w 111"/>
                <a:gd name="T7" fmla="*/ 0 h 175"/>
                <a:gd name="T8" fmla="*/ 0 w 111"/>
                <a:gd name="T9" fmla="*/ 0 h 175"/>
                <a:gd name="T10" fmla="*/ 0 w 111"/>
                <a:gd name="T11" fmla="*/ 0 h 175"/>
                <a:gd name="T12" fmla="*/ 0 w 111"/>
                <a:gd name="T13" fmla="*/ 0 h 175"/>
                <a:gd name="T14" fmla="*/ 0 w 111"/>
                <a:gd name="T15" fmla="*/ 0 h 175"/>
                <a:gd name="T16" fmla="*/ 0 w 111"/>
                <a:gd name="T17" fmla="*/ 0 h 175"/>
                <a:gd name="T18" fmla="*/ 0 w 111"/>
                <a:gd name="T19" fmla="*/ 0 h 175"/>
                <a:gd name="T20" fmla="*/ 0 w 111"/>
                <a:gd name="T21" fmla="*/ 0 h 175"/>
                <a:gd name="T22" fmla="*/ 0 w 111"/>
                <a:gd name="T23" fmla="*/ 0 h 175"/>
                <a:gd name="T24" fmla="*/ 0 w 111"/>
                <a:gd name="T25" fmla="*/ 0 h 175"/>
                <a:gd name="T26" fmla="*/ 0 w 111"/>
                <a:gd name="T27" fmla="*/ 0 h 175"/>
                <a:gd name="T28" fmla="*/ 0 w 111"/>
                <a:gd name="T29" fmla="*/ 0 h 175"/>
                <a:gd name="T30" fmla="*/ 0 w 111"/>
                <a:gd name="T31" fmla="*/ 0 h 175"/>
                <a:gd name="T32" fmla="*/ 0 w 111"/>
                <a:gd name="T33" fmla="*/ 0 h 175"/>
                <a:gd name="T34" fmla="*/ 0 w 111"/>
                <a:gd name="T35" fmla="*/ 0 h 175"/>
                <a:gd name="T36" fmla="*/ 0 w 111"/>
                <a:gd name="T37" fmla="*/ 0 h 175"/>
                <a:gd name="T38" fmla="*/ 0 w 111"/>
                <a:gd name="T39" fmla="*/ 0 h 175"/>
                <a:gd name="T40" fmla="*/ 0 w 111"/>
                <a:gd name="T41" fmla="*/ 0 h 175"/>
                <a:gd name="T42" fmla="*/ 0 w 111"/>
                <a:gd name="T43" fmla="*/ 0 h 175"/>
                <a:gd name="T44" fmla="*/ 0 w 111"/>
                <a:gd name="T45" fmla="*/ 0 h 175"/>
                <a:gd name="T46" fmla="*/ 0 w 111"/>
                <a:gd name="T47" fmla="*/ 0 h 175"/>
                <a:gd name="T48" fmla="*/ 0 w 111"/>
                <a:gd name="T49" fmla="*/ 0 h 175"/>
                <a:gd name="T50" fmla="*/ 0 w 111"/>
                <a:gd name="T51" fmla="*/ 0 h 175"/>
                <a:gd name="T52" fmla="*/ 0 w 111"/>
                <a:gd name="T53" fmla="*/ 0 h 175"/>
                <a:gd name="T54" fmla="*/ 0 w 111"/>
                <a:gd name="T55" fmla="*/ 0 h 175"/>
                <a:gd name="T56" fmla="*/ 0 w 111"/>
                <a:gd name="T57" fmla="*/ 0 h 175"/>
                <a:gd name="T58" fmla="*/ 0 w 111"/>
                <a:gd name="T59" fmla="*/ 0 h 175"/>
                <a:gd name="T60" fmla="*/ 0 w 111"/>
                <a:gd name="T61" fmla="*/ 0 h 175"/>
                <a:gd name="T62" fmla="*/ 0 w 111"/>
                <a:gd name="T63" fmla="*/ 0 h 175"/>
                <a:gd name="T64" fmla="*/ 0 w 111"/>
                <a:gd name="T65" fmla="*/ 0 h 17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1" h="175">
                  <a:moveTo>
                    <a:pt x="29" y="175"/>
                  </a:moveTo>
                  <a:lnTo>
                    <a:pt x="26" y="172"/>
                  </a:lnTo>
                  <a:lnTo>
                    <a:pt x="20" y="164"/>
                  </a:lnTo>
                  <a:lnTo>
                    <a:pt x="12" y="154"/>
                  </a:lnTo>
                  <a:lnTo>
                    <a:pt x="5" y="139"/>
                  </a:lnTo>
                  <a:lnTo>
                    <a:pt x="0" y="125"/>
                  </a:lnTo>
                  <a:lnTo>
                    <a:pt x="1" y="110"/>
                  </a:lnTo>
                  <a:lnTo>
                    <a:pt x="9" y="96"/>
                  </a:lnTo>
                  <a:lnTo>
                    <a:pt x="26" y="84"/>
                  </a:lnTo>
                  <a:lnTo>
                    <a:pt x="47" y="74"/>
                  </a:lnTo>
                  <a:lnTo>
                    <a:pt x="63" y="60"/>
                  </a:lnTo>
                  <a:lnTo>
                    <a:pt x="75" y="46"/>
                  </a:lnTo>
                  <a:lnTo>
                    <a:pt x="84" y="31"/>
                  </a:lnTo>
                  <a:lnTo>
                    <a:pt x="91" y="20"/>
                  </a:lnTo>
                  <a:lnTo>
                    <a:pt x="95" y="9"/>
                  </a:lnTo>
                  <a:lnTo>
                    <a:pt x="97" y="2"/>
                  </a:lnTo>
                  <a:lnTo>
                    <a:pt x="97" y="0"/>
                  </a:lnTo>
                  <a:lnTo>
                    <a:pt x="99" y="2"/>
                  </a:lnTo>
                  <a:lnTo>
                    <a:pt x="103" y="10"/>
                  </a:lnTo>
                  <a:lnTo>
                    <a:pt x="107" y="22"/>
                  </a:lnTo>
                  <a:lnTo>
                    <a:pt x="109" y="37"/>
                  </a:lnTo>
                  <a:lnTo>
                    <a:pt x="111" y="52"/>
                  </a:lnTo>
                  <a:lnTo>
                    <a:pt x="107" y="68"/>
                  </a:lnTo>
                  <a:lnTo>
                    <a:pt x="99" y="84"/>
                  </a:lnTo>
                  <a:lnTo>
                    <a:pt x="83" y="97"/>
                  </a:lnTo>
                  <a:lnTo>
                    <a:pt x="66" y="109"/>
                  </a:lnTo>
                  <a:lnTo>
                    <a:pt x="53" y="121"/>
                  </a:lnTo>
                  <a:lnTo>
                    <a:pt x="45" y="131"/>
                  </a:lnTo>
                  <a:lnTo>
                    <a:pt x="38" y="141"/>
                  </a:lnTo>
                  <a:lnTo>
                    <a:pt x="36" y="150"/>
                  </a:lnTo>
                  <a:lnTo>
                    <a:pt x="33" y="159"/>
                  </a:lnTo>
                  <a:lnTo>
                    <a:pt x="32" y="167"/>
                  </a:lnTo>
                  <a:lnTo>
                    <a:pt x="29" y="175"/>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8" name="Freeform 63">
              <a:extLst>
                <a:ext uri="{FF2B5EF4-FFF2-40B4-BE49-F238E27FC236}">
                  <a16:creationId xmlns:a16="http://schemas.microsoft.com/office/drawing/2014/main" id="{41810710-9FBD-42D3-9D6F-E48CD1464E89}"/>
                </a:ext>
              </a:extLst>
            </p:cNvPr>
            <p:cNvSpPr>
              <a:spLocks/>
            </p:cNvSpPr>
            <p:nvPr/>
          </p:nvSpPr>
          <p:spPr bwMode="auto">
            <a:xfrm>
              <a:off x="2093" y="1185"/>
              <a:ext cx="22" cy="41"/>
            </a:xfrm>
            <a:custGeom>
              <a:avLst/>
              <a:gdLst>
                <a:gd name="T0" fmla="*/ 0 w 65"/>
                <a:gd name="T1" fmla="*/ 0 h 122"/>
                <a:gd name="T2" fmla="*/ 0 w 65"/>
                <a:gd name="T3" fmla="*/ 0 h 122"/>
                <a:gd name="T4" fmla="*/ 0 w 65"/>
                <a:gd name="T5" fmla="*/ 0 h 122"/>
                <a:gd name="T6" fmla="*/ 0 w 65"/>
                <a:gd name="T7" fmla="*/ 0 h 122"/>
                <a:gd name="T8" fmla="*/ 0 w 65"/>
                <a:gd name="T9" fmla="*/ 0 h 122"/>
                <a:gd name="T10" fmla="*/ 0 w 65"/>
                <a:gd name="T11" fmla="*/ 0 h 122"/>
                <a:gd name="T12" fmla="*/ 0 w 65"/>
                <a:gd name="T13" fmla="*/ 0 h 122"/>
                <a:gd name="T14" fmla="*/ 0 w 65"/>
                <a:gd name="T15" fmla="*/ 0 h 122"/>
                <a:gd name="T16" fmla="*/ 0 w 65"/>
                <a:gd name="T17" fmla="*/ 0 h 122"/>
                <a:gd name="T18" fmla="*/ 0 w 65"/>
                <a:gd name="T19" fmla="*/ 0 h 122"/>
                <a:gd name="T20" fmla="*/ 0 w 65"/>
                <a:gd name="T21" fmla="*/ 0 h 122"/>
                <a:gd name="T22" fmla="*/ 0 w 65"/>
                <a:gd name="T23" fmla="*/ 0 h 122"/>
                <a:gd name="T24" fmla="*/ 0 w 65"/>
                <a:gd name="T25" fmla="*/ 0 h 122"/>
                <a:gd name="T26" fmla="*/ 0 w 65"/>
                <a:gd name="T27" fmla="*/ 0 h 122"/>
                <a:gd name="T28" fmla="*/ 0 w 65"/>
                <a:gd name="T29" fmla="*/ 0 h 122"/>
                <a:gd name="T30" fmla="*/ 0 w 65"/>
                <a:gd name="T31" fmla="*/ 0 h 122"/>
                <a:gd name="T32" fmla="*/ 0 w 65"/>
                <a:gd name="T33" fmla="*/ 0 h 122"/>
                <a:gd name="T34" fmla="*/ 0 w 65"/>
                <a:gd name="T35" fmla="*/ 0 h 122"/>
                <a:gd name="T36" fmla="*/ 0 w 65"/>
                <a:gd name="T37" fmla="*/ 0 h 122"/>
                <a:gd name="T38" fmla="*/ 0 w 65"/>
                <a:gd name="T39" fmla="*/ 0 h 122"/>
                <a:gd name="T40" fmla="*/ 0 w 65"/>
                <a:gd name="T41" fmla="*/ 0 h 122"/>
                <a:gd name="T42" fmla="*/ 0 w 65"/>
                <a:gd name="T43" fmla="*/ 0 h 122"/>
                <a:gd name="T44" fmla="*/ 0 w 65"/>
                <a:gd name="T45" fmla="*/ 0 h 122"/>
                <a:gd name="T46" fmla="*/ 0 w 65"/>
                <a:gd name="T47" fmla="*/ 0 h 122"/>
                <a:gd name="T48" fmla="*/ 0 w 65"/>
                <a:gd name="T49" fmla="*/ 0 h 12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5" h="122">
                  <a:moveTo>
                    <a:pt x="38" y="122"/>
                  </a:moveTo>
                  <a:lnTo>
                    <a:pt x="35" y="119"/>
                  </a:lnTo>
                  <a:lnTo>
                    <a:pt x="28" y="114"/>
                  </a:lnTo>
                  <a:lnTo>
                    <a:pt x="19" y="106"/>
                  </a:lnTo>
                  <a:lnTo>
                    <a:pt x="11" y="95"/>
                  </a:lnTo>
                  <a:lnTo>
                    <a:pt x="3" y="83"/>
                  </a:lnTo>
                  <a:lnTo>
                    <a:pt x="0" y="72"/>
                  </a:lnTo>
                  <a:lnTo>
                    <a:pt x="1" y="61"/>
                  </a:lnTo>
                  <a:lnTo>
                    <a:pt x="9" y="52"/>
                  </a:lnTo>
                  <a:lnTo>
                    <a:pt x="26" y="35"/>
                  </a:lnTo>
                  <a:lnTo>
                    <a:pt x="31" y="18"/>
                  </a:lnTo>
                  <a:lnTo>
                    <a:pt x="30" y="6"/>
                  </a:lnTo>
                  <a:lnTo>
                    <a:pt x="28" y="0"/>
                  </a:lnTo>
                  <a:lnTo>
                    <a:pt x="31" y="2"/>
                  </a:lnTo>
                  <a:lnTo>
                    <a:pt x="36" y="4"/>
                  </a:lnTo>
                  <a:lnTo>
                    <a:pt x="43" y="10"/>
                  </a:lnTo>
                  <a:lnTo>
                    <a:pt x="52" y="16"/>
                  </a:lnTo>
                  <a:lnTo>
                    <a:pt x="59" y="23"/>
                  </a:lnTo>
                  <a:lnTo>
                    <a:pt x="64" y="32"/>
                  </a:lnTo>
                  <a:lnTo>
                    <a:pt x="65" y="40"/>
                  </a:lnTo>
                  <a:lnTo>
                    <a:pt x="63" y="49"/>
                  </a:lnTo>
                  <a:lnTo>
                    <a:pt x="52" y="70"/>
                  </a:lnTo>
                  <a:lnTo>
                    <a:pt x="44" y="94"/>
                  </a:lnTo>
                  <a:lnTo>
                    <a:pt x="39" y="114"/>
                  </a:lnTo>
                  <a:lnTo>
                    <a:pt x="38" y="122"/>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9" name="Freeform 64">
              <a:extLst>
                <a:ext uri="{FF2B5EF4-FFF2-40B4-BE49-F238E27FC236}">
                  <a16:creationId xmlns:a16="http://schemas.microsoft.com/office/drawing/2014/main" id="{0A81DB94-F960-4572-B532-9E7636CC3193}"/>
                </a:ext>
              </a:extLst>
            </p:cNvPr>
            <p:cNvSpPr>
              <a:spLocks/>
            </p:cNvSpPr>
            <p:nvPr/>
          </p:nvSpPr>
          <p:spPr bwMode="auto">
            <a:xfrm>
              <a:off x="1745" y="1185"/>
              <a:ext cx="192" cy="112"/>
            </a:xfrm>
            <a:custGeom>
              <a:avLst/>
              <a:gdLst>
                <a:gd name="T0" fmla="*/ 0 w 576"/>
                <a:gd name="T1" fmla="*/ 0 h 336"/>
                <a:gd name="T2" fmla="*/ 0 w 576"/>
                <a:gd name="T3" fmla="*/ 0 h 336"/>
                <a:gd name="T4" fmla="*/ 0 w 576"/>
                <a:gd name="T5" fmla="*/ 0 h 336"/>
                <a:gd name="T6" fmla="*/ 0 w 576"/>
                <a:gd name="T7" fmla="*/ 0 h 336"/>
                <a:gd name="T8" fmla="*/ 0 w 576"/>
                <a:gd name="T9" fmla="*/ 0 h 336"/>
                <a:gd name="T10" fmla="*/ 0 w 576"/>
                <a:gd name="T11" fmla="*/ 0 h 336"/>
                <a:gd name="T12" fmla="*/ 0 w 576"/>
                <a:gd name="T13" fmla="*/ 0 h 336"/>
                <a:gd name="T14" fmla="*/ 0 w 576"/>
                <a:gd name="T15" fmla="*/ 0 h 336"/>
                <a:gd name="T16" fmla="*/ 0 w 576"/>
                <a:gd name="T17" fmla="*/ 0 h 336"/>
                <a:gd name="T18" fmla="*/ 0 w 576"/>
                <a:gd name="T19" fmla="*/ 0 h 336"/>
                <a:gd name="T20" fmla="*/ 0 w 576"/>
                <a:gd name="T21" fmla="*/ 0 h 336"/>
                <a:gd name="T22" fmla="*/ 0 w 576"/>
                <a:gd name="T23" fmla="*/ 0 h 336"/>
                <a:gd name="T24" fmla="*/ 0 w 576"/>
                <a:gd name="T25" fmla="*/ 0 h 336"/>
                <a:gd name="T26" fmla="*/ 0 w 576"/>
                <a:gd name="T27" fmla="*/ 0 h 336"/>
                <a:gd name="T28" fmla="*/ 0 w 576"/>
                <a:gd name="T29" fmla="*/ 0 h 336"/>
                <a:gd name="T30" fmla="*/ 0 w 576"/>
                <a:gd name="T31" fmla="*/ 0 h 336"/>
                <a:gd name="T32" fmla="*/ 0 w 576"/>
                <a:gd name="T33" fmla="*/ 0 h 336"/>
                <a:gd name="T34" fmla="*/ 0 w 576"/>
                <a:gd name="T35" fmla="*/ 0 h 336"/>
                <a:gd name="T36" fmla="*/ 0 w 576"/>
                <a:gd name="T37" fmla="*/ 0 h 336"/>
                <a:gd name="T38" fmla="*/ 0 w 576"/>
                <a:gd name="T39" fmla="*/ 0 h 336"/>
                <a:gd name="T40" fmla="*/ 0 w 576"/>
                <a:gd name="T41" fmla="*/ 0 h 336"/>
                <a:gd name="T42" fmla="*/ 0 w 576"/>
                <a:gd name="T43" fmla="*/ 0 h 336"/>
                <a:gd name="T44" fmla="*/ 0 w 576"/>
                <a:gd name="T45" fmla="*/ 0 h 336"/>
                <a:gd name="T46" fmla="*/ 0 w 576"/>
                <a:gd name="T47" fmla="*/ 0 h 336"/>
                <a:gd name="T48" fmla="*/ 0 w 576"/>
                <a:gd name="T49" fmla="*/ 0 h 336"/>
                <a:gd name="T50" fmla="*/ 0 w 576"/>
                <a:gd name="T51" fmla="*/ 0 h 336"/>
                <a:gd name="T52" fmla="*/ 0 w 576"/>
                <a:gd name="T53" fmla="*/ 0 h 336"/>
                <a:gd name="T54" fmla="*/ 0 w 576"/>
                <a:gd name="T55" fmla="*/ 0 h 336"/>
                <a:gd name="T56" fmla="*/ 0 w 576"/>
                <a:gd name="T57" fmla="*/ 0 h 336"/>
                <a:gd name="T58" fmla="*/ 0 w 576"/>
                <a:gd name="T59" fmla="*/ 0 h 336"/>
                <a:gd name="T60" fmla="*/ 0 w 576"/>
                <a:gd name="T61" fmla="*/ 0 h 336"/>
                <a:gd name="T62" fmla="*/ 0 w 576"/>
                <a:gd name="T63" fmla="*/ 0 h 336"/>
                <a:gd name="T64" fmla="*/ 0 w 576"/>
                <a:gd name="T65" fmla="*/ 0 h 336"/>
                <a:gd name="T66" fmla="*/ 0 w 576"/>
                <a:gd name="T67" fmla="*/ 0 h 336"/>
                <a:gd name="T68" fmla="*/ 0 w 576"/>
                <a:gd name="T69" fmla="*/ 0 h 336"/>
                <a:gd name="T70" fmla="*/ 0 w 576"/>
                <a:gd name="T71" fmla="*/ 0 h 336"/>
                <a:gd name="T72" fmla="*/ 0 w 576"/>
                <a:gd name="T73" fmla="*/ 0 h 336"/>
                <a:gd name="T74" fmla="*/ 0 w 576"/>
                <a:gd name="T75" fmla="*/ 0 h 336"/>
                <a:gd name="T76" fmla="*/ 0 w 576"/>
                <a:gd name="T77" fmla="*/ 0 h 336"/>
                <a:gd name="T78" fmla="*/ 0 w 576"/>
                <a:gd name="T79" fmla="*/ 0 h 336"/>
                <a:gd name="T80" fmla="*/ 0 w 576"/>
                <a:gd name="T81" fmla="*/ 0 h 336"/>
                <a:gd name="T82" fmla="*/ 0 w 576"/>
                <a:gd name="T83" fmla="*/ 0 h 336"/>
                <a:gd name="T84" fmla="*/ 0 w 576"/>
                <a:gd name="T85" fmla="*/ 0 h 336"/>
                <a:gd name="T86" fmla="*/ 0 w 576"/>
                <a:gd name="T87" fmla="*/ 0 h 336"/>
                <a:gd name="T88" fmla="*/ 0 w 576"/>
                <a:gd name="T89" fmla="*/ 0 h 336"/>
                <a:gd name="T90" fmla="*/ 0 w 576"/>
                <a:gd name="T91" fmla="*/ 0 h 336"/>
                <a:gd name="T92" fmla="*/ 0 w 576"/>
                <a:gd name="T93" fmla="*/ 0 h 336"/>
                <a:gd name="T94" fmla="*/ 0 w 576"/>
                <a:gd name="T95" fmla="*/ 0 h 336"/>
                <a:gd name="T96" fmla="*/ 0 w 576"/>
                <a:gd name="T97" fmla="*/ 0 h 336"/>
                <a:gd name="T98" fmla="*/ 0 w 576"/>
                <a:gd name="T99" fmla="*/ 0 h 336"/>
                <a:gd name="T100" fmla="*/ 0 w 576"/>
                <a:gd name="T101" fmla="*/ 0 h 336"/>
                <a:gd name="T102" fmla="*/ 0 w 576"/>
                <a:gd name="T103" fmla="*/ 0 h 336"/>
                <a:gd name="T104" fmla="*/ 0 w 576"/>
                <a:gd name="T105" fmla="*/ 0 h 336"/>
                <a:gd name="T106" fmla="*/ 0 w 576"/>
                <a:gd name="T107" fmla="*/ 0 h 336"/>
                <a:gd name="T108" fmla="*/ 0 w 576"/>
                <a:gd name="T109" fmla="*/ 0 h 336"/>
                <a:gd name="T110" fmla="*/ 0 w 576"/>
                <a:gd name="T111" fmla="*/ 0 h 336"/>
                <a:gd name="T112" fmla="*/ 0 w 576"/>
                <a:gd name="T113" fmla="*/ 0 h 336"/>
                <a:gd name="T114" fmla="*/ 0 w 576"/>
                <a:gd name="T115" fmla="*/ 0 h 336"/>
                <a:gd name="T116" fmla="*/ 0 w 576"/>
                <a:gd name="T117" fmla="*/ 0 h 336"/>
                <a:gd name="T118" fmla="*/ 0 w 576"/>
                <a:gd name="T119" fmla="*/ 0 h 3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76" h="336">
                  <a:moveTo>
                    <a:pt x="181" y="266"/>
                  </a:moveTo>
                  <a:lnTo>
                    <a:pt x="177" y="262"/>
                  </a:lnTo>
                  <a:lnTo>
                    <a:pt x="166" y="252"/>
                  </a:lnTo>
                  <a:lnTo>
                    <a:pt x="152" y="237"/>
                  </a:lnTo>
                  <a:lnTo>
                    <a:pt x="137" y="219"/>
                  </a:lnTo>
                  <a:lnTo>
                    <a:pt x="125" y="199"/>
                  </a:lnTo>
                  <a:lnTo>
                    <a:pt x="120" y="179"/>
                  </a:lnTo>
                  <a:lnTo>
                    <a:pt x="123" y="161"/>
                  </a:lnTo>
                  <a:lnTo>
                    <a:pt x="139" y="148"/>
                  </a:lnTo>
                  <a:lnTo>
                    <a:pt x="156" y="133"/>
                  </a:lnTo>
                  <a:lnTo>
                    <a:pt x="164" y="112"/>
                  </a:lnTo>
                  <a:lnTo>
                    <a:pt x="164" y="88"/>
                  </a:lnTo>
                  <a:lnTo>
                    <a:pt x="158" y="63"/>
                  </a:lnTo>
                  <a:lnTo>
                    <a:pt x="150" y="40"/>
                  </a:lnTo>
                  <a:lnTo>
                    <a:pt x="143" y="19"/>
                  </a:lnTo>
                  <a:lnTo>
                    <a:pt x="136" y="5"/>
                  </a:lnTo>
                  <a:lnTo>
                    <a:pt x="133" y="0"/>
                  </a:lnTo>
                  <a:lnTo>
                    <a:pt x="139" y="4"/>
                  </a:lnTo>
                  <a:lnTo>
                    <a:pt x="153" y="13"/>
                  </a:lnTo>
                  <a:lnTo>
                    <a:pt x="174" y="26"/>
                  </a:lnTo>
                  <a:lnTo>
                    <a:pt x="197" y="45"/>
                  </a:lnTo>
                  <a:lnTo>
                    <a:pt x="218" y="65"/>
                  </a:lnTo>
                  <a:lnTo>
                    <a:pt x="233" y="84"/>
                  </a:lnTo>
                  <a:lnTo>
                    <a:pt x="241" y="104"/>
                  </a:lnTo>
                  <a:lnTo>
                    <a:pt x="237" y="123"/>
                  </a:lnTo>
                  <a:lnTo>
                    <a:pt x="231" y="140"/>
                  </a:lnTo>
                  <a:lnTo>
                    <a:pt x="232" y="157"/>
                  </a:lnTo>
                  <a:lnTo>
                    <a:pt x="239" y="171"/>
                  </a:lnTo>
                  <a:lnTo>
                    <a:pt x="249" y="181"/>
                  </a:lnTo>
                  <a:lnTo>
                    <a:pt x="261" y="185"/>
                  </a:lnTo>
                  <a:lnTo>
                    <a:pt x="274" y="179"/>
                  </a:lnTo>
                  <a:lnTo>
                    <a:pt x="285" y="165"/>
                  </a:lnTo>
                  <a:lnTo>
                    <a:pt x="291" y="137"/>
                  </a:lnTo>
                  <a:lnTo>
                    <a:pt x="298" y="107"/>
                  </a:lnTo>
                  <a:lnTo>
                    <a:pt x="307" y="82"/>
                  </a:lnTo>
                  <a:lnTo>
                    <a:pt x="320" y="61"/>
                  </a:lnTo>
                  <a:lnTo>
                    <a:pt x="333" y="45"/>
                  </a:lnTo>
                  <a:lnTo>
                    <a:pt x="347" y="34"/>
                  </a:lnTo>
                  <a:lnTo>
                    <a:pt x="359" y="26"/>
                  </a:lnTo>
                  <a:lnTo>
                    <a:pt x="366" y="23"/>
                  </a:lnTo>
                  <a:lnTo>
                    <a:pt x="369" y="21"/>
                  </a:lnTo>
                  <a:lnTo>
                    <a:pt x="368" y="25"/>
                  </a:lnTo>
                  <a:lnTo>
                    <a:pt x="362" y="36"/>
                  </a:lnTo>
                  <a:lnTo>
                    <a:pt x="357" y="50"/>
                  </a:lnTo>
                  <a:lnTo>
                    <a:pt x="352" y="69"/>
                  </a:lnTo>
                  <a:lnTo>
                    <a:pt x="348" y="86"/>
                  </a:lnTo>
                  <a:lnTo>
                    <a:pt x="348" y="103"/>
                  </a:lnTo>
                  <a:lnTo>
                    <a:pt x="352" y="116"/>
                  </a:lnTo>
                  <a:lnTo>
                    <a:pt x="361" y="124"/>
                  </a:lnTo>
                  <a:lnTo>
                    <a:pt x="373" y="125"/>
                  </a:lnTo>
                  <a:lnTo>
                    <a:pt x="384" y="121"/>
                  </a:lnTo>
                  <a:lnTo>
                    <a:pt x="394" y="113"/>
                  </a:lnTo>
                  <a:lnTo>
                    <a:pt x="405" y="104"/>
                  </a:lnTo>
                  <a:lnTo>
                    <a:pt x="414" y="94"/>
                  </a:lnTo>
                  <a:lnTo>
                    <a:pt x="423" y="84"/>
                  </a:lnTo>
                  <a:lnTo>
                    <a:pt x="432" y="78"/>
                  </a:lnTo>
                  <a:lnTo>
                    <a:pt x="441" y="75"/>
                  </a:lnTo>
                  <a:lnTo>
                    <a:pt x="440" y="77"/>
                  </a:lnTo>
                  <a:lnTo>
                    <a:pt x="435" y="83"/>
                  </a:lnTo>
                  <a:lnTo>
                    <a:pt x="430" y="91"/>
                  </a:lnTo>
                  <a:lnTo>
                    <a:pt x="423" y="100"/>
                  </a:lnTo>
                  <a:lnTo>
                    <a:pt x="416" y="112"/>
                  </a:lnTo>
                  <a:lnTo>
                    <a:pt x="412" y="123"/>
                  </a:lnTo>
                  <a:lnTo>
                    <a:pt x="412" y="134"/>
                  </a:lnTo>
                  <a:lnTo>
                    <a:pt x="415" y="144"/>
                  </a:lnTo>
                  <a:lnTo>
                    <a:pt x="419" y="153"/>
                  </a:lnTo>
                  <a:lnTo>
                    <a:pt x="422" y="162"/>
                  </a:lnTo>
                  <a:lnTo>
                    <a:pt x="420" y="173"/>
                  </a:lnTo>
                  <a:lnTo>
                    <a:pt x="416" y="182"/>
                  </a:lnTo>
                  <a:lnTo>
                    <a:pt x="409" y="192"/>
                  </a:lnTo>
                  <a:lnTo>
                    <a:pt x="397" y="203"/>
                  </a:lnTo>
                  <a:lnTo>
                    <a:pt x="380" y="212"/>
                  </a:lnTo>
                  <a:lnTo>
                    <a:pt x="357" y="221"/>
                  </a:lnTo>
                  <a:lnTo>
                    <a:pt x="340" y="229"/>
                  </a:lnTo>
                  <a:lnTo>
                    <a:pt x="335" y="236"/>
                  </a:lnTo>
                  <a:lnTo>
                    <a:pt x="339" y="241"/>
                  </a:lnTo>
                  <a:lnTo>
                    <a:pt x="351" y="245"/>
                  </a:lnTo>
                  <a:lnTo>
                    <a:pt x="365" y="248"/>
                  </a:lnTo>
                  <a:lnTo>
                    <a:pt x="381" y="246"/>
                  </a:lnTo>
                  <a:lnTo>
                    <a:pt x="395" y="244"/>
                  </a:lnTo>
                  <a:lnTo>
                    <a:pt x="406" y="237"/>
                  </a:lnTo>
                  <a:lnTo>
                    <a:pt x="415" y="228"/>
                  </a:lnTo>
                  <a:lnTo>
                    <a:pt x="428" y="217"/>
                  </a:lnTo>
                  <a:lnTo>
                    <a:pt x="444" y="207"/>
                  </a:lnTo>
                  <a:lnTo>
                    <a:pt x="461" y="198"/>
                  </a:lnTo>
                  <a:lnTo>
                    <a:pt x="480" y="188"/>
                  </a:lnTo>
                  <a:lnTo>
                    <a:pt x="495" y="181"/>
                  </a:lnTo>
                  <a:lnTo>
                    <a:pt x="510" y="175"/>
                  </a:lnTo>
                  <a:lnTo>
                    <a:pt x="520" y="174"/>
                  </a:lnTo>
                  <a:lnTo>
                    <a:pt x="524" y="177"/>
                  </a:lnTo>
                  <a:lnTo>
                    <a:pt x="522" y="182"/>
                  </a:lnTo>
                  <a:lnTo>
                    <a:pt x="515" y="190"/>
                  </a:lnTo>
                  <a:lnTo>
                    <a:pt x="506" y="200"/>
                  </a:lnTo>
                  <a:lnTo>
                    <a:pt x="498" y="212"/>
                  </a:lnTo>
                  <a:lnTo>
                    <a:pt x="491" y="225"/>
                  </a:lnTo>
                  <a:lnTo>
                    <a:pt x="491" y="237"/>
                  </a:lnTo>
                  <a:lnTo>
                    <a:pt x="497" y="249"/>
                  </a:lnTo>
                  <a:lnTo>
                    <a:pt x="505" y="257"/>
                  </a:lnTo>
                  <a:lnTo>
                    <a:pt x="509" y="257"/>
                  </a:lnTo>
                  <a:lnTo>
                    <a:pt x="511" y="253"/>
                  </a:lnTo>
                  <a:lnTo>
                    <a:pt x="514" y="245"/>
                  </a:lnTo>
                  <a:lnTo>
                    <a:pt x="517" y="236"/>
                  </a:lnTo>
                  <a:lnTo>
                    <a:pt x="520" y="227"/>
                  </a:lnTo>
                  <a:lnTo>
                    <a:pt x="530" y="219"/>
                  </a:lnTo>
                  <a:lnTo>
                    <a:pt x="543" y="215"/>
                  </a:lnTo>
                  <a:lnTo>
                    <a:pt x="542" y="219"/>
                  </a:lnTo>
                  <a:lnTo>
                    <a:pt x="542" y="228"/>
                  </a:lnTo>
                  <a:lnTo>
                    <a:pt x="547" y="238"/>
                  </a:lnTo>
                  <a:lnTo>
                    <a:pt x="560" y="246"/>
                  </a:lnTo>
                  <a:lnTo>
                    <a:pt x="569" y="250"/>
                  </a:lnTo>
                  <a:lnTo>
                    <a:pt x="574" y="254"/>
                  </a:lnTo>
                  <a:lnTo>
                    <a:pt x="576" y="260"/>
                  </a:lnTo>
                  <a:lnTo>
                    <a:pt x="574" y="266"/>
                  </a:lnTo>
                  <a:lnTo>
                    <a:pt x="569" y="273"/>
                  </a:lnTo>
                  <a:lnTo>
                    <a:pt x="560" y="278"/>
                  </a:lnTo>
                  <a:lnTo>
                    <a:pt x="547" y="282"/>
                  </a:lnTo>
                  <a:lnTo>
                    <a:pt x="530" y="286"/>
                  </a:lnTo>
                  <a:lnTo>
                    <a:pt x="511" y="286"/>
                  </a:lnTo>
                  <a:lnTo>
                    <a:pt x="491" y="285"/>
                  </a:lnTo>
                  <a:lnTo>
                    <a:pt x="473" y="282"/>
                  </a:lnTo>
                  <a:lnTo>
                    <a:pt x="456" y="281"/>
                  </a:lnTo>
                  <a:lnTo>
                    <a:pt x="438" y="281"/>
                  </a:lnTo>
                  <a:lnTo>
                    <a:pt x="420" y="286"/>
                  </a:lnTo>
                  <a:lnTo>
                    <a:pt x="403" y="296"/>
                  </a:lnTo>
                  <a:lnTo>
                    <a:pt x="386" y="315"/>
                  </a:lnTo>
                  <a:lnTo>
                    <a:pt x="370" y="331"/>
                  </a:lnTo>
                  <a:lnTo>
                    <a:pt x="355" y="336"/>
                  </a:lnTo>
                  <a:lnTo>
                    <a:pt x="341" y="333"/>
                  </a:lnTo>
                  <a:lnTo>
                    <a:pt x="327" y="324"/>
                  </a:lnTo>
                  <a:lnTo>
                    <a:pt x="312" y="314"/>
                  </a:lnTo>
                  <a:lnTo>
                    <a:pt x="297" y="304"/>
                  </a:lnTo>
                  <a:lnTo>
                    <a:pt x="280" y="299"/>
                  </a:lnTo>
                  <a:lnTo>
                    <a:pt x="261" y="302"/>
                  </a:lnTo>
                  <a:lnTo>
                    <a:pt x="240" y="308"/>
                  </a:lnTo>
                  <a:lnTo>
                    <a:pt x="218" y="316"/>
                  </a:lnTo>
                  <a:lnTo>
                    <a:pt x="195" y="321"/>
                  </a:lnTo>
                  <a:lnTo>
                    <a:pt x="172" y="327"/>
                  </a:lnTo>
                  <a:lnTo>
                    <a:pt x="148" y="329"/>
                  </a:lnTo>
                  <a:lnTo>
                    <a:pt x="125" y="329"/>
                  </a:lnTo>
                  <a:lnTo>
                    <a:pt x="104" y="324"/>
                  </a:lnTo>
                  <a:lnTo>
                    <a:pt x="86" y="316"/>
                  </a:lnTo>
                  <a:lnTo>
                    <a:pt x="71" y="306"/>
                  </a:lnTo>
                  <a:lnTo>
                    <a:pt x="60" y="295"/>
                  </a:lnTo>
                  <a:lnTo>
                    <a:pt x="48" y="282"/>
                  </a:lnTo>
                  <a:lnTo>
                    <a:pt x="40" y="269"/>
                  </a:lnTo>
                  <a:lnTo>
                    <a:pt x="35" y="254"/>
                  </a:lnTo>
                  <a:lnTo>
                    <a:pt x="33" y="240"/>
                  </a:lnTo>
                  <a:lnTo>
                    <a:pt x="35" y="225"/>
                  </a:lnTo>
                  <a:lnTo>
                    <a:pt x="41" y="211"/>
                  </a:lnTo>
                  <a:lnTo>
                    <a:pt x="46" y="195"/>
                  </a:lnTo>
                  <a:lnTo>
                    <a:pt x="45" y="178"/>
                  </a:lnTo>
                  <a:lnTo>
                    <a:pt x="40" y="161"/>
                  </a:lnTo>
                  <a:lnTo>
                    <a:pt x="31" y="145"/>
                  </a:lnTo>
                  <a:lnTo>
                    <a:pt x="20" y="131"/>
                  </a:lnTo>
                  <a:lnTo>
                    <a:pt x="11" y="119"/>
                  </a:lnTo>
                  <a:lnTo>
                    <a:pt x="3" y="111"/>
                  </a:lnTo>
                  <a:lnTo>
                    <a:pt x="0" y="108"/>
                  </a:lnTo>
                  <a:lnTo>
                    <a:pt x="4" y="109"/>
                  </a:lnTo>
                  <a:lnTo>
                    <a:pt x="14" y="113"/>
                  </a:lnTo>
                  <a:lnTo>
                    <a:pt x="28" y="121"/>
                  </a:lnTo>
                  <a:lnTo>
                    <a:pt x="42" y="129"/>
                  </a:lnTo>
                  <a:lnTo>
                    <a:pt x="58" y="140"/>
                  </a:lnTo>
                  <a:lnTo>
                    <a:pt x="71" y="152"/>
                  </a:lnTo>
                  <a:lnTo>
                    <a:pt x="82" y="165"/>
                  </a:lnTo>
                  <a:lnTo>
                    <a:pt x="85" y="178"/>
                  </a:lnTo>
                  <a:lnTo>
                    <a:pt x="85" y="190"/>
                  </a:lnTo>
                  <a:lnTo>
                    <a:pt x="87" y="200"/>
                  </a:lnTo>
                  <a:lnTo>
                    <a:pt x="93" y="208"/>
                  </a:lnTo>
                  <a:lnTo>
                    <a:pt x="98" y="216"/>
                  </a:lnTo>
                  <a:lnTo>
                    <a:pt x="106" y="223"/>
                  </a:lnTo>
                  <a:lnTo>
                    <a:pt x="114" y="229"/>
                  </a:lnTo>
                  <a:lnTo>
                    <a:pt x="121" y="235"/>
                  </a:lnTo>
                  <a:lnTo>
                    <a:pt x="129" y="241"/>
                  </a:lnTo>
                  <a:lnTo>
                    <a:pt x="140" y="249"/>
                  </a:lnTo>
                  <a:lnTo>
                    <a:pt x="149" y="254"/>
                  </a:lnTo>
                  <a:lnTo>
                    <a:pt x="158" y="258"/>
                  </a:lnTo>
                  <a:lnTo>
                    <a:pt x="166" y="262"/>
                  </a:lnTo>
                  <a:lnTo>
                    <a:pt x="172" y="264"/>
                  </a:lnTo>
                  <a:lnTo>
                    <a:pt x="177" y="265"/>
                  </a:lnTo>
                  <a:lnTo>
                    <a:pt x="179" y="266"/>
                  </a:lnTo>
                  <a:lnTo>
                    <a:pt x="181" y="266"/>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0" name="Freeform 65">
              <a:extLst>
                <a:ext uri="{FF2B5EF4-FFF2-40B4-BE49-F238E27FC236}">
                  <a16:creationId xmlns:a16="http://schemas.microsoft.com/office/drawing/2014/main" id="{991EDC5A-ED91-4F67-A05D-4480451EFEEB}"/>
                </a:ext>
              </a:extLst>
            </p:cNvPr>
            <p:cNvSpPr>
              <a:spLocks/>
            </p:cNvSpPr>
            <p:nvPr/>
          </p:nvSpPr>
          <p:spPr bwMode="auto">
            <a:xfrm>
              <a:off x="1857" y="1180"/>
              <a:ext cx="243" cy="142"/>
            </a:xfrm>
            <a:custGeom>
              <a:avLst/>
              <a:gdLst>
                <a:gd name="T0" fmla="*/ 0 w 730"/>
                <a:gd name="T1" fmla="*/ 0 h 425"/>
                <a:gd name="T2" fmla="*/ 0 w 730"/>
                <a:gd name="T3" fmla="*/ 0 h 425"/>
                <a:gd name="T4" fmla="*/ 0 w 730"/>
                <a:gd name="T5" fmla="*/ 0 h 425"/>
                <a:gd name="T6" fmla="*/ 0 w 730"/>
                <a:gd name="T7" fmla="*/ 0 h 425"/>
                <a:gd name="T8" fmla="*/ 0 w 730"/>
                <a:gd name="T9" fmla="*/ 0 h 425"/>
                <a:gd name="T10" fmla="*/ 0 w 730"/>
                <a:gd name="T11" fmla="*/ 0 h 425"/>
                <a:gd name="T12" fmla="*/ 0 w 730"/>
                <a:gd name="T13" fmla="*/ 0 h 425"/>
                <a:gd name="T14" fmla="*/ 0 w 730"/>
                <a:gd name="T15" fmla="*/ 0 h 425"/>
                <a:gd name="T16" fmla="*/ 0 w 730"/>
                <a:gd name="T17" fmla="*/ 0 h 425"/>
                <a:gd name="T18" fmla="*/ 0 w 730"/>
                <a:gd name="T19" fmla="*/ 0 h 425"/>
                <a:gd name="T20" fmla="*/ 0 w 730"/>
                <a:gd name="T21" fmla="*/ 0 h 425"/>
                <a:gd name="T22" fmla="*/ 0 w 730"/>
                <a:gd name="T23" fmla="*/ 0 h 425"/>
                <a:gd name="T24" fmla="*/ 0 w 730"/>
                <a:gd name="T25" fmla="*/ 0 h 425"/>
                <a:gd name="T26" fmla="*/ 0 w 730"/>
                <a:gd name="T27" fmla="*/ 0 h 425"/>
                <a:gd name="T28" fmla="*/ 0 w 730"/>
                <a:gd name="T29" fmla="*/ 0 h 425"/>
                <a:gd name="T30" fmla="*/ 0 w 730"/>
                <a:gd name="T31" fmla="*/ 0 h 425"/>
                <a:gd name="T32" fmla="*/ 0 w 730"/>
                <a:gd name="T33" fmla="*/ 0 h 425"/>
                <a:gd name="T34" fmla="*/ 0 w 730"/>
                <a:gd name="T35" fmla="*/ 0 h 425"/>
                <a:gd name="T36" fmla="*/ 0 w 730"/>
                <a:gd name="T37" fmla="*/ 0 h 425"/>
                <a:gd name="T38" fmla="*/ 0 w 730"/>
                <a:gd name="T39" fmla="*/ 0 h 425"/>
                <a:gd name="T40" fmla="*/ 0 w 730"/>
                <a:gd name="T41" fmla="*/ 0 h 425"/>
                <a:gd name="T42" fmla="*/ 0 w 730"/>
                <a:gd name="T43" fmla="*/ 0 h 425"/>
                <a:gd name="T44" fmla="*/ 0 w 730"/>
                <a:gd name="T45" fmla="*/ 0 h 425"/>
                <a:gd name="T46" fmla="*/ 0 w 730"/>
                <a:gd name="T47" fmla="*/ 0 h 425"/>
                <a:gd name="T48" fmla="*/ 0 w 730"/>
                <a:gd name="T49" fmla="*/ 0 h 425"/>
                <a:gd name="T50" fmla="*/ 0 w 730"/>
                <a:gd name="T51" fmla="*/ 0 h 425"/>
                <a:gd name="T52" fmla="*/ 0 w 730"/>
                <a:gd name="T53" fmla="*/ 0 h 425"/>
                <a:gd name="T54" fmla="*/ 0 w 730"/>
                <a:gd name="T55" fmla="*/ 0 h 425"/>
                <a:gd name="T56" fmla="*/ 0 w 730"/>
                <a:gd name="T57" fmla="*/ 0 h 425"/>
                <a:gd name="T58" fmla="*/ 0 w 730"/>
                <a:gd name="T59" fmla="*/ 0 h 425"/>
                <a:gd name="T60" fmla="*/ 0 w 730"/>
                <a:gd name="T61" fmla="*/ 0 h 425"/>
                <a:gd name="T62" fmla="*/ 0 w 730"/>
                <a:gd name="T63" fmla="*/ 0 h 425"/>
                <a:gd name="T64" fmla="*/ 0 w 730"/>
                <a:gd name="T65" fmla="*/ 0 h 425"/>
                <a:gd name="T66" fmla="*/ 0 w 730"/>
                <a:gd name="T67" fmla="*/ 0 h 425"/>
                <a:gd name="T68" fmla="*/ 0 w 730"/>
                <a:gd name="T69" fmla="*/ 0 h 425"/>
                <a:gd name="T70" fmla="*/ 0 w 730"/>
                <a:gd name="T71" fmla="*/ 0 h 425"/>
                <a:gd name="T72" fmla="*/ 0 w 730"/>
                <a:gd name="T73" fmla="*/ 0 h 425"/>
                <a:gd name="T74" fmla="*/ 0 w 730"/>
                <a:gd name="T75" fmla="*/ 0 h 425"/>
                <a:gd name="T76" fmla="*/ 0 w 730"/>
                <a:gd name="T77" fmla="*/ 0 h 425"/>
                <a:gd name="T78" fmla="*/ 0 w 730"/>
                <a:gd name="T79" fmla="*/ 0 h 425"/>
                <a:gd name="T80" fmla="*/ 0 w 730"/>
                <a:gd name="T81" fmla="*/ 0 h 425"/>
                <a:gd name="T82" fmla="*/ 0 w 730"/>
                <a:gd name="T83" fmla="*/ 0 h 425"/>
                <a:gd name="T84" fmla="*/ 0 w 730"/>
                <a:gd name="T85" fmla="*/ 0 h 425"/>
                <a:gd name="T86" fmla="*/ 0 w 730"/>
                <a:gd name="T87" fmla="*/ 0 h 425"/>
                <a:gd name="T88" fmla="*/ 0 w 730"/>
                <a:gd name="T89" fmla="*/ 0 h 425"/>
                <a:gd name="T90" fmla="*/ 0 w 730"/>
                <a:gd name="T91" fmla="*/ 0 h 425"/>
                <a:gd name="T92" fmla="*/ 0 w 730"/>
                <a:gd name="T93" fmla="*/ 0 h 425"/>
                <a:gd name="T94" fmla="*/ 0 w 730"/>
                <a:gd name="T95" fmla="*/ 0 h 425"/>
                <a:gd name="T96" fmla="*/ 0 w 730"/>
                <a:gd name="T97" fmla="*/ 0 h 425"/>
                <a:gd name="T98" fmla="*/ 0 w 730"/>
                <a:gd name="T99" fmla="*/ 0 h 425"/>
                <a:gd name="T100" fmla="*/ 0 w 730"/>
                <a:gd name="T101" fmla="*/ 0 h 425"/>
                <a:gd name="T102" fmla="*/ 0 w 730"/>
                <a:gd name="T103" fmla="*/ 0 h 425"/>
                <a:gd name="T104" fmla="*/ 0 w 730"/>
                <a:gd name="T105" fmla="*/ 0 h 425"/>
                <a:gd name="T106" fmla="*/ 0 w 730"/>
                <a:gd name="T107" fmla="*/ 0 h 425"/>
                <a:gd name="T108" fmla="*/ 0 w 730"/>
                <a:gd name="T109" fmla="*/ 0 h 425"/>
                <a:gd name="T110" fmla="*/ 0 w 730"/>
                <a:gd name="T111" fmla="*/ 0 h 425"/>
                <a:gd name="T112" fmla="*/ 0 w 730"/>
                <a:gd name="T113" fmla="*/ 0 h 425"/>
                <a:gd name="T114" fmla="*/ 0 w 730"/>
                <a:gd name="T115" fmla="*/ 0 h 425"/>
                <a:gd name="T116" fmla="*/ 0 w 730"/>
                <a:gd name="T117" fmla="*/ 0 h 425"/>
                <a:gd name="T118" fmla="*/ 0 w 730"/>
                <a:gd name="T119" fmla="*/ 0 h 425"/>
                <a:gd name="T120" fmla="*/ 0 w 730"/>
                <a:gd name="T121" fmla="*/ 0 h 425"/>
                <a:gd name="T122" fmla="*/ 0 w 730"/>
                <a:gd name="T123" fmla="*/ 0 h 425"/>
                <a:gd name="T124" fmla="*/ 0 w 730"/>
                <a:gd name="T125" fmla="*/ 0 h 42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30" h="425">
                  <a:moveTo>
                    <a:pt x="229" y="337"/>
                  </a:moveTo>
                  <a:lnTo>
                    <a:pt x="224" y="331"/>
                  </a:lnTo>
                  <a:lnTo>
                    <a:pt x="209" y="318"/>
                  </a:lnTo>
                  <a:lnTo>
                    <a:pt x="192" y="300"/>
                  </a:lnTo>
                  <a:lnTo>
                    <a:pt x="174" y="276"/>
                  </a:lnTo>
                  <a:lnTo>
                    <a:pt x="158" y="251"/>
                  </a:lnTo>
                  <a:lnTo>
                    <a:pt x="152" y="226"/>
                  </a:lnTo>
                  <a:lnTo>
                    <a:pt x="154" y="205"/>
                  </a:lnTo>
                  <a:lnTo>
                    <a:pt x="174" y="188"/>
                  </a:lnTo>
                  <a:lnTo>
                    <a:pt x="195" y="170"/>
                  </a:lnTo>
                  <a:lnTo>
                    <a:pt x="206" y="142"/>
                  </a:lnTo>
                  <a:lnTo>
                    <a:pt x="206" y="112"/>
                  </a:lnTo>
                  <a:lnTo>
                    <a:pt x="199" y="80"/>
                  </a:lnTo>
                  <a:lnTo>
                    <a:pt x="190" y="50"/>
                  </a:lnTo>
                  <a:lnTo>
                    <a:pt x="179" y="23"/>
                  </a:lnTo>
                  <a:lnTo>
                    <a:pt x="171" y="6"/>
                  </a:lnTo>
                  <a:lnTo>
                    <a:pt x="167" y="0"/>
                  </a:lnTo>
                  <a:lnTo>
                    <a:pt x="174" y="4"/>
                  </a:lnTo>
                  <a:lnTo>
                    <a:pt x="194" y="15"/>
                  </a:lnTo>
                  <a:lnTo>
                    <a:pt x="219" y="34"/>
                  </a:lnTo>
                  <a:lnTo>
                    <a:pt x="248" y="56"/>
                  </a:lnTo>
                  <a:lnTo>
                    <a:pt x="274" y="81"/>
                  </a:lnTo>
                  <a:lnTo>
                    <a:pt x="294" y="106"/>
                  </a:lnTo>
                  <a:lnTo>
                    <a:pt x="304" y="133"/>
                  </a:lnTo>
                  <a:lnTo>
                    <a:pt x="299" y="155"/>
                  </a:lnTo>
                  <a:lnTo>
                    <a:pt x="291" y="177"/>
                  </a:lnTo>
                  <a:lnTo>
                    <a:pt x="292" y="199"/>
                  </a:lnTo>
                  <a:lnTo>
                    <a:pt x="302" y="216"/>
                  </a:lnTo>
                  <a:lnTo>
                    <a:pt x="315" y="229"/>
                  </a:lnTo>
                  <a:lnTo>
                    <a:pt x="331" y="233"/>
                  </a:lnTo>
                  <a:lnTo>
                    <a:pt x="346" y="227"/>
                  </a:lnTo>
                  <a:lnTo>
                    <a:pt x="360" y="208"/>
                  </a:lnTo>
                  <a:lnTo>
                    <a:pt x="367" y="173"/>
                  </a:lnTo>
                  <a:lnTo>
                    <a:pt x="375" y="135"/>
                  </a:lnTo>
                  <a:lnTo>
                    <a:pt x="389" y="102"/>
                  </a:lnTo>
                  <a:lnTo>
                    <a:pt x="404" y="77"/>
                  </a:lnTo>
                  <a:lnTo>
                    <a:pt x="421" y="58"/>
                  </a:lnTo>
                  <a:lnTo>
                    <a:pt x="439" y="43"/>
                  </a:lnTo>
                  <a:lnTo>
                    <a:pt x="453" y="34"/>
                  </a:lnTo>
                  <a:lnTo>
                    <a:pt x="464" y="29"/>
                  </a:lnTo>
                  <a:lnTo>
                    <a:pt x="468" y="27"/>
                  </a:lnTo>
                  <a:lnTo>
                    <a:pt x="465" y="33"/>
                  </a:lnTo>
                  <a:lnTo>
                    <a:pt x="460" y="46"/>
                  </a:lnTo>
                  <a:lnTo>
                    <a:pt x="453" y="64"/>
                  </a:lnTo>
                  <a:lnTo>
                    <a:pt x="446" y="87"/>
                  </a:lnTo>
                  <a:lnTo>
                    <a:pt x="441" y="109"/>
                  </a:lnTo>
                  <a:lnTo>
                    <a:pt x="441" y="130"/>
                  </a:lnTo>
                  <a:lnTo>
                    <a:pt x="445" y="147"/>
                  </a:lnTo>
                  <a:lnTo>
                    <a:pt x="457" y="156"/>
                  </a:lnTo>
                  <a:lnTo>
                    <a:pt x="473" y="158"/>
                  </a:lnTo>
                  <a:lnTo>
                    <a:pt x="486" y="154"/>
                  </a:lnTo>
                  <a:lnTo>
                    <a:pt x="499" y="143"/>
                  </a:lnTo>
                  <a:lnTo>
                    <a:pt x="512" y="131"/>
                  </a:lnTo>
                  <a:lnTo>
                    <a:pt x="524" y="118"/>
                  </a:lnTo>
                  <a:lnTo>
                    <a:pt x="536" y="106"/>
                  </a:lnTo>
                  <a:lnTo>
                    <a:pt x="548" y="98"/>
                  </a:lnTo>
                  <a:lnTo>
                    <a:pt x="560" y="94"/>
                  </a:lnTo>
                  <a:lnTo>
                    <a:pt x="557" y="97"/>
                  </a:lnTo>
                  <a:lnTo>
                    <a:pt x="552" y="104"/>
                  </a:lnTo>
                  <a:lnTo>
                    <a:pt x="544" y="114"/>
                  </a:lnTo>
                  <a:lnTo>
                    <a:pt x="536" y="127"/>
                  </a:lnTo>
                  <a:lnTo>
                    <a:pt x="529" y="142"/>
                  </a:lnTo>
                  <a:lnTo>
                    <a:pt x="524" y="156"/>
                  </a:lnTo>
                  <a:lnTo>
                    <a:pt x="522" y="171"/>
                  </a:lnTo>
                  <a:lnTo>
                    <a:pt x="526" y="183"/>
                  </a:lnTo>
                  <a:lnTo>
                    <a:pt x="531" y="195"/>
                  </a:lnTo>
                  <a:lnTo>
                    <a:pt x="533" y="206"/>
                  </a:lnTo>
                  <a:lnTo>
                    <a:pt x="533" y="218"/>
                  </a:lnTo>
                  <a:lnTo>
                    <a:pt x="528" y="231"/>
                  </a:lnTo>
                  <a:lnTo>
                    <a:pt x="518" y="243"/>
                  </a:lnTo>
                  <a:lnTo>
                    <a:pt x="503" y="256"/>
                  </a:lnTo>
                  <a:lnTo>
                    <a:pt x="481" y="268"/>
                  </a:lnTo>
                  <a:lnTo>
                    <a:pt x="453" y="280"/>
                  </a:lnTo>
                  <a:lnTo>
                    <a:pt x="431" y="291"/>
                  </a:lnTo>
                  <a:lnTo>
                    <a:pt x="424" y="299"/>
                  </a:lnTo>
                  <a:lnTo>
                    <a:pt x="429" y="306"/>
                  </a:lnTo>
                  <a:lnTo>
                    <a:pt x="444" y="310"/>
                  </a:lnTo>
                  <a:lnTo>
                    <a:pt x="462" y="313"/>
                  </a:lnTo>
                  <a:lnTo>
                    <a:pt x="483" y="312"/>
                  </a:lnTo>
                  <a:lnTo>
                    <a:pt x="502" y="308"/>
                  </a:lnTo>
                  <a:lnTo>
                    <a:pt x="514" y="300"/>
                  </a:lnTo>
                  <a:lnTo>
                    <a:pt x="526" y="288"/>
                  </a:lnTo>
                  <a:lnTo>
                    <a:pt x="543" y="276"/>
                  </a:lnTo>
                  <a:lnTo>
                    <a:pt x="562" y="263"/>
                  </a:lnTo>
                  <a:lnTo>
                    <a:pt x="585" y="250"/>
                  </a:lnTo>
                  <a:lnTo>
                    <a:pt x="607" y="238"/>
                  </a:lnTo>
                  <a:lnTo>
                    <a:pt x="628" y="229"/>
                  </a:lnTo>
                  <a:lnTo>
                    <a:pt x="645" y="222"/>
                  </a:lnTo>
                  <a:lnTo>
                    <a:pt x="658" y="221"/>
                  </a:lnTo>
                  <a:lnTo>
                    <a:pt x="664" y="224"/>
                  </a:lnTo>
                  <a:lnTo>
                    <a:pt x="660" y="231"/>
                  </a:lnTo>
                  <a:lnTo>
                    <a:pt x="652" y="242"/>
                  </a:lnTo>
                  <a:lnTo>
                    <a:pt x="641" y="254"/>
                  </a:lnTo>
                  <a:lnTo>
                    <a:pt x="631" y="268"/>
                  </a:lnTo>
                  <a:lnTo>
                    <a:pt x="623" y="284"/>
                  </a:lnTo>
                  <a:lnTo>
                    <a:pt x="622" y="300"/>
                  </a:lnTo>
                  <a:lnTo>
                    <a:pt x="630" y="314"/>
                  </a:lnTo>
                  <a:lnTo>
                    <a:pt x="640" y="324"/>
                  </a:lnTo>
                  <a:lnTo>
                    <a:pt x="645" y="325"/>
                  </a:lnTo>
                  <a:lnTo>
                    <a:pt x="649" y="320"/>
                  </a:lnTo>
                  <a:lnTo>
                    <a:pt x="651" y="310"/>
                  </a:lnTo>
                  <a:lnTo>
                    <a:pt x="655" y="299"/>
                  </a:lnTo>
                  <a:lnTo>
                    <a:pt x="660" y="288"/>
                  </a:lnTo>
                  <a:lnTo>
                    <a:pt x="670" y="278"/>
                  </a:lnTo>
                  <a:lnTo>
                    <a:pt x="687" y="272"/>
                  </a:lnTo>
                  <a:lnTo>
                    <a:pt x="686" y="278"/>
                  </a:lnTo>
                  <a:lnTo>
                    <a:pt x="686" y="288"/>
                  </a:lnTo>
                  <a:lnTo>
                    <a:pt x="691" y="301"/>
                  </a:lnTo>
                  <a:lnTo>
                    <a:pt x="710" y="310"/>
                  </a:lnTo>
                  <a:lnTo>
                    <a:pt x="720" y="316"/>
                  </a:lnTo>
                  <a:lnTo>
                    <a:pt x="727" y="321"/>
                  </a:lnTo>
                  <a:lnTo>
                    <a:pt x="730" y="329"/>
                  </a:lnTo>
                  <a:lnTo>
                    <a:pt x="728" y="337"/>
                  </a:lnTo>
                  <a:lnTo>
                    <a:pt x="722" y="345"/>
                  </a:lnTo>
                  <a:lnTo>
                    <a:pt x="710" y="351"/>
                  </a:lnTo>
                  <a:lnTo>
                    <a:pt x="693" y="358"/>
                  </a:lnTo>
                  <a:lnTo>
                    <a:pt x="672" y="362"/>
                  </a:lnTo>
                  <a:lnTo>
                    <a:pt x="648" y="363"/>
                  </a:lnTo>
                  <a:lnTo>
                    <a:pt x="624" y="360"/>
                  </a:lnTo>
                  <a:lnTo>
                    <a:pt x="601" y="357"/>
                  </a:lnTo>
                  <a:lnTo>
                    <a:pt x="578" y="354"/>
                  </a:lnTo>
                  <a:lnTo>
                    <a:pt x="554" y="355"/>
                  </a:lnTo>
                  <a:lnTo>
                    <a:pt x="532" y="362"/>
                  </a:lnTo>
                  <a:lnTo>
                    <a:pt x="511" y="375"/>
                  </a:lnTo>
                  <a:lnTo>
                    <a:pt x="489" y="399"/>
                  </a:lnTo>
                  <a:lnTo>
                    <a:pt x="469" y="420"/>
                  </a:lnTo>
                  <a:lnTo>
                    <a:pt x="449" y="425"/>
                  </a:lnTo>
                  <a:lnTo>
                    <a:pt x="431" y="421"/>
                  </a:lnTo>
                  <a:lnTo>
                    <a:pt x="414" y="409"/>
                  </a:lnTo>
                  <a:lnTo>
                    <a:pt x="394" y="396"/>
                  </a:lnTo>
                  <a:lnTo>
                    <a:pt x="374" y="384"/>
                  </a:lnTo>
                  <a:lnTo>
                    <a:pt x="353" y="379"/>
                  </a:lnTo>
                  <a:lnTo>
                    <a:pt x="329" y="382"/>
                  </a:lnTo>
                  <a:lnTo>
                    <a:pt x="316" y="385"/>
                  </a:lnTo>
                  <a:lnTo>
                    <a:pt x="303" y="391"/>
                  </a:lnTo>
                  <a:lnTo>
                    <a:pt x="288" y="395"/>
                  </a:lnTo>
                  <a:lnTo>
                    <a:pt x="274" y="400"/>
                  </a:lnTo>
                  <a:lnTo>
                    <a:pt x="260" y="404"/>
                  </a:lnTo>
                  <a:lnTo>
                    <a:pt x="245" y="408"/>
                  </a:lnTo>
                  <a:lnTo>
                    <a:pt x="231" y="411"/>
                  </a:lnTo>
                  <a:lnTo>
                    <a:pt x="215" y="413"/>
                  </a:lnTo>
                  <a:lnTo>
                    <a:pt x="200" y="416"/>
                  </a:lnTo>
                  <a:lnTo>
                    <a:pt x="186" y="417"/>
                  </a:lnTo>
                  <a:lnTo>
                    <a:pt x="171" y="417"/>
                  </a:lnTo>
                  <a:lnTo>
                    <a:pt x="158" y="416"/>
                  </a:lnTo>
                  <a:lnTo>
                    <a:pt x="144" y="414"/>
                  </a:lnTo>
                  <a:lnTo>
                    <a:pt x="132" y="411"/>
                  </a:lnTo>
                  <a:lnTo>
                    <a:pt x="120" y="407"/>
                  </a:lnTo>
                  <a:lnTo>
                    <a:pt x="108" y="400"/>
                  </a:lnTo>
                  <a:lnTo>
                    <a:pt x="90" y="388"/>
                  </a:lnTo>
                  <a:lnTo>
                    <a:pt x="74" y="374"/>
                  </a:lnTo>
                  <a:lnTo>
                    <a:pt x="61" y="358"/>
                  </a:lnTo>
                  <a:lnTo>
                    <a:pt x="50" y="341"/>
                  </a:lnTo>
                  <a:lnTo>
                    <a:pt x="42" y="324"/>
                  </a:lnTo>
                  <a:lnTo>
                    <a:pt x="41" y="305"/>
                  </a:lnTo>
                  <a:lnTo>
                    <a:pt x="44" y="285"/>
                  </a:lnTo>
                  <a:lnTo>
                    <a:pt x="51" y="267"/>
                  </a:lnTo>
                  <a:lnTo>
                    <a:pt x="58" y="247"/>
                  </a:lnTo>
                  <a:lnTo>
                    <a:pt x="57" y="225"/>
                  </a:lnTo>
                  <a:lnTo>
                    <a:pt x="49" y="204"/>
                  </a:lnTo>
                  <a:lnTo>
                    <a:pt x="38" y="183"/>
                  </a:lnTo>
                  <a:lnTo>
                    <a:pt x="25" y="164"/>
                  </a:lnTo>
                  <a:lnTo>
                    <a:pt x="12" y="150"/>
                  </a:lnTo>
                  <a:lnTo>
                    <a:pt x="4" y="141"/>
                  </a:lnTo>
                  <a:lnTo>
                    <a:pt x="0" y="137"/>
                  </a:lnTo>
                  <a:lnTo>
                    <a:pt x="5" y="138"/>
                  </a:lnTo>
                  <a:lnTo>
                    <a:pt x="17" y="145"/>
                  </a:lnTo>
                  <a:lnTo>
                    <a:pt x="34" y="152"/>
                  </a:lnTo>
                  <a:lnTo>
                    <a:pt x="54" y="164"/>
                  </a:lnTo>
                  <a:lnTo>
                    <a:pt x="74" y="177"/>
                  </a:lnTo>
                  <a:lnTo>
                    <a:pt x="90" y="192"/>
                  </a:lnTo>
                  <a:lnTo>
                    <a:pt x="102" y="208"/>
                  </a:lnTo>
                  <a:lnTo>
                    <a:pt x="105" y="225"/>
                  </a:lnTo>
                  <a:lnTo>
                    <a:pt x="105" y="239"/>
                  </a:lnTo>
                  <a:lnTo>
                    <a:pt x="109" y="252"/>
                  </a:lnTo>
                  <a:lnTo>
                    <a:pt x="115" y="263"/>
                  </a:lnTo>
                  <a:lnTo>
                    <a:pt x="123" y="272"/>
                  </a:lnTo>
                  <a:lnTo>
                    <a:pt x="132" y="281"/>
                  </a:lnTo>
                  <a:lnTo>
                    <a:pt x="142" y="289"/>
                  </a:lnTo>
                  <a:lnTo>
                    <a:pt x="152" y="297"/>
                  </a:lnTo>
                  <a:lnTo>
                    <a:pt x="162" y="305"/>
                  </a:lnTo>
                  <a:lnTo>
                    <a:pt x="175" y="314"/>
                  </a:lnTo>
                  <a:lnTo>
                    <a:pt x="188" y="322"/>
                  </a:lnTo>
                  <a:lnTo>
                    <a:pt x="199" y="328"/>
                  </a:lnTo>
                  <a:lnTo>
                    <a:pt x="209" y="331"/>
                  </a:lnTo>
                  <a:lnTo>
                    <a:pt x="217" y="334"/>
                  </a:lnTo>
                  <a:lnTo>
                    <a:pt x="224" y="335"/>
                  </a:lnTo>
                  <a:lnTo>
                    <a:pt x="228" y="337"/>
                  </a:lnTo>
                  <a:lnTo>
                    <a:pt x="229" y="337"/>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1" name="Freeform 66">
              <a:extLst>
                <a:ext uri="{FF2B5EF4-FFF2-40B4-BE49-F238E27FC236}">
                  <a16:creationId xmlns:a16="http://schemas.microsoft.com/office/drawing/2014/main" id="{7DF4B66B-2060-4173-A0A4-8ABF58EAE226}"/>
                </a:ext>
              </a:extLst>
            </p:cNvPr>
            <p:cNvSpPr>
              <a:spLocks/>
            </p:cNvSpPr>
            <p:nvPr/>
          </p:nvSpPr>
          <p:spPr bwMode="auto">
            <a:xfrm>
              <a:off x="1604" y="1186"/>
              <a:ext cx="175" cy="103"/>
            </a:xfrm>
            <a:custGeom>
              <a:avLst/>
              <a:gdLst>
                <a:gd name="T0" fmla="*/ 0 w 527"/>
                <a:gd name="T1" fmla="*/ 0 h 307"/>
                <a:gd name="T2" fmla="*/ 0 w 527"/>
                <a:gd name="T3" fmla="*/ 0 h 307"/>
                <a:gd name="T4" fmla="*/ 0 w 527"/>
                <a:gd name="T5" fmla="*/ 0 h 307"/>
                <a:gd name="T6" fmla="*/ 0 w 527"/>
                <a:gd name="T7" fmla="*/ 0 h 307"/>
                <a:gd name="T8" fmla="*/ 0 w 527"/>
                <a:gd name="T9" fmla="*/ 0 h 307"/>
                <a:gd name="T10" fmla="*/ 0 w 527"/>
                <a:gd name="T11" fmla="*/ 0 h 307"/>
                <a:gd name="T12" fmla="*/ 0 w 527"/>
                <a:gd name="T13" fmla="*/ 0 h 307"/>
                <a:gd name="T14" fmla="*/ 0 w 527"/>
                <a:gd name="T15" fmla="*/ 0 h 307"/>
                <a:gd name="T16" fmla="*/ 0 w 527"/>
                <a:gd name="T17" fmla="*/ 0 h 307"/>
                <a:gd name="T18" fmla="*/ 0 w 527"/>
                <a:gd name="T19" fmla="*/ 0 h 307"/>
                <a:gd name="T20" fmla="*/ 0 w 527"/>
                <a:gd name="T21" fmla="*/ 0 h 307"/>
                <a:gd name="T22" fmla="*/ 0 w 527"/>
                <a:gd name="T23" fmla="*/ 0 h 307"/>
                <a:gd name="T24" fmla="*/ 0 w 527"/>
                <a:gd name="T25" fmla="*/ 0 h 307"/>
                <a:gd name="T26" fmla="*/ 0 w 527"/>
                <a:gd name="T27" fmla="*/ 0 h 307"/>
                <a:gd name="T28" fmla="*/ 0 w 527"/>
                <a:gd name="T29" fmla="*/ 0 h 307"/>
                <a:gd name="T30" fmla="*/ 0 w 527"/>
                <a:gd name="T31" fmla="*/ 0 h 307"/>
                <a:gd name="T32" fmla="*/ 0 w 527"/>
                <a:gd name="T33" fmla="*/ 0 h 307"/>
                <a:gd name="T34" fmla="*/ 0 w 527"/>
                <a:gd name="T35" fmla="*/ 0 h 307"/>
                <a:gd name="T36" fmla="*/ 0 w 527"/>
                <a:gd name="T37" fmla="*/ 0 h 307"/>
                <a:gd name="T38" fmla="*/ 0 w 527"/>
                <a:gd name="T39" fmla="*/ 0 h 307"/>
                <a:gd name="T40" fmla="*/ 0 w 527"/>
                <a:gd name="T41" fmla="*/ 0 h 307"/>
                <a:gd name="T42" fmla="*/ 0 w 527"/>
                <a:gd name="T43" fmla="*/ 0 h 307"/>
                <a:gd name="T44" fmla="*/ 0 w 527"/>
                <a:gd name="T45" fmla="*/ 0 h 307"/>
                <a:gd name="T46" fmla="*/ 0 w 527"/>
                <a:gd name="T47" fmla="*/ 0 h 307"/>
                <a:gd name="T48" fmla="*/ 0 w 527"/>
                <a:gd name="T49" fmla="*/ 0 h 307"/>
                <a:gd name="T50" fmla="*/ 0 w 527"/>
                <a:gd name="T51" fmla="*/ 0 h 307"/>
                <a:gd name="T52" fmla="*/ 0 w 527"/>
                <a:gd name="T53" fmla="*/ 0 h 307"/>
                <a:gd name="T54" fmla="*/ 0 w 527"/>
                <a:gd name="T55" fmla="*/ 0 h 307"/>
                <a:gd name="T56" fmla="*/ 0 w 527"/>
                <a:gd name="T57" fmla="*/ 0 h 307"/>
                <a:gd name="T58" fmla="*/ 0 w 527"/>
                <a:gd name="T59" fmla="*/ 0 h 307"/>
                <a:gd name="T60" fmla="*/ 0 w 527"/>
                <a:gd name="T61" fmla="*/ 0 h 307"/>
                <a:gd name="T62" fmla="*/ 0 w 527"/>
                <a:gd name="T63" fmla="*/ 0 h 307"/>
                <a:gd name="T64" fmla="*/ 0 w 527"/>
                <a:gd name="T65" fmla="*/ 0 h 307"/>
                <a:gd name="T66" fmla="*/ 0 w 527"/>
                <a:gd name="T67" fmla="*/ 0 h 307"/>
                <a:gd name="T68" fmla="*/ 0 w 527"/>
                <a:gd name="T69" fmla="*/ 0 h 307"/>
                <a:gd name="T70" fmla="*/ 0 w 527"/>
                <a:gd name="T71" fmla="*/ 0 h 307"/>
                <a:gd name="T72" fmla="*/ 0 w 527"/>
                <a:gd name="T73" fmla="*/ 0 h 307"/>
                <a:gd name="T74" fmla="*/ 0 w 527"/>
                <a:gd name="T75" fmla="*/ 0 h 307"/>
                <a:gd name="T76" fmla="*/ 0 w 527"/>
                <a:gd name="T77" fmla="*/ 0 h 307"/>
                <a:gd name="T78" fmla="*/ 0 w 527"/>
                <a:gd name="T79" fmla="*/ 0 h 307"/>
                <a:gd name="T80" fmla="*/ 0 w 527"/>
                <a:gd name="T81" fmla="*/ 0 h 307"/>
                <a:gd name="T82" fmla="*/ 0 w 527"/>
                <a:gd name="T83" fmla="*/ 0 h 307"/>
                <a:gd name="T84" fmla="*/ 0 w 527"/>
                <a:gd name="T85" fmla="*/ 0 h 307"/>
                <a:gd name="T86" fmla="*/ 0 w 527"/>
                <a:gd name="T87" fmla="*/ 0 h 307"/>
                <a:gd name="T88" fmla="*/ 0 w 527"/>
                <a:gd name="T89" fmla="*/ 0 h 307"/>
                <a:gd name="T90" fmla="*/ 0 w 527"/>
                <a:gd name="T91" fmla="*/ 0 h 307"/>
                <a:gd name="T92" fmla="*/ 0 w 527"/>
                <a:gd name="T93" fmla="*/ 0 h 307"/>
                <a:gd name="T94" fmla="*/ 0 w 527"/>
                <a:gd name="T95" fmla="*/ 0 h 307"/>
                <a:gd name="T96" fmla="*/ 0 w 527"/>
                <a:gd name="T97" fmla="*/ 0 h 307"/>
                <a:gd name="T98" fmla="*/ 0 w 527"/>
                <a:gd name="T99" fmla="*/ 0 h 307"/>
                <a:gd name="T100" fmla="*/ 0 w 527"/>
                <a:gd name="T101" fmla="*/ 0 h 307"/>
                <a:gd name="T102" fmla="*/ 0 w 527"/>
                <a:gd name="T103" fmla="*/ 0 h 307"/>
                <a:gd name="T104" fmla="*/ 0 w 527"/>
                <a:gd name="T105" fmla="*/ 0 h 307"/>
                <a:gd name="T106" fmla="*/ 0 w 527"/>
                <a:gd name="T107" fmla="*/ 0 h 307"/>
                <a:gd name="T108" fmla="*/ 0 w 527"/>
                <a:gd name="T109" fmla="*/ 0 h 307"/>
                <a:gd name="T110" fmla="*/ 0 w 527"/>
                <a:gd name="T111" fmla="*/ 0 h 307"/>
                <a:gd name="T112" fmla="*/ 0 w 527"/>
                <a:gd name="T113" fmla="*/ 0 h 3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27" h="307">
                  <a:moveTo>
                    <a:pt x="166" y="244"/>
                  </a:moveTo>
                  <a:lnTo>
                    <a:pt x="162" y="240"/>
                  </a:lnTo>
                  <a:lnTo>
                    <a:pt x="152" y="231"/>
                  </a:lnTo>
                  <a:lnTo>
                    <a:pt x="139" y="217"/>
                  </a:lnTo>
                  <a:lnTo>
                    <a:pt x="125" y="200"/>
                  </a:lnTo>
                  <a:lnTo>
                    <a:pt x="115" y="182"/>
                  </a:lnTo>
                  <a:lnTo>
                    <a:pt x="110" y="165"/>
                  </a:lnTo>
                  <a:lnTo>
                    <a:pt x="112" y="149"/>
                  </a:lnTo>
                  <a:lnTo>
                    <a:pt x="127" y="136"/>
                  </a:lnTo>
                  <a:lnTo>
                    <a:pt x="143" y="123"/>
                  </a:lnTo>
                  <a:lnTo>
                    <a:pt x="149" y="103"/>
                  </a:lnTo>
                  <a:lnTo>
                    <a:pt x="149" y="80"/>
                  </a:lnTo>
                  <a:lnTo>
                    <a:pt x="145" y="58"/>
                  </a:lnTo>
                  <a:lnTo>
                    <a:pt x="137" y="36"/>
                  </a:lnTo>
                  <a:lnTo>
                    <a:pt x="131" y="17"/>
                  </a:lnTo>
                  <a:lnTo>
                    <a:pt x="124" y="5"/>
                  </a:lnTo>
                  <a:lnTo>
                    <a:pt x="122" y="0"/>
                  </a:lnTo>
                  <a:lnTo>
                    <a:pt x="127" y="3"/>
                  </a:lnTo>
                  <a:lnTo>
                    <a:pt x="140" y="12"/>
                  </a:lnTo>
                  <a:lnTo>
                    <a:pt x="158" y="25"/>
                  </a:lnTo>
                  <a:lnTo>
                    <a:pt x="179" y="41"/>
                  </a:lnTo>
                  <a:lnTo>
                    <a:pt x="199" y="58"/>
                  </a:lnTo>
                  <a:lnTo>
                    <a:pt x="214" y="78"/>
                  </a:lnTo>
                  <a:lnTo>
                    <a:pt x="222" y="95"/>
                  </a:lnTo>
                  <a:lnTo>
                    <a:pt x="218" y="112"/>
                  </a:lnTo>
                  <a:lnTo>
                    <a:pt x="211" y="128"/>
                  </a:lnTo>
                  <a:lnTo>
                    <a:pt x="212" y="144"/>
                  </a:lnTo>
                  <a:lnTo>
                    <a:pt x="219" y="155"/>
                  </a:lnTo>
                  <a:lnTo>
                    <a:pt x="228" y="165"/>
                  </a:lnTo>
                  <a:lnTo>
                    <a:pt x="240" y="169"/>
                  </a:lnTo>
                  <a:lnTo>
                    <a:pt x="251" y="165"/>
                  </a:lnTo>
                  <a:lnTo>
                    <a:pt x="261" y="152"/>
                  </a:lnTo>
                  <a:lnTo>
                    <a:pt x="266" y="127"/>
                  </a:lnTo>
                  <a:lnTo>
                    <a:pt x="272" y="98"/>
                  </a:lnTo>
                  <a:lnTo>
                    <a:pt x="282" y="75"/>
                  </a:lnTo>
                  <a:lnTo>
                    <a:pt x="293" y="57"/>
                  </a:lnTo>
                  <a:lnTo>
                    <a:pt x="306" y="42"/>
                  </a:lnTo>
                  <a:lnTo>
                    <a:pt x="318" y="32"/>
                  </a:lnTo>
                  <a:lnTo>
                    <a:pt x="328" y="25"/>
                  </a:lnTo>
                  <a:lnTo>
                    <a:pt x="336" y="21"/>
                  </a:lnTo>
                  <a:lnTo>
                    <a:pt x="339" y="20"/>
                  </a:lnTo>
                  <a:lnTo>
                    <a:pt x="333" y="33"/>
                  </a:lnTo>
                  <a:lnTo>
                    <a:pt x="323" y="62"/>
                  </a:lnTo>
                  <a:lnTo>
                    <a:pt x="319" y="95"/>
                  </a:lnTo>
                  <a:lnTo>
                    <a:pt x="331" y="113"/>
                  </a:lnTo>
                  <a:lnTo>
                    <a:pt x="341" y="115"/>
                  </a:lnTo>
                  <a:lnTo>
                    <a:pt x="352" y="111"/>
                  </a:lnTo>
                  <a:lnTo>
                    <a:pt x="361" y="104"/>
                  </a:lnTo>
                  <a:lnTo>
                    <a:pt x="370" y="95"/>
                  </a:lnTo>
                  <a:lnTo>
                    <a:pt x="378" y="86"/>
                  </a:lnTo>
                  <a:lnTo>
                    <a:pt x="387" y="78"/>
                  </a:lnTo>
                  <a:lnTo>
                    <a:pt x="395" y="71"/>
                  </a:lnTo>
                  <a:lnTo>
                    <a:pt x="405" y="69"/>
                  </a:lnTo>
                  <a:lnTo>
                    <a:pt x="399" y="75"/>
                  </a:lnTo>
                  <a:lnTo>
                    <a:pt x="387" y="92"/>
                  </a:lnTo>
                  <a:lnTo>
                    <a:pt x="380" y="113"/>
                  </a:lnTo>
                  <a:lnTo>
                    <a:pt x="381" y="132"/>
                  </a:lnTo>
                  <a:lnTo>
                    <a:pt x="385" y="141"/>
                  </a:lnTo>
                  <a:lnTo>
                    <a:pt x="386" y="149"/>
                  </a:lnTo>
                  <a:lnTo>
                    <a:pt x="386" y="158"/>
                  </a:lnTo>
                  <a:lnTo>
                    <a:pt x="382" y="167"/>
                  </a:lnTo>
                  <a:lnTo>
                    <a:pt x="376" y="177"/>
                  </a:lnTo>
                  <a:lnTo>
                    <a:pt x="364" y="184"/>
                  </a:lnTo>
                  <a:lnTo>
                    <a:pt x="348" y="194"/>
                  </a:lnTo>
                  <a:lnTo>
                    <a:pt x="328" y="202"/>
                  </a:lnTo>
                  <a:lnTo>
                    <a:pt x="312" y="209"/>
                  </a:lnTo>
                  <a:lnTo>
                    <a:pt x="307" y="216"/>
                  </a:lnTo>
                  <a:lnTo>
                    <a:pt x="311" y="220"/>
                  </a:lnTo>
                  <a:lnTo>
                    <a:pt x="322" y="224"/>
                  </a:lnTo>
                  <a:lnTo>
                    <a:pt x="335" y="225"/>
                  </a:lnTo>
                  <a:lnTo>
                    <a:pt x="349" y="225"/>
                  </a:lnTo>
                  <a:lnTo>
                    <a:pt x="362" y="221"/>
                  </a:lnTo>
                  <a:lnTo>
                    <a:pt x="372" y="216"/>
                  </a:lnTo>
                  <a:lnTo>
                    <a:pt x="381" y="208"/>
                  </a:lnTo>
                  <a:lnTo>
                    <a:pt x="393" y="199"/>
                  </a:lnTo>
                  <a:lnTo>
                    <a:pt x="407" y="190"/>
                  </a:lnTo>
                  <a:lnTo>
                    <a:pt x="423" y="181"/>
                  </a:lnTo>
                  <a:lnTo>
                    <a:pt x="439" y="173"/>
                  </a:lnTo>
                  <a:lnTo>
                    <a:pt x="455" y="166"/>
                  </a:lnTo>
                  <a:lnTo>
                    <a:pt x="466" y="161"/>
                  </a:lnTo>
                  <a:lnTo>
                    <a:pt x="476" y="159"/>
                  </a:lnTo>
                  <a:lnTo>
                    <a:pt x="480" y="162"/>
                  </a:lnTo>
                  <a:lnTo>
                    <a:pt x="477" y="167"/>
                  </a:lnTo>
                  <a:lnTo>
                    <a:pt x="472" y="174"/>
                  </a:lnTo>
                  <a:lnTo>
                    <a:pt x="464" y="183"/>
                  </a:lnTo>
                  <a:lnTo>
                    <a:pt x="456" y="195"/>
                  </a:lnTo>
                  <a:lnTo>
                    <a:pt x="451" y="206"/>
                  </a:lnTo>
                  <a:lnTo>
                    <a:pt x="451" y="217"/>
                  </a:lnTo>
                  <a:lnTo>
                    <a:pt x="456" y="228"/>
                  </a:lnTo>
                  <a:lnTo>
                    <a:pt x="463" y="234"/>
                  </a:lnTo>
                  <a:lnTo>
                    <a:pt x="466" y="234"/>
                  </a:lnTo>
                  <a:lnTo>
                    <a:pt x="469" y="232"/>
                  </a:lnTo>
                  <a:lnTo>
                    <a:pt x="470" y="224"/>
                  </a:lnTo>
                  <a:lnTo>
                    <a:pt x="473" y="216"/>
                  </a:lnTo>
                  <a:lnTo>
                    <a:pt x="477" y="208"/>
                  </a:lnTo>
                  <a:lnTo>
                    <a:pt x="485" y="200"/>
                  </a:lnTo>
                  <a:lnTo>
                    <a:pt x="497" y="196"/>
                  </a:lnTo>
                  <a:lnTo>
                    <a:pt x="495" y="200"/>
                  </a:lnTo>
                  <a:lnTo>
                    <a:pt x="495" y="208"/>
                  </a:lnTo>
                  <a:lnTo>
                    <a:pt x="501" y="217"/>
                  </a:lnTo>
                  <a:lnTo>
                    <a:pt x="514" y="225"/>
                  </a:lnTo>
                  <a:lnTo>
                    <a:pt x="522" y="228"/>
                  </a:lnTo>
                  <a:lnTo>
                    <a:pt x="526" y="233"/>
                  </a:lnTo>
                  <a:lnTo>
                    <a:pt x="527" y="237"/>
                  </a:lnTo>
                  <a:lnTo>
                    <a:pt x="526" y="242"/>
                  </a:lnTo>
                  <a:lnTo>
                    <a:pt x="522" y="249"/>
                  </a:lnTo>
                  <a:lnTo>
                    <a:pt x="514" y="253"/>
                  </a:lnTo>
                  <a:lnTo>
                    <a:pt x="502" y="258"/>
                  </a:lnTo>
                  <a:lnTo>
                    <a:pt x="486" y="261"/>
                  </a:lnTo>
                  <a:lnTo>
                    <a:pt x="469" y="262"/>
                  </a:lnTo>
                  <a:lnTo>
                    <a:pt x="452" y="260"/>
                  </a:lnTo>
                  <a:lnTo>
                    <a:pt x="435" y="258"/>
                  </a:lnTo>
                  <a:lnTo>
                    <a:pt x="418" y="257"/>
                  </a:lnTo>
                  <a:lnTo>
                    <a:pt x="402" y="257"/>
                  </a:lnTo>
                  <a:lnTo>
                    <a:pt x="386" y="262"/>
                  </a:lnTo>
                  <a:lnTo>
                    <a:pt x="370" y="271"/>
                  </a:lnTo>
                  <a:lnTo>
                    <a:pt x="355" y="288"/>
                  </a:lnTo>
                  <a:lnTo>
                    <a:pt x="340" y="303"/>
                  </a:lnTo>
                  <a:lnTo>
                    <a:pt x="326" y="307"/>
                  </a:lnTo>
                  <a:lnTo>
                    <a:pt x="312" y="304"/>
                  </a:lnTo>
                  <a:lnTo>
                    <a:pt x="299" y="296"/>
                  </a:lnTo>
                  <a:lnTo>
                    <a:pt x="286" y="287"/>
                  </a:lnTo>
                  <a:lnTo>
                    <a:pt x="272" y="278"/>
                  </a:lnTo>
                  <a:lnTo>
                    <a:pt x="256" y="273"/>
                  </a:lnTo>
                  <a:lnTo>
                    <a:pt x="239" y="275"/>
                  </a:lnTo>
                  <a:lnTo>
                    <a:pt x="219" y="282"/>
                  </a:lnTo>
                  <a:lnTo>
                    <a:pt x="199" y="288"/>
                  </a:lnTo>
                  <a:lnTo>
                    <a:pt x="178" y="295"/>
                  </a:lnTo>
                  <a:lnTo>
                    <a:pt x="157" y="299"/>
                  </a:lnTo>
                  <a:lnTo>
                    <a:pt x="136" y="302"/>
                  </a:lnTo>
                  <a:lnTo>
                    <a:pt x="115" y="300"/>
                  </a:lnTo>
                  <a:lnTo>
                    <a:pt x="96" y="296"/>
                  </a:lnTo>
                  <a:lnTo>
                    <a:pt x="79" y="288"/>
                  </a:lnTo>
                  <a:lnTo>
                    <a:pt x="66" y="279"/>
                  </a:lnTo>
                  <a:lnTo>
                    <a:pt x="54" y="269"/>
                  </a:lnTo>
                  <a:lnTo>
                    <a:pt x="45" y="258"/>
                  </a:lnTo>
                  <a:lnTo>
                    <a:pt x="37" y="246"/>
                  </a:lnTo>
                  <a:lnTo>
                    <a:pt x="32" y="233"/>
                  </a:lnTo>
                  <a:lnTo>
                    <a:pt x="31" y="220"/>
                  </a:lnTo>
                  <a:lnTo>
                    <a:pt x="32" y="206"/>
                  </a:lnTo>
                  <a:lnTo>
                    <a:pt x="39" y="192"/>
                  </a:lnTo>
                  <a:lnTo>
                    <a:pt x="44" y="178"/>
                  </a:lnTo>
                  <a:lnTo>
                    <a:pt x="42" y="163"/>
                  </a:lnTo>
                  <a:lnTo>
                    <a:pt x="36" y="148"/>
                  </a:lnTo>
                  <a:lnTo>
                    <a:pt x="28" y="132"/>
                  </a:lnTo>
                  <a:lnTo>
                    <a:pt x="19" y="119"/>
                  </a:lnTo>
                  <a:lnTo>
                    <a:pt x="10" y="108"/>
                  </a:lnTo>
                  <a:lnTo>
                    <a:pt x="3" y="102"/>
                  </a:lnTo>
                  <a:lnTo>
                    <a:pt x="0" y="99"/>
                  </a:lnTo>
                  <a:lnTo>
                    <a:pt x="4" y="100"/>
                  </a:lnTo>
                  <a:lnTo>
                    <a:pt x="12" y="104"/>
                  </a:lnTo>
                  <a:lnTo>
                    <a:pt x="25" y="111"/>
                  </a:lnTo>
                  <a:lnTo>
                    <a:pt x="40" y="119"/>
                  </a:lnTo>
                  <a:lnTo>
                    <a:pt x="54" y="128"/>
                  </a:lnTo>
                  <a:lnTo>
                    <a:pt x="66" y="138"/>
                  </a:lnTo>
                  <a:lnTo>
                    <a:pt x="74" y="150"/>
                  </a:lnTo>
                  <a:lnTo>
                    <a:pt x="77" y="162"/>
                  </a:lnTo>
                  <a:lnTo>
                    <a:pt x="77" y="173"/>
                  </a:lnTo>
                  <a:lnTo>
                    <a:pt x="79" y="182"/>
                  </a:lnTo>
                  <a:lnTo>
                    <a:pt x="85" y="190"/>
                  </a:lnTo>
                  <a:lnTo>
                    <a:pt x="90" y="196"/>
                  </a:lnTo>
                  <a:lnTo>
                    <a:pt x="96" y="203"/>
                  </a:lnTo>
                  <a:lnTo>
                    <a:pt x="104" y="208"/>
                  </a:lnTo>
                  <a:lnTo>
                    <a:pt x="111" y="215"/>
                  </a:lnTo>
                  <a:lnTo>
                    <a:pt x="119" y="220"/>
                  </a:lnTo>
                  <a:lnTo>
                    <a:pt x="128" y="227"/>
                  </a:lnTo>
                  <a:lnTo>
                    <a:pt x="137" y="233"/>
                  </a:lnTo>
                  <a:lnTo>
                    <a:pt x="145" y="237"/>
                  </a:lnTo>
                  <a:lnTo>
                    <a:pt x="153" y="240"/>
                  </a:lnTo>
                  <a:lnTo>
                    <a:pt x="158" y="242"/>
                  </a:lnTo>
                  <a:lnTo>
                    <a:pt x="162" y="242"/>
                  </a:lnTo>
                  <a:lnTo>
                    <a:pt x="165" y="244"/>
                  </a:lnTo>
                  <a:lnTo>
                    <a:pt x="166" y="244"/>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2" name="Freeform 67">
              <a:extLst>
                <a:ext uri="{FF2B5EF4-FFF2-40B4-BE49-F238E27FC236}">
                  <a16:creationId xmlns:a16="http://schemas.microsoft.com/office/drawing/2014/main" id="{5401908D-F2AD-4BE1-B74C-34CE9DA6F30E}"/>
                </a:ext>
              </a:extLst>
            </p:cNvPr>
            <p:cNvSpPr>
              <a:spLocks/>
            </p:cNvSpPr>
            <p:nvPr/>
          </p:nvSpPr>
          <p:spPr bwMode="auto">
            <a:xfrm>
              <a:off x="1751" y="1187"/>
              <a:ext cx="21" cy="31"/>
            </a:xfrm>
            <a:custGeom>
              <a:avLst/>
              <a:gdLst>
                <a:gd name="T0" fmla="*/ 0 w 63"/>
                <a:gd name="T1" fmla="*/ 0 h 93"/>
                <a:gd name="T2" fmla="*/ 0 w 63"/>
                <a:gd name="T3" fmla="*/ 0 h 93"/>
                <a:gd name="T4" fmla="*/ 0 w 63"/>
                <a:gd name="T5" fmla="*/ 0 h 93"/>
                <a:gd name="T6" fmla="*/ 0 w 63"/>
                <a:gd name="T7" fmla="*/ 0 h 93"/>
                <a:gd name="T8" fmla="*/ 0 w 63"/>
                <a:gd name="T9" fmla="*/ 0 h 93"/>
                <a:gd name="T10" fmla="*/ 0 w 63"/>
                <a:gd name="T11" fmla="*/ 0 h 93"/>
                <a:gd name="T12" fmla="*/ 0 w 63"/>
                <a:gd name="T13" fmla="*/ 0 h 93"/>
                <a:gd name="T14" fmla="*/ 0 w 63"/>
                <a:gd name="T15" fmla="*/ 0 h 93"/>
                <a:gd name="T16" fmla="*/ 0 w 63"/>
                <a:gd name="T17" fmla="*/ 0 h 93"/>
                <a:gd name="T18" fmla="*/ 0 w 63"/>
                <a:gd name="T19" fmla="*/ 0 h 93"/>
                <a:gd name="T20" fmla="*/ 0 w 63"/>
                <a:gd name="T21" fmla="*/ 0 h 93"/>
                <a:gd name="T22" fmla="*/ 0 w 63"/>
                <a:gd name="T23" fmla="*/ 0 h 93"/>
                <a:gd name="T24" fmla="*/ 0 w 63"/>
                <a:gd name="T25" fmla="*/ 0 h 93"/>
                <a:gd name="T26" fmla="*/ 0 w 63"/>
                <a:gd name="T27" fmla="*/ 0 h 93"/>
                <a:gd name="T28" fmla="*/ 0 w 63"/>
                <a:gd name="T29" fmla="*/ 0 h 93"/>
                <a:gd name="T30" fmla="*/ 0 w 63"/>
                <a:gd name="T31" fmla="*/ 0 h 93"/>
                <a:gd name="T32" fmla="*/ 0 w 63"/>
                <a:gd name="T33" fmla="*/ 0 h 93"/>
                <a:gd name="T34" fmla="*/ 0 w 63"/>
                <a:gd name="T35" fmla="*/ 0 h 93"/>
                <a:gd name="T36" fmla="*/ 0 w 63"/>
                <a:gd name="T37" fmla="*/ 0 h 93"/>
                <a:gd name="T38" fmla="*/ 0 w 63"/>
                <a:gd name="T39" fmla="*/ 0 h 93"/>
                <a:gd name="T40" fmla="*/ 0 w 63"/>
                <a:gd name="T41" fmla="*/ 0 h 9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3" h="93">
                  <a:moveTo>
                    <a:pt x="47" y="93"/>
                  </a:moveTo>
                  <a:lnTo>
                    <a:pt x="52" y="88"/>
                  </a:lnTo>
                  <a:lnTo>
                    <a:pt x="62" y="75"/>
                  </a:lnTo>
                  <a:lnTo>
                    <a:pt x="63" y="58"/>
                  </a:lnTo>
                  <a:lnTo>
                    <a:pt x="49" y="45"/>
                  </a:lnTo>
                  <a:lnTo>
                    <a:pt x="37" y="38"/>
                  </a:lnTo>
                  <a:lnTo>
                    <a:pt x="27" y="31"/>
                  </a:lnTo>
                  <a:lnTo>
                    <a:pt x="20" y="23"/>
                  </a:lnTo>
                  <a:lnTo>
                    <a:pt x="14" y="17"/>
                  </a:lnTo>
                  <a:lnTo>
                    <a:pt x="12" y="10"/>
                  </a:lnTo>
                  <a:lnTo>
                    <a:pt x="9" y="5"/>
                  </a:lnTo>
                  <a:lnTo>
                    <a:pt x="8" y="1"/>
                  </a:lnTo>
                  <a:lnTo>
                    <a:pt x="8" y="0"/>
                  </a:lnTo>
                  <a:lnTo>
                    <a:pt x="5" y="5"/>
                  </a:lnTo>
                  <a:lnTo>
                    <a:pt x="0" y="19"/>
                  </a:lnTo>
                  <a:lnTo>
                    <a:pt x="1" y="37"/>
                  </a:lnTo>
                  <a:lnTo>
                    <a:pt x="16" y="52"/>
                  </a:lnTo>
                  <a:lnTo>
                    <a:pt x="33" y="64"/>
                  </a:lnTo>
                  <a:lnTo>
                    <a:pt x="42" y="75"/>
                  </a:lnTo>
                  <a:lnTo>
                    <a:pt x="45" y="85"/>
                  </a:lnTo>
                  <a:lnTo>
                    <a:pt x="47" y="93"/>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3" name="Freeform 68">
              <a:extLst>
                <a:ext uri="{FF2B5EF4-FFF2-40B4-BE49-F238E27FC236}">
                  <a16:creationId xmlns:a16="http://schemas.microsoft.com/office/drawing/2014/main" id="{A64922B9-4DA0-4923-BA34-928C8C4D57E2}"/>
                </a:ext>
              </a:extLst>
            </p:cNvPr>
            <p:cNvSpPr>
              <a:spLocks/>
            </p:cNvSpPr>
            <p:nvPr/>
          </p:nvSpPr>
          <p:spPr bwMode="auto">
            <a:xfrm>
              <a:off x="1614" y="1202"/>
              <a:ext cx="14" cy="18"/>
            </a:xfrm>
            <a:custGeom>
              <a:avLst/>
              <a:gdLst>
                <a:gd name="T0" fmla="*/ 0 w 43"/>
                <a:gd name="T1" fmla="*/ 0 h 56"/>
                <a:gd name="T2" fmla="*/ 0 w 43"/>
                <a:gd name="T3" fmla="*/ 0 h 56"/>
                <a:gd name="T4" fmla="*/ 0 w 43"/>
                <a:gd name="T5" fmla="*/ 0 h 56"/>
                <a:gd name="T6" fmla="*/ 0 w 43"/>
                <a:gd name="T7" fmla="*/ 0 h 56"/>
                <a:gd name="T8" fmla="*/ 0 w 43"/>
                <a:gd name="T9" fmla="*/ 0 h 56"/>
                <a:gd name="T10" fmla="*/ 0 w 43"/>
                <a:gd name="T11" fmla="*/ 0 h 56"/>
                <a:gd name="T12" fmla="*/ 0 w 43"/>
                <a:gd name="T13" fmla="*/ 0 h 56"/>
                <a:gd name="T14" fmla="*/ 0 w 43"/>
                <a:gd name="T15" fmla="*/ 0 h 56"/>
                <a:gd name="T16" fmla="*/ 0 w 43"/>
                <a:gd name="T17" fmla="*/ 0 h 56"/>
                <a:gd name="T18" fmla="*/ 0 w 43"/>
                <a:gd name="T19" fmla="*/ 0 h 56"/>
                <a:gd name="T20" fmla="*/ 0 w 43"/>
                <a:gd name="T21" fmla="*/ 0 h 56"/>
                <a:gd name="T22" fmla="*/ 0 w 43"/>
                <a:gd name="T23" fmla="*/ 0 h 56"/>
                <a:gd name="T24" fmla="*/ 0 w 43"/>
                <a:gd name="T25" fmla="*/ 0 h 56"/>
                <a:gd name="T26" fmla="*/ 0 w 43"/>
                <a:gd name="T27" fmla="*/ 0 h 56"/>
                <a:gd name="T28" fmla="*/ 0 w 43"/>
                <a:gd name="T29" fmla="*/ 0 h 56"/>
                <a:gd name="T30" fmla="*/ 0 w 43"/>
                <a:gd name="T31" fmla="*/ 0 h 56"/>
                <a:gd name="T32" fmla="*/ 0 w 43"/>
                <a:gd name="T33" fmla="*/ 0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 h="56">
                  <a:moveTo>
                    <a:pt x="31" y="56"/>
                  </a:moveTo>
                  <a:lnTo>
                    <a:pt x="35" y="53"/>
                  </a:lnTo>
                  <a:lnTo>
                    <a:pt x="42" y="45"/>
                  </a:lnTo>
                  <a:lnTo>
                    <a:pt x="43" y="34"/>
                  </a:lnTo>
                  <a:lnTo>
                    <a:pt x="33" y="27"/>
                  </a:lnTo>
                  <a:lnTo>
                    <a:pt x="18" y="19"/>
                  </a:lnTo>
                  <a:lnTo>
                    <a:pt x="9" y="9"/>
                  </a:lnTo>
                  <a:lnTo>
                    <a:pt x="5" y="3"/>
                  </a:lnTo>
                  <a:lnTo>
                    <a:pt x="4" y="0"/>
                  </a:lnTo>
                  <a:lnTo>
                    <a:pt x="2" y="3"/>
                  </a:lnTo>
                  <a:lnTo>
                    <a:pt x="0" y="11"/>
                  </a:lnTo>
                  <a:lnTo>
                    <a:pt x="0" y="21"/>
                  </a:lnTo>
                  <a:lnTo>
                    <a:pt x="10" y="30"/>
                  </a:lnTo>
                  <a:lnTo>
                    <a:pt x="22" y="38"/>
                  </a:lnTo>
                  <a:lnTo>
                    <a:pt x="27" y="45"/>
                  </a:lnTo>
                  <a:lnTo>
                    <a:pt x="30" y="50"/>
                  </a:lnTo>
                  <a:lnTo>
                    <a:pt x="31" y="56"/>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4" name="Freeform 69">
              <a:extLst>
                <a:ext uri="{FF2B5EF4-FFF2-40B4-BE49-F238E27FC236}">
                  <a16:creationId xmlns:a16="http://schemas.microsoft.com/office/drawing/2014/main" id="{098FCFEA-C684-4D7C-AB7C-5BE741748066}"/>
                </a:ext>
              </a:extLst>
            </p:cNvPr>
            <p:cNvSpPr>
              <a:spLocks/>
            </p:cNvSpPr>
            <p:nvPr/>
          </p:nvSpPr>
          <p:spPr bwMode="auto">
            <a:xfrm>
              <a:off x="1823" y="1178"/>
              <a:ext cx="19" cy="31"/>
            </a:xfrm>
            <a:custGeom>
              <a:avLst/>
              <a:gdLst>
                <a:gd name="T0" fmla="*/ 0 w 55"/>
                <a:gd name="T1" fmla="*/ 0 h 92"/>
                <a:gd name="T2" fmla="*/ 0 w 55"/>
                <a:gd name="T3" fmla="*/ 0 h 92"/>
                <a:gd name="T4" fmla="*/ 0 w 55"/>
                <a:gd name="T5" fmla="*/ 0 h 92"/>
                <a:gd name="T6" fmla="*/ 0 w 55"/>
                <a:gd name="T7" fmla="*/ 0 h 92"/>
                <a:gd name="T8" fmla="*/ 0 w 55"/>
                <a:gd name="T9" fmla="*/ 0 h 92"/>
                <a:gd name="T10" fmla="*/ 0 w 55"/>
                <a:gd name="T11" fmla="*/ 0 h 92"/>
                <a:gd name="T12" fmla="*/ 0 w 55"/>
                <a:gd name="T13" fmla="*/ 0 h 92"/>
                <a:gd name="T14" fmla="*/ 0 w 55"/>
                <a:gd name="T15" fmla="*/ 0 h 92"/>
                <a:gd name="T16" fmla="*/ 0 w 55"/>
                <a:gd name="T17" fmla="*/ 0 h 92"/>
                <a:gd name="T18" fmla="*/ 0 w 55"/>
                <a:gd name="T19" fmla="*/ 0 h 92"/>
                <a:gd name="T20" fmla="*/ 0 w 55"/>
                <a:gd name="T21" fmla="*/ 0 h 92"/>
                <a:gd name="T22" fmla="*/ 0 w 55"/>
                <a:gd name="T23" fmla="*/ 0 h 92"/>
                <a:gd name="T24" fmla="*/ 0 w 55"/>
                <a:gd name="T25" fmla="*/ 0 h 92"/>
                <a:gd name="T26" fmla="*/ 0 w 55"/>
                <a:gd name="T27" fmla="*/ 0 h 92"/>
                <a:gd name="T28" fmla="*/ 0 w 55"/>
                <a:gd name="T29" fmla="*/ 0 h 92"/>
                <a:gd name="T30" fmla="*/ 0 w 55"/>
                <a:gd name="T31" fmla="*/ 0 h 92"/>
                <a:gd name="T32" fmla="*/ 0 w 55"/>
                <a:gd name="T33" fmla="*/ 0 h 92"/>
                <a:gd name="T34" fmla="*/ 0 w 55"/>
                <a:gd name="T35" fmla="*/ 0 h 92"/>
                <a:gd name="T36" fmla="*/ 0 w 55"/>
                <a:gd name="T37" fmla="*/ 0 h 92"/>
                <a:gd name="T38" fmla="*/ 0 w 55"/>
                <a:gd name="T39" fmla="*/ 0 h 92"/>
                <a:gd name="T40" fmla="*/ 0 w 55"/>
                <a:gd name="T41" fmla="*/ 0 h 92"/>
                <a:gd name="T42" fmla="*/ 0 w 55"/>
                <a:gd name="T43" fmla="*/ 0 h 92"/>
                <a:gd name="T44" fmla="*/ 0 w 55"/>
                <a:gd name="T45" fmla="*/ 0 h 92"/>
                <a:gd name="T46" fmla="*/ 0 w 55"/>
                <a:gd name="T47" fmla="*/ 0 h 92"/>
                <a:gd name="T48" fmla="*/ 0 w 55"/>
                <a:gd name="T49" fmla="*/ 0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5" h="92">
                  <a:moveTo>
                    <a:pt x="23" y="92"/>
                  </a:moveTo>
                  <a:lnTo>
                    <a:pt x="26" y="91"/>
                  </a:lnTo>
                  <a:lnTo>
                    <a:pt x="31" y="87"/>
                  </a:lnTo>
                  <a:lnTo>
                    <a:pt x="38" y="80"/>
                  </a:lnTo>
                  <a:lnTo>
                    <a:pt x="46" y="73"/>
                  </a:lnTo>
                  <a:lnTo>
                    <a:pt x="52" y="63"/>
                  </a:lnTo>
                  <a:lnTo>
                    <a:pt x="55" y="55"/>
                  </a:lnTo>
                  <a:lnTo>
                    <a:pt x="54" y="46"/>
                  </a:lnTo>
                  <a:lnTo>
                    <a:pt x="47" y="40"/>
                  </a:lnTo>
                  <a:lnTo>
                    <a:pt x="33" y="26"/>
                  </a:lnTo>
                  <a:lnTo>
                    <a:pt x="29" y="13"/>
                  </a:lnTo>
                  <a:lnTo>
                    <a:pt x="30" y="4"/>
                  </a:lnTo>
                  <a:lnTo>
                    <a:pt x="31" y="0"/>
                  </a:lnTo>
                  <a:lnTo>
                    <a:pt x="30" y="1"/>
                  </a:lnTo>
                  <a:lnTo>
                    <a:pt x="25" y="4"/>
                  </a:lnTo>
                  <a:lnTo>
                    <a:pt x="18" y="7"/>
                  </a:lnTo>
                  <a:lnTo>
                    <a:pt x="12" y="12"/>
                  </a:lnTo>
                  <a:lnTo>
                    <a:pt x="6" y="17"/>
                  </a:lnTo>
                  <a:lnTo>
                    <a:pt x="1" y="24"/>
                  </a:lnTo>
                  <a:lnTo>
                    <a:pt x="0" y="30"/>
                  </a:lnTo>
                  <a:lnTo>
                    <a:pt x="2" y="37"/>
                  </a:lnTo>
                  <a:lnTo>
                    <a:pt x="12" y="53"/>
                  </a:lnTo>
                  <a:lnTo>
                    <a:pt x="18" y="71"/>
                  </a:lnTo>
                  <a:lnTo>
                    <a:pt x="22" y="86"/>
                  </a:lnTo>
                  <a:lnTo>
                    <a:pt x="23" y="92"/>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5" name="Freeform 70">
              <a:extLst>
                <a:ext uri="{FF2B5EF4-FFF2-40B4-BE49-F238E27FC236}">
                  <a16:creationId xmlns:a16="http://schemas.microsoft.com/office/drawing/2014/main" id="{98FE9637-998D-4CF9-BEA6-F7B79F0E1359}"/>
                </a:ext>
              </a:extLst>
            </p:cNvPr>
            <p:cNvSpPr>
              <a:spLocks/>
            </p:cNvSpPr>
            <p:nvPr/>
          </p:nvSpPr>
          <p:spPr bwMode="auto">
            <a:xfrm>
              <a:off x="1966" y="1272"/>
              <a:ext cx="31" cy="24"/>
            </a:xfrm>
            <a:custGeom>
              <a:avLst/>
              <a:gdLst>
                <a:gd name="T0" fmla="*/ 0 w 93"/>
                <a:gd name="T1" fmla="*/ 0 h 70"/>
                <a:gd name="T2" fmla="*/ 0 w 93"/>
                <a:gd name="T3" fmla="*/ 0 h 70"/>
                <a:gd name="T4" fmla="*/ 0 w 93"/>
                <a:gd name="T5" fmla="*/ 0 h 70"/>
                <a:gd name="T6" fmla="*/ 0 w 93"/>
                <a:gd name="T7" fmla="*/ 0 h 70"/>
                <a:gd name="T8" fmla="*/ 0 w 93"/>
                <a:gd name="T9" fmla="*/ 0 h 70"/>
                <a:gd name="T10" fmla="*/ 0 w 93"/>
                <a:gd name="T11" fmla="*/ 0 h 70"/>
                <a:gd name="T12" fmla="*/ 0 w 93"/>
                <a:gd name="T13" fmla="*/ 0 h 70"/>
                <a:gd name="T14" fmla="*/ 0 w 93"/>
                <a:gd name="T15" fmla="*/ 0 h 70"/>
                <a:gd name="T16" fmla="*/ 0 w 93"/>
                <a:gd name="T17" fmla="*/ 0 h 70"/>
                <a:gd name="T18" fmla="*/ 0 w 93"/>
                <a:gd name="T19" fmla="*/ 0 h 70"/>
                <a:gd name="T20" fmla="*/ 0 w 93"/>
                <a:gd name="T21" fmla="*/ 0 h 70"/>
                <a:gd name="T22" fmla="*/ 0 w 93"/>
                <a:gd name="T23" fmla="*/ 0 h 70"/>
                <a:gd name="T24" fmla="*/ 0 w 93"/>
                <a:gd name="T25" fmla="*/ 0 h 70"/>
                <a:gd name="T26" fmla="*/ 0 w 93"/>
                <a:gd name="T27" fmla="*/ 0 h 70"/>
                <a:gd name="T28" fmla="*/ 0 w 93"/>
                <a:gd name="T29" fmla="*/ 0 h 70"/>
                <a:gd name="T30" fmla="*/ 0 w 93"/>
                <a:gd name="T31" fmla="*/ 0 h 70"/>
                <a:gd name="T32" fmla="*/ 0 w 93"/>
                <a:gd name="T33" fmla="*/ 0 h 70"/>
                <a:gd name="T34" fmla="*/ 0 w 93"/>
                <a:gd name="T35" fmla="*/ 0 h 70"/>
                <a:gd name="T36" fmla="*/ 0 w 93"/>
                <a:gd name="T37" fmla="*/ 0 h 70"/>
                <a:gd name="T38" fmla="*/ 0 w 93"/>
                <a:gd name="T39" fmla="*/ 0 h 70"/>
                <a:gd name="T40" fmla="*/ 0 w 93"/>
                <a:gd name="T41" fmla="*/ 0 h 70"/>
                <a:gd name="T42" fmla="*/ 0 w 93"/>
                <a:gd name="T43" fmla="*/ 0 h 70"/>
                <a:gd name="T44" fmla="*/ 0 w 93"/>
                <a:gd name="T45" fmla="*/ 0 h 70"/>
                <a:gd name="T46" fmla="*/ 0 w 93"/>
                <a:gd name="T47" fmla="*/ 0 h 70"/>
                <a:gd name="T48" fmla="*/ 0 w 93"/>
                <a:gd name="T49" fmla="*/ 0 h 70"/>
                <a:gd name="T50" fmla="*/ 0 w 93"/>
                <a:gd name="T51" fmla="*/ 0 h 70"/>
                <a:gd name="T52" fmla="*/ 0 w 93"/>
                <a:gd name="T53" fmla="*/ 0 h 70"/>
                <a:gd name="T54" fmla="*/ 0 w 93"/>
                <a:gd name="T55" fmla="*/ 0 h 70"/>
                <a:gd name="T56" fmla="*/ 0 w 93"/>
                <a:gd name="T57" fmla="*/ 0 h 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70">
                  <a:moveTo>
                    <a:pt x="91" y="70"/>
                  </a:moveTo>
                  <a:lnTo>
                    <a:pt x="91" y="69"/>
                  </a:lnTo>
                  <a:lnTo>
                    <a:pt x="92" y="65"/>
                  </a:lnTo>
                  <a:lnTo>
                    <a:pt x="93" y="58"/>
                  </a:lnTo>
                  <a:lnTo>
                    <a:pt x="92" y="52"/>
                  </a:lnTo>
                  <a:lnTo>
                    <a:pt x="89" y="45"/>
                  </a:lnTo>
                  <a:lnTo>
                    <a:pt x="84" y="38"/>
                  </a:lnTo>
                  <a:lnTo>
                    <a:pt x="73" y="33"/>
                  </a:lnTo>
                  <a:lnTo>
                    <a:pt x="59" y="30"/>
                  </a:lnTo>
                  <a:lnTo>
                    <a:pt x="46" y="28"/>
                  </a:lnTo>
                  <a:lnTo>
                    <a:pt x="35" y="24"/>
                  </a:lnTo>
                  <a:lnTo>
                    <a:pt x="25" y="19"/>
                  </a:lnTo>
                  <a:lnTo>
                    <a:pt x="15" y="13"/>
                  </a:lnTo>
                  <a:lnTo>
                    <a:pt x="9" y="8"/>
                  </a:lnTo>
                  <a:lnTo>
                    <a:pt x="4" y="4"/>
                  </a:lnTo>
                  <a:lnTo>
                    <a:pt x="1" y="2"/>
                  </a:lnTo>
                  <a:lnTo>
                    <a:pt x="0" y="0"/>
                  </a:lnTo>
                  <a:lnTo>
                    <a:pt x="0" y="4"/>
                  </a:lnTo>
                  <a:lnTo>
                    <a:pt x="4" y="15"/>
                  </a:lnTo>
                  <a:lnTo>
                    <a:pt x="14" y="29"/>
                  </a:lnTo>
                  <a:lnTo>
                    <a:pt x="35" y="45"/>
                  </a:lnTo>
                  <a:lnTo>
                    <a:pt x="48" y="52"/>
                  </a:lnTo>
                  <a:lnTo>
                    <a:pt x="60" y="57"/>
                  </a:lnTo>
                  <a:lnTo>
                    <a:pt x="69" y="62"/>
                  </a:lnTo>
                  <a:lnTo>
                    <a:pt x="77" y="65"/>
                  </a:lnTo>
                  <a:lnTo>
                    <a:pt x="83" y="67"/>
                  </a:lnTo>
                  <a:lnTo>
                    <a:pt x="88" y="69"/>
                  </a:lnTo>
                  <a:lnTo>
                    <a:pt x="89" y="70"/>
                  </a:lnTo>
                  <a:lnTo>
                    <a:pt x="91" y="70"/>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6" name="Freeform 71">
              <a:extLst>
                <a:ext uri="{FF2B5EF4-FFF2-40B4-BE49-F238E27FC236}">
                  <a16:creationId xmlns:a16="http://schemas.microsoft.com/office/drawing/2014/main" id="{746BED2D-9B46-4E7A-80B1-79BB6D72DF2E}"/>
                </a:ext>
              </a:extLst>
            </p:cNvPr>
            <p:cNvSpPr>
              <a:spLocks/>
            </p:cNvSpPr>
            <p:nvPr/>
          </p:nvSpPr>
          <p:spPr bwMode="auto">
            <a:xfrm>
              <a:off x="1976" y="1256"/>
              <a:ext cx="21" cy="18"/>
            </a:xfrm>
            <a:custGeom>
              <a:avLst/>
              <a:gdLst>
                <a:gd name="T0" fmla="*/ 0 w 63"/>
                <a:gd name="T1" fmla="*/ 0 h 54"/>
                <a:gd name="T2" fmla="*/ 0 w 63"/>
                <a:gd name="T3" fmla="*/ 0 h 54"/>
                <a:gd name="T4" fmla="*/ 0 w 63"/>
                <a:gd name="T5" fmla="*/ 0 h 54"/>
                <a:gd name="T6" fmla="*/ 0 w 63"/>
                <a:gd name="T7" fmla="*/ 0 h 54"/>
                <a:gd name="T8" fmla="*/ 0 w 63"/>
                <a:gd name="T9" fmla="*/ 0 h 54"/>
                <a:gd name="T10" fmla="*/ 0 w 63"/>
                <a:gd name="T11" fmla="*/ 0 h 54"/>
                <a:gd name="T12" fmla="*/ 0 w 63"/>
                <a:gd name="T13" fmla="*/ 0 h 54"/>
                <a:gd name="T14" fmla="*/ 0 w 63"/>
                <a:gd name="T15" fmla="*/ 0 h 54"/>
                <a:gd name="T16" fmla="*/ 0 w 63"/>
                <a:gd name="T17" fmla="*/ 0 h 54"/>
                <a:gd name="T18" fmla="*/ 0 w 63"/>
                <a:gd name="T19" fmla="*/ 0 h 54"/>
                <a:gd name="T20" fmla="*/ 0 w 63"/>
                <a:gd name="T21" fmla="*/ 0 h 54"/>
                <a:gd name="T22" fmla="*/ 0 w 63"/>
                <a:gd name="T23" fmla="*/ 0 h 54"/>
                <a:gd name="T24" fmla="*/ 0 w 63"/>
                <a:gd name="T25" fmla="*/ 0 h 54"/>
                <a:gd name="T26" fmla="*/ 0 w 63"/>
                <a:gd name="T27" fmla="*/ 0 h 54"/>
                <a:gd name="T28" fmla="*/ 0 w 63"/>
                <a:gd name="T29" fmla="*/ 0 h 54"/>
                <a:gd name="T30" fmla="*/ 0 w 63"/>
                <a:gd name="T31" fmla="*/ 0 h 54"/>
                <a:gd name="T32" fmla="*/ 0 w 63"/>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3" h="54">
                  <a:moveTo>
                    <a:pt x="63" y="54"/>
                  </a:moveTo>
                  <a:lnTo>
                    <a:pt x="62" y="48"/>
                  </a:lnTo>
                  <a:lnTo>
                    <a:pt x="57" y="33"/>
                  </a:lnTo>
                  <a:lnTo>
                    <a:pt x="47" y="20"/>
                  </a:lnTo>
                  <a:lnTo>
                    <a:pt x="36" y="15"/>
                  </a:lnTo>
                  <a:lnTo>
                    <a:pt x="24" y="13"/>
                  </a:lnTo>
                  <a:lnTo>
                    <a:pt x="13" y="8"/>
                  </a:lnTo>
                  <a:lnTo>
                    <a:pt x="5" y="3"/>
                  </a:lnTo>
                  <a:lnTo>
                    <a:pt x="3" y="0"/>
                  </a:lnTo>
                  <a:lnTo>
                    <a:pt x="1" y="7"/>
                  </a:lnTo>
                  <a:lnTo>
                    <a:pt x="0" y="20"/>
                  </a:lnTo>
                  <a:lnTo>
                    <a:pt x="7" y="33"/>
                  </a:lnTo>
                  <a:lnTo>
                    <a:pt x="25" y="38"/>
                  </a:lnTo>
                  <a:lnTo>
                    <a:pt x="46" y="41"/>
                  </a:lnTo>
                  <a:lnTo>
                    <a:pt x="58" y="46"/>
                  </a:lnTo>
                  <a:lnTo>
                    <a:pt x="62" y="52"/>
                  </a:lnTo>
                  <a:lnTo>
                    <a:pt x="63" y="54"/>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7" name="Freeform 72">
              <a:extLst>
                <a:ext uri="{FF2B5EF4-FFF2-40B4-BE49-F238E27FC236}">
                  <a16:creationId xmlns:a16="http://schemas.microsoft.com/office/drawing/2014/main" id="{7150146B-520D-4D1D-ADF3-E303613D398A}"/>
                </a:ext>
              </a:extLst>
            </p:cNvPr>
            <p:cNvSpPr>
              <a:spLocks/>
            </p:cNvSpPr>
            <p:nvPr/>
          </p:nvSpPr>
          <p:spPr bwMode="auto">
            <a:xfrm>
              <a:off x="2005" y="1223"/>
              <a:ext cx="208" cy="142"/>
            </a:xfrm>
            <a:custGeom>
              <a:avLst/>
              <a:gdLst>
                <a:gd name="T0" fmla="*/ 0 w 623"/>
                <a:gd name="T1" fmla="*/ 0 h 425"/>
                <a:gd name="T2" fmla="*/ 0 w 623"/>
                <a:gd name="T3" fmla="*/ 0 h 425"/>
                <a:gd name="T4" fmla="*/ 0 w 623"/>
                <a:gd name="T5" fmla="*/ 0 h 425"/>
                <a:gd name="T6" fmla="*/ 0 w 623"/>
                <a:gd name="T7" fmla="*/ 0 h 425"/>
                <a:gd name="T8" fmla="*/ 0 w 623"/>
                <a:gd name="T9" fmla="*/ 0 h 425"/>
                <a:gd name="T10" fmla="*/ 0 w 623"/>
                <a:gd name="T11" fmla="*/ 0 h 425"/>
                <a:gd name="T12" fmla="*/ 0 w 623"/>
                <a:gd name="T13" fmla="*/ 0 h 425"/>
                <a:gd name="T14" fmla="*/ 0 w 623"/>
                <a:gd name="T15" fmla="*/ 0 h 425"/>
                <a:gd name="T16" fmla="*/ 0 w 623"/>
                <a:gd name="T17" fmla="*/ 0 h 425"/>
                <a:gd name="T18" fmla="*/ 0 w 623"/>
                <a:gd name="T19" fmla="*/ 0 h 425"/>
                <a:gd name="T20" fmla="*/ 0 w 623"/>
                <a:gd name="T21" fmla="*/ 0 h 425"/>
                <a:gd name="T22" fmla="*/ 0 w 623"/>
                <a:gd name="T23" fmla="*/ 0 h 425"/>
                <a:gd name="T24" fmla="*/ 0 w 623"/>
                <a:gd name="T25" fmla="*/ 0 h 425"/>
                <a:gd name="T26" fmla="*/ 0 w 623"/>
                <a:gd name="T27" fmla="*/ 0 h 425"/>
                <a:gd name="T28" fmla="*/ 0 w 623"/>
                <a:gd name="T29" fmla="*/ 0 h 425"/>
                <a:gd name="T30" fmla="*/ 0 w 623"/>
                <a:gd name="T31" fmla="*/ 0 h 425"/>
                <a:gd name="T32" fmla="*/ 0 w 623"/>
                <a:gd name="T33" fmla="*/ 0 h 425"/>
                <a:gd name="T34" fmla="*/ 0 w 623"/>
                <a:gd name="T35" fmla="*/ 0 h 425"/>
                <a:gd name="T36" fmla="*/ 0 w 623"/>
                <a:gd name="T37" fmla="*/ 0 h 425"/>
                <a:gd name="T38" fmla="*/ 0 w 623"/>
                <a:gd name="T39" fmla="*/ 0 h 425"/>
                <a:gd name="T40" fmla="*/ 0 w 623"/>
                <a:gd name="T41" fmla="*/ 0 h 425"/>
                <a:gd name="T42" fmla="*/ 0 w 623"/>
                <a:gd name="T43" fmla="*/ 0 h 425"/>
                <a:gd name="T44" fmla="*/ 0 w 623"/>
                <a:gd name="T45" fmla="*/ 0 h 425"/>
                <a:gd name="T46" fmla="*/ 0 w 623"/>
                <a:gd name="T47" fmla="*/ 0 h 425"/>
                <a:gd name="T48" fmla="*/ 0 w 623"/>
                <a:gd name="T49" fmla="*/ 0 h 425"/>
                <a:gd name="T50" fmla="*/ 0 w 623"/>
                <a:gd name="T51" fmla="*/ 0 h 425"/>
                <a:gd name="T52" fmla="*/ 0 w 623"/>
                <a:gd name="T53" fmla="*/ 0 h 425"/>
                <a:gd name="T54" fmla="*/ 0 w 623"/>
                <a:gd name="T55" fmla="*/ 0 h 425"/>
                <a:gd name="T56" fmla="*/ 0 w 623"/>
                <a:gd name="T57" fmla="*/ 0 h 425"/>
                <a:gd name="T58" fmla="*/ 0 w 623"/>
                <a:gd name="T59" fmla="*/ 0 h 425"/>
                <a:gd name="T60" fmla="*/ 0 w 623"/>
                <a:gd name="T61" fmla="*/ 0 h 425"/>
                <a:gd name="T62" fmla="*/ 0 w 623"/>
                <a:gd name="T63" fmla="*/ 0 h 425"/>
                <a:gd name="T64" fmla="*/ 0 w 623"/>
                <a:gd name="T65" fmla="*/ 0 h 425"/>
                <a:gd name="T66" fmla="*/ 0 w 623"/>
                <a:gd name="T67" fmla="*/ 0 h 425"/>
                <a:gd name="T68" fmla="*/ 0 w 623"/>
                <a:gd name="T69" fmla="*/ 0 h 425"/>
                <a:gd name="T70" fmla="*/ 0 w 623"/>
                <a:gd name="T71" fmla="*/ 0 h 425"/>
                <a:gd name="T72" fmla="*/ 0 w 623"/>
                <a:gd name="T73" fmla="*/ 0 h 425"/>
                <a:gd name="T74" fmla="*/ 0 w 623"/>
                <a:gd name="T75" fmla="*/ 0 h 425"/>
                <a:gd name="T76" fmla="*/ 0 w 623"/>
                <a:gd name="T77" fmla="*/ 0 h 425"/>
                <a:gd name="T78" fmla="*/ 0 w 623"/>
                <a:gd name="T79" fmla="*/ 0 h 425"/>
                <a:gd name="T80" fmla="*/ 0 w 623"/>
                <a:gd name="T81" fmla="*/ 0 h 425"/>
                <a:gd name="T82" fmla="*/ 0 w 623"/>
                <a:gd name="T83" fmla="*/ 0 h 425"/>
                <a:gd name="T84" fmla="*/ 0 w 623"/>
                <a:gd name="T85" fmla="*/ 0 h 425"/>
                <a:gd name="T86" fmla="*/ 0 w 623"/>
                <a:gd name="T87" fmla="*/ 0 h 425"/>
                <a:gd name="T88" fmla="*/ 0 w 623"/>
                <a:gd name="T89" fmla="*/ 0 h 425"/>
                <a:gd name="T90" fmla="*/ 0 w 623"/>
                <a:gd name="T91" fmla="*/ 0 h 425"/>
                <a:gd name="T92" fmla="*/ 0 w 623"/>
                <a:gd name="T93" fmla="*/ 0 h 425"/>
                <a:gd name="T94" fmla="*/ 0 w 623"/>
                <a:gd name="T95" fmla="*/ 0 h 425"/>
                <a:gd name="T96" fmla="*/ 0 w 623"/>
                <a:gd name="T97" fmla="*/ 0 h 425"/>
                <a:gd name="T98" fmla="*/ 0 w 623"/>
                <a:gd name="T99" fmla="*/ 0 h 425"/>
                <a:gd name="T100" fmla="*/ 0 w 623"/>
                <a:gd name="T101" fmla="*/ 0 h 42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23" h="425">
                  <a:moveTo>
                    <a:pt x="490" y="392"/>
                  </a:moveTo>
                  <a:lnTo>
                    <a:pt x="495" y="393"/>
                  </a:lnTo>
                  <a:lnTo>
                    <a:pt x="508" y="396"/>
                  </a:lnTo>
                  <a:lnTo>
                    <a:pt x="527" y="396"/>
                  </a:lnTo>
                  <a:lnTo>
                    <a:pt x="549" y="393"/>
                  </a:lnTo>
                  <a:lnTo>
                    <a:pt x="571" y="386"/>
                  </a:lnTo>
                  <a:lnTo>
                    <a:pt x="592" y="368"/>
                  </a:lnTo>
                  <a:lnTo>
                    <a:pt x="608" y="342"/>
                  </a:lnTo>
                  <a:lnTo>
                    <a:pt x="617" y="301"/>
                  </a:lnTo>
                  <a:lnTo>
                    <a:pt x="619" y="305"/>
                  </a:lnTo>
                  <a:lnTo>
                    <a:pt x="621" y="316"/>
                  </a:lnTo>
                  <a:lnTo>
                    <a:pt x="623" y="332"/>
                  </a:lnTo>
                  <a:lnTo>
                    <a:pt x="621" y="350"/>
                  </a:lnTo>
                  <a:lnTo>
                    <a:pt x="617" y="370"/>
                  </a:lnTo>
                  <a:lnTo>
                    <a:pt x="607" y="389"/>
                  </a:lnTo>
                  <a:lnTo>
                    <a:pt x="588" y="405"/>
                  </a:lnTo>
                  <a:lnTo>
                    <a:pt x="561" y="418"/>
                  </a:lnTo>
                  <a:lnTo>
                    <a:pt x="545" y="422"/>
                  </a:lnTo>
                  <a:lnTo>
                    <a:pt x="528" y="425"/>
                  </a:lnTo>
                  <a:lnTo>
                    <a:pt x="512" y="425"/>
                  </a:lnTo>
                  <a:lnTo>
                    <a:pt x="496" y="425"/>
                  </a:lnTo>
                  <a:lnTo>
                    <a:pt x="482" y="424"/>
                  </a:lnTo>
                  <a:lnTo>
                    <a:pt x="466" y="421"/>
                  </a:lnTo>
                  <a:lnTo>
                    <a:pt x="450" y="417"/>
                  </a:lnTo>
                  <a:lnTo>
                    <a:pt x="436" y="413"/>
                  </a:lnTo>
                  <a:lnTo>
                    <a:pt x="421" y="409"/>
                  </a:lnTo>
                  <a:lnTo>
                    <a:pt x="407" y="405"/>
                  </a:lnTo>
                  <a:lnTo>
                    <a:pt x="392" y="400"/>
                  </a:lnTo>
                  <a:lnTo>
                    <a:pt x="379" y="396"/>
                  </a:lnTo>
                  <a:lnTo>
                    <a:pt x="365" y="392"/>
                  </a:lnTo>
                  <a:lnTo>
                    <a:pt x="351" y="388"/>
                  </a:lnTo>
                  <a:lnTo>
                    <a:pt x="340" y="386"/>
                  </a:lnTo>
                  <a:lnTo>
                    <a:pt x="326" y="383"/>
                  </a:lnTo>
                  <a:lnTo>
                    <a:pt x="313" y="382"/>
                  </a:lnTo>
                  <a:lnTo>
                    <a:pt x="297" y="382"/>
                  </a:lnTo>
                  <a:lnTo>
                    <a:pt x="283" y="383"/>
                  </a:lnTo>
                  <a:lnTo>
                    <a:pt x="267" y="386"/>
                  </a:lnTo>
                  <a:lnTo>
                    <a:pt x="251" y="389"/>
                  </a:lnTo>
                  <a:lnTo>
                    <a:pt x="236" y="395"/>
                  </a:lnTo>
                  <a:lnTo>
                    <a:pt x="220" y="400"/>
                  </a:lnTo>
                  <a:lnTo>
                    <a:pt x="204" y="408"/>
                  </a:lnTo>
                  <a:lnTo>
                    <a:pt x="195" y="412"/>
                  </a:lnTo>
                  <a:lnTo>
                    <a:pt x="186" y="416"/>
                  </a:lnTo>
                  <a:lnTo>
                    <a:pt x="176" y="417"/>
                  </a:lnTo>
                  <a:lnTo>
                    <a:pt x="164" y="416"/>
                  </a:lnTo>
                  <a:lnTo>
                    <a:pt x="151" y="413"/>
                  </a:lnTo>
                  <a:lnTo>
                    <a:pt x="134" y="408"/>
                  </a:lnTo>
                  <a:lnTo>
                    <a:pt x="113" y="399"/>
                  </a:lnTo>
                  <a:lnTo>
                    <a:pt x="87" y="387"/>
                  </a:lnTo>
                  <a:lnTo>
                    <a:pt x="62" y="372"/>
                  </a:lnTo>
                  <a:lnTo>
                    <a:pt x="41" y="358"/>
                  </a:lnTo>
                  <a:lnTo>
                    <a:pt x="26" y="345"/>
                  </a:lnTo>
                  <a:lnTo>
                    <a:pt x="14" y="330"/>
                  </a:lnTo>
                  <a:lnTo>
                    <a:pt x="8" y="318"/>
                  </a:lnTo>
                  <a:lnTo>
                    <a:pt x="2" y="309"/>
                  </a:lnTo>
                  <a:lnTo>
                    <a:pt x="0" y="304"/>
                  </a:lnTo>
                  <a:lnTo>
                    <a:pt x="0" y="301"/>
                  </a:lnTo>
                  <a:lnTo>
                    <a:pt x="2" y="304"/>
                  </a:lnTo>
                  <a:lnTo>
                    <a:pt x="8" y="310"/>
                  </a:lnTo>
                  <a:lnTo>
                    <a:pt x="18" y="320"/>
                  </a:lnTo>
                  <a:lnTo>
                    <a:pt x="33" y="330"/>
                  </a:lnTo>
                  <a:lnTo>
                    <a:pt x="50" y="343"/>
                  </a:lnTo>
                  <a:lnTo>
                    <a:pt x="71" y="354"/>
                  </a:lnTo>
                  <a:lnTo>
                    <a:pt x="95" y="364"/>
                  </a:lnTo>
                  <a:lnTo>
                    <a:pt x="122" y="372"/>
                  </a:lnTo>
                  <a:lnTo>
                    <a:pt x="147" y="376"/>
                  </a:lnTo>
                  <a:lnTo>
                    <a:pt x="168" y="379"/>
                  </a:lnTo>
                  <a:lnTo>
                    <a:pt x="183" y="379"/>
                  </a:lnTo>
                  <a:lnTo>
                    <a:pt x="196" y="376"/>
                  </a:lnTo>
                  <a:lnTo>
                    <a:pt x="207" y="372"/>
                  </a:lnTo>
                  <a:lnTo>
                    <a:pt x="216" y="366"/>
                  </a:lnTo>
                  <a:lnTo>
                    <a:pt x="225" y="358"/>
                  </a:lnTo>
                  <a:lnTo>
                    <a:pt x="236" y="347"/>
                  </a:lnTo>
                  <a:lnTo>
                    <a:pt x="245" y="335"/>
                  </a:lnTo>
                  <a:lnTo>
                    <a:pt x="250" y="325"/>
                  </a:lnTo>
                  <a:lnTo>
                    <a:pt x="250" y="314"/>
                  </a:lnTo>
                  <a:lnTo>
                    <a:pt x="247" y="304"/>
                  </a:lnTo>
                  <a:lnTo>
                    <a:pt x="240" y="295"/>
                  </a:lnTo>
                  <a:lnTo>
                    <a:pt x="229" y="287"/>
                  </a:lnTo>
                  <a:lnTo>
                    <a:pt x="213" y="278"/>
                  </a:lnTo>
                  <a:lnTo>
                    <a:pt x="195" y="270"/>
                  </a:lnTo>
                  <a:lnTo>
                    <a:pt x="175" y="260"/>
                  </a:lnTo>
                  <a:lnTo>
                    <a:pt x="161" y="250"/>
                  </a:lnTo>
                  <a:lnTo>
                    <a:pt x="149" y="237"/>
                  </a:lnTo>
                  <a:lnTo>
                    <a:pt x="139" y="224"/>
                  </a:lnTo>
                  <a:lnTo>
                    <a:pt x="134" y="212"/>
                  </a:lnTo>
                  <a:lnTo>
                    <a:pt x="130" y="202"/>
                  </a:lnTo>
                  <a:lnTo>
                    <a:pt x="128" y="196"/>
                  </a:lnTo>
                  <a:lnTo>
                    <a:pt x="128" y="193"/>
                  </a:lnTo>
                  <a:lnTo>
                    <a:pt x="133" y="196"/>
                  </a:lnTo>
                  <a:lnTo>
                    <a:pt x="146" y="202"/>
                  </a:lnTo>
                  <a:lnTo>
                    <a:pt x="164" y="206"/>
                  </a:lnTo>
                  <a:lnTo>
                    <a:pt x="184" y="208"/>
                  </a:lnTo>
                  <a:lnTo>
                    <a:pt x="203" y="200"/>
                  </a:lnTo>
                  <a:lnTo>
                    <a:pt x="216" y="181"/>
                  </a:lnTo>
                  <a:lnTo>
                    <a:pt x="221" y="146"/>
                  </a:lnTo>
                  <a:lnTo>
                    <a:pt x="214" y="92"/>
                  </a:lnTo>
                  <a:lnTo>
                    <a:pt x="216" y="95"/>
                  </a:lnTo>
                  <a:lnTo>
                    <a:pt x="221" y="102"/>
                  </a:lnTo>
                  <a:lnTo>
                    <a:pt x="228" y="114"/>
                  </a:lnTo>
                  <a:lnTo>
                    <a:pt x="234" y="130"/>
                  </a:lnTo>
                  <a:lnTo>
                    <a:pt x="240" y="150"/>
                  </a:lnTo>
                  <a:lnTo>
                    <a:pt x="243" y="171"/>
                  </a:lnTo>
                  <a:lnTo>
                    <a:pt x="242" y="195"/>
                  </a:lnTo>
                  <a:lnTo>
                    <a:pt x="236" y="220"/>
                  </a:lnTo>
                  <a:lnTo>
                    <a:pt x="233" y="242"/>
                  </a:lnTo>
                  <a:lnTo>
                    <a:pt x="242" y="260"/>
                  </a:lnTo>
                  <a:lnTo>
                    <a:pt x="261" y="274"/>
                  </a:lnTo>
                  <a:lnTo>
                    <a:pt x="286" y="283"/>
                  </a:lnTo>
                  <a:lnTo>
                    <a:pt x="312" y="287"/>
                  </a:lnTo>
                  <a:lnTo>
                    <a:pt x="340" y="285"/>
                  </a:lnTo>
                  <a:lnTo>
                    <a:pt x="362" y="278"/>
                  </a:lnTo>
                  <a:lnTo>
                    <a:pt x="378" y="266"/>
                  </a:lnTo>
                  <a:lnTo>
                    <a:pt x="388" y="251"/>
                  </a:lnTo>
                  <a:lnTo>
                    <a:pt x="398" y="238"/>
                  </a:lnTo>
                  <a:lnTo>
                    <a:pt x="405" y="225"/>
                  </a:lnTo>
                  <a:lnTo>
                    <a:pt x="411" y="213"/>
                  </a:lnTo>
                  <a:lnTo>
                    <a:pt x="413" y="200"/>
                  </a:lnTo>
                  <a:lnTo>
                    <a:pt x="412" y="187"/>
                  </a:lnTo>
                  <a:lnTo>
                    <a:pt x="407" y="171"/>
                  </a:lnTo>
                  <a:lnTo>
                    <a:pt x="398" y="152"/>
                  </a:lnTo>
                  <a:lnTo>
                    <a:pt x="391" y="131"/>
                  </a:lnTo>
                  <a:lnTo>
                    <a:pt x="394" y="108"/>
                  </a:lnTo>
                  <a:lnTo>
                    <a:pt x="401" y="83"/>
                  </a:lnTo>
                  <a:lnTo>
                    <a:pt x="415" y="58"/>
                  </a:lnTo>
                  <a:lnTo>
                    <a:pt x="428" y="35"/>
                  </a:lnTo>
                  <a:lnTo>
                    <a:pt x="441" y="17"/>
                  </a:lnTo>
                  <a:lnTo>
                    <a:pt x="450" y="4"/>
                  </a:lnTo>
                  <a:lnTo>
                    <a:pt x="454" y="0"/>
                  </a:lnTo>
                  <a:lnTo>
                    <a:pt x="452" y="5"/>
                  </a:lnTo>
                  <a:lnTo>
                    <a:pt x="446" y="19"/>
                  </a:lnTo>
                  <a:lnTo>
                    <a:pt x="440" y="41"/>
                  </a:lnTo>
                  <a:lnTo>
                    <a:pt x="433" y="67"/>
                  </a:lnTo>
                  <a:lnTo>
                    <a:pt x="429" y="95"/>
                  </a:lnTo>
                  <a:lnTo>
                    <a:pt x="428" y="122"/>
                  </a:lnTo>
                  <a:lnTo>
                    <a:pt x="432" y="147"/>
                  </a:lnTo>
                  <a:lnTo>
                    <a:pt x="444" y="168"/>
                  </a:lnTo>
                  <a:lnTo>
                    <a:pt x="458" y="185"/>
                  </a:lnTo>
                  <a:lnTo>
                    <a:pt x="469" y="201"/>
                  </a:lnTo>
                  <a:lnTo>
                    <a:pt x="477" y="216"/>
                  </a:lnTo>
                  <a:lnTo>
                    <a:pt x="480" y="230"/>
                  </a:lnTo>
                  <a:lnTo>
                    <a:pt x="480" y="243"/>
                  </a:lnTo>
                  <a:lnTo>
                    <a:pt x="478" y="256"/>
                  </a:lnTo>
                  <a:lnTo>
                    <a:pt x="471" y="268"/>
                  </a:lnTo>
                  <a:lnTo>
                    <a:pt x="459" y="280"/>
                  </a:lnTo>
                  <a:lnTo>
                    <a:pt x="446" y="292"/>
                  </a:lnTo>
                  <a:lnTo>
                    <a:pt x="436" y="307"/>
                  </a:lnTo>
                  <a:lnTo>
                    <a:pt x="429" y="322"/>
                  </a:lnTo>
                  <a:lnTo>
                    <a:pt x="426" y="338"/>
                  </a:lnTo>
                  <a:lnTo>
                    <a:pt x="430" y="354"/>
                  </a:lnTo>
                  <a:lnTo>
                    <a:pt x="441" y="368"/>
                  </a:lnTo>
                  <a:lnTo>
                    <a:pt x="461" y="382"/>
                  </a:lnTo>
                  <a:lnTo>
                    <a:pt x="490" y="392"/>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8" name="Freeform 73">
              <a:extLst>
                <a:ext uri="{FF2B5EF4-FFF2-40B4-BE49-F238E27FC236}">
                  <a16:creationId xmlns:a16="http://schemas.microsoft.com/office/drawing/2014/main" id="{17A79022-E4AD-43AE-8269-EBFF72FD8A84}"/>
                </a:ext>
              </a:extLst>
            </p:cNvPr>
            <p:cNvSpPr>
              <a:spLocks/>
            </p:cNvSpPr>
            <p:nvPr/>
          </p:nvSpPr>
          <p:spPr bwMode="auto">
            <a:xfrm>
              <a:off x="2192" y="1224"/>
              <a:ext cx="23" cy="28"/>
            </a:xfrm>
            <a:custGeom>
              <a:avLst/>
              <a:gdLst>
                <a:gd name="T0" fmla="*/ 0 w 70"/>
                <a:gd name="T1" fmla="*/ 0 h 83"/>
                <a:gd name="T2" fmla="*/ 0 w 70"/>
                <a:gd name="T3" fmla="*/ 0 h 83"/>
                <a:gd name="T4" fmla="*/ 0 w 70"/>
                <a:gd name="T5" fmla="*/ 0 h 83"/>
                <a:gd name="T6" fmla="*/ 0 w 70"/>
                <a:gd name="T7" fmla="*/ 0 h 83"/>
                <a:gd name="T8" fmla="*/ 0 w 70"/>
                <a:gd name="T9" fmla="*/ 0 h 83"/>
                <a:gd name="T10" fmla="*/ 0 w 70"/>
                <a:gd name="T11" fmla="*/ 0 h 83"/>
                <a:gd name="T12" fmla="*/ 0 w 70"/>
                <a:gd name="T13" fmla="*/ 0 h 83"/>
                <a:gd name="T14" fmla="*/ 0 w 70"/>
                <a:gd name="T15" fmla="*/ 0 h 83"/>
                <a:gd name="T16" fmla="*/ 0 w 70"/>
                <a:gd name="T17" fmla="*/ 0 h 83"/>
                <a:gd name="T18" fmla="*/ 0 w 70"/>
                <a:gd name="T19" fmla="*/ 0 h 83"/>
                <a:gd name="T20" fmla="*/ 0 w 70"/>
                <a:gd name="T21" fmla="*/ 0 h 83"/>
                <a:gd name="T22" fmla="*/ 0 w 70"/>
                <a:gd name="T23" fmla="*/ 0 h 83"/>
                <a:gd name="T24" fmla="*/ 0 w 70"/>
                <a:gd name="T25" fmla="*/ 0 h 83"/>
                <a:gd name="T26" fmla="*/ 0 w 70"/>
                <a:gd name="T27" fmla="*/ 0 h 83"/>
                <a:gd name="T28" fmla="*/ 0 w 70"/>
                <a:gd name="T29" fmla="*/ 0 h 83"/>
                <a:gd name="T30" fmla="*/ 0 w 70"/>
                <a:gd name="T31" fmla="*/ 0 h 83"/>
                <a:gd name="T32" fmla="*/ 0 w 70"/>
                <a:gd name="T33" fmla="*/ 0 h 83"/>
                <a:gd name="T34" fmla="*/ 0 w 70"/>
                <a:gd name="T35" fmla="*/ 0 h 83"/>
                <a:gd name="T36" fmla="*/ 0 w 70"/>
                <a:gd name="T37" fmla="*/ 0 h 83"/>
                <a:gd name="T38" fmla="*/ 0 w 70"/>
                <a:gd name="T39" fmla="*/ 0 h 83"/>
                <a:gd name="T40" fmla="*/ 0 w 70"/>
                <a:gd name="T41" fmla="*/ 0 h 83"/>
                <a:gd name="T42" fmla="*/ 0 w 70"/>
                <a:gd name="T43" fmla="*/ 0 h 83"/>
                <a:gd name="T44" fmla="*/ 0 w 70"/>
                <a:gd name="T45" fmla="*/ 0 h 83"/>
                <a:gd name="T46" fmla="*/ 0 w 70"/>
                <a:gd name="T47" fmla="*/ 0 h 83"/>
                <a:gd name="T48" fmla="*/ 0 w 70"/>
                <a:gd name="T49" fmla="*/ 0 h 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0" h="83">
                  <a:moveTo>
                    <a:pt x="1" y="83"/>
                  </a:moveTo>
                  <a:lnTo>
                    <a:pt x="1" y="82"/>
                  </a:lnTo>
                  <a:lnTo>
                    <a:pt x="0" y="77"/>
                  </a:lnTo>
                  <a:lnTo>
                    <a:pt x="0" y="69"/>
                  </a:lnTo>
                  <a:lnTo>
                    <a:pt x="1" y="61"/>
                  </a:lnTo>
                  <a:lnTo>
                    <a:pt x="4" y="52"/>
                  </a:lnTo>
                  <a:lnTo>
                    <a:pt x="9" y="42"/>
                  </a:lnTo>
                  <a:lnTo>
                    <a:pt x="18" y="35"/>
                  </a:lnTo>
                  <a:lnTo>
                    <a:pt x="31" y="28"/>
                  </a:lnTo>
                  <a:lnTo>
                    <a:pt x="49" y="20"/>
                  </a:lnTo>
                  <a:lnTo>
                    <a:pt x="60" y="11"/>
                  </a:lnTo>
                  <a:lnTo>
                    <a:pt x="67" y="3"/>
                  </a:lnTo>
                  <a:lnTo>
                    <a:pt x="70" y="0"/>
                  </a:lnTo>
                  <a:lnTo>
                    <a:pt x="70" y="2"/>
                  </a:lnTo>
                  <a:lnTo>
                    <a:pt x="70" y="6"/>
                  </a:lnTo>
                  <a:lnTo>
                    <a:pt x="70" y="10"/>
                  </a:lnTo>
                  <a:lnTo>
                    <a:pt x="67" y="16"/>
                  </a:lnTo>
                  <a:lnTo>
                    <a:pt x="63" y="23"/>
                  </a:lnTo>
                  <a:lnTo>
                    <a:pt x="56" y="29"/>
                  </a:lnTo>
                  <a:lnTo>
                    <a:pt x="46" y="35"/>
                  </a:lnTo>
                  <a:lnTo>
                    <a:pt x="33" y="40"/>
                  </a:lnTo>
                  <a:lnTo>
                    <a:pt x="17" y="49"/>
                  </a:lnTo>
                  <a:lnTo>
                    <a:pt x="8" y="64"/>
                  </a:lnTo>
                  <a:lnTo>
                    <a:pt x="2" y="78"/>
                  </a:lnTo>
                  <a:lnTo>
                    <a:pt x="1" y="83"/>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9" name="Freeform 74">
              <a:extLst>
                <a:ext uri="{FF2B5EF4-FFF2-40B4-BE49-F238E27FC236}">
                  <a16:creationId xmlns:a16="http://schemas.microsoft.com/office/drawing/2014/main" id="{2DE7F14B-D141-4634-AFE4-FE767ED7CE6C}"/>
                </a:ext>
              </a:extLst>
            </p:cNvPr>
            <p:cNvSpPr>
              <a:spLocks/>
            </p:cNvSpPr>
            <p:nvPr/>
          </p:nvSpPr>
          <p:spPr bwMode="auto">
            <a:xfrm>
              <a:off x="1888" y="1206"/>
              <a:ext cx="120" cy="103"/>
            </a:xfrm>
            <a:custGeom>
              <a:avLst/>
              <a:gdLst>
                <a:gd name="T0" fmla="*/ 0 w 362"/>
                <a:gd name="T1" fmla="*/ 0 h 310"/>
                <a:gd name="T2" fmla="*/ 0 w 362"/>
                <a:gd name="T3" fmla="*/ 0 h 310"/>
                <a:gd name="T4" fmla="*/ 0 w 362"/>
                <a:gd name="T5" fmla="*/ 0 h 310"/>
                <a:gd name="T6" fmla="*/ 0 w 362"/>
                <a:gd name="T7" fmla="*/ 0 h 310"/>
                <a:gd name="T8" fmla="*/ 0 w 362"/>
                <a:gd name="T9" fmla="*/ 0 h 310"/>
                <a:gd name="T10" fmla="*/ 0 w 362"/>
                <a:gd name="T11" fmla="*/ 0 h 310"/>
                <a:gd name="T12" fmla="*/ 0 w 362"/>
                <a:gd name="T13" fmla="*/ 0 h 310"/>
                <a:gd name="T14" fmla="*/ 0 w 362"/>
                <a:gd name="T15" fmla="*/ 0 h 310"/>
                <a:gd name="T16" fmla="*/ 0 w 362"/>
                <a:gd name="T17" fmla="*/ 0 h 310"/>
                <a:gd name="T18" fmla="*/ 0 w 362"/>
                <a:gd name="T19" fmla="*/ 0 h 310"/>
                <a:gd name="T20" fmla="*/ 0 w 362"/>
                <a:gd name="T21" fmla="*/ 0 h 310"/>
                <a:gd name="T22" fmla="*/ 0 w 362"/>
                <a:gd name="T23" fmla="*/ 0 h 310"/>
                <a:gd name="T24" fmla="*/ 0 w 362"/>
                <a:gd name="T25" fmla="*/ 0 h 310"/>
                <a:gd name="T26" fmla="*/ 0 w 362"/>
                <a:gd name="T27" fmla="*/ 0 h 310"/>
                <a:gd name="T28" fmla="*/ 0 w 362"/>
                <a:gd name="T29" fmla="*/ 0 h 310"/>
                <a:gd name="T30" fmla="*/ 0 w 362"/>
                <a:gd name="T31" fmla="*/ 0 h 310"/>
                <a:gd name="T32" fmla="*/ 0 w 362"/>
                <a:gd name="T33" fmla="*/ 0 h 310"/>
                <a:gd name="T34" fmla="*/ 0 w 362"/>
                <a:gd name="T35" fmla="*/ 0 h 310"/>
                <a:gd name="T36" fmla="*/ 0 w 362"/>
                <a:gd name="T37" fmla="*/ 0 h 310"/>
                <a:gd name="T38" fmla="*/ 0 w 362"/>
                <a:gd name="T39" fmla="*/ 0 h 310"/>
                <a:gd name="T40" fmla="*/ 0 w 362"/>
                <a:gd name="T41" fmla="*/ 0 h 310"/>
                <a:gd name="T42" fmla="*/ 0 w 362"/>
                <a:gd name="T43" fmla="*/ 0 h 310"/>
                <a:gd name="T44" fmla="*/ 0 w 362"/>
                <a:gd name="T45" fmla="*/ 0 h 310"/>
                <a:gd name="T46" fmla="*/ 0 w 362"/>
                <a:gd name="T47" fmla="*/ 0 h 310"/>
                <a:gd name="T48" fmla="*/ 0 w 362"/>
                <a:gd name="T49" fmla="*/ 0 h 310"/>
                <a:gd name="T50" fmla="*/ 0 w 362"/>
                <a:gd name="T51" fmla="*/ 0 h 310"/>
                <a:gd name="T52" fmla="*/ 0 w 362"/>
                <a:gd name="T53" fmla="*/ 0 h 310"/>
                <a:gd name="T54" fmla="*/ 0 w 362"/>
                <a:gd name="T55" fmla="*/ 0 h 310"/>
                <a:gd name="T56" fmla="*/ 0 w 362"/>
                <a:gd name="T57" fmla="*/ 0 h 310"/>
                <a:gd name="T58" fmla="*/ 0 w 362"/>
                <a:gd name="T59" fmla="*/ 0 h 310"/>
                <a:gd name="T60" fmla="*/ 0 w 362"/>
                <a:gd name="T61" fmla="*/ 0 h 310"/>
                <a:gd name="T62" fmla="*/ 0 w 362"/>
                <a:gd name="T63" fmla="*/ 0 h 310"/>
                <a:gd name="T64" fmla="*/ 0 w 362"/>
                <a:gd name="T65" fmla="*/ 0 h 310"/>
                <a:gd name="T66" fmla="*/ 0 w 362"/>
                <a:gd name="T67" fmla="*/ 0 h 310"/>
                <a:gd name="T68" fmla="*/ 0 w 362"/>
                <a:gd name="T69" fmla="*/ 0 h 310"/>
                <a:gd name="T70" fmla="*/ 0 w 362"/>
                <a:gd name="T71" fmla="*/ 0 h 310"/>
                <a:gd name="T72" fmla="*/ 0 w 362"/>
                <a:gd name="T73" fmla="*/ 0 h 310"/>
                <a:gd name="T74" fmla="*/ 0 w 362"/>
                <a:gd name="T75" fmla="*/ 0 h 310"/>
                <a:gd name="T76" fmla="*/ 0 w 362"/>
                <a:gd name="T77" fmla="*/ 0 h 310"/>
                <a:gd name="T78" fmla="*/ 0 w 362"/>
                <a:gd name="T79" fmla="*/ 0 h 310"/>
                <a:gd name="T80" fmla="*/ 0 w 362"/>
                <a:gd name="T81" fmla="*/ 0 h 310"/>
                <a:gd name="T82" fmla="*/ 0 w 362"/>
                <a:gd name="T83" fmla="*/ 0 h 3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2" h="310">
                  <a:moveTo>
                    <a:pt x="291" y="257"/>
                  </a:moveTo>
                  <a:lnTo>
                    <a:pt x="290" y="254"/>
                  </a:lnTo>
                  <a:lnTo>
                    <a:pt x="286" y="247"/>
                  </a:lnTo>
                  <a:lnTo>
                    <a:pt x="278" y="236"/>
                  </a:lnTo>
                  <a:lnTo>
                    <a:pt x="270" y="224"/>
                  </a:lnTo>
                  <a:lnTo>
                    <a:pt x="260" y="214"/>
                  </a:lnTo>
                  <a:lnTo>
                    <a:pt x="248" y="203"/>
                  </a:lnTo>
                  <a:lnTo>
                    <a:pt x="235" y="195"/>
                  </a:lnTo>
                  <a:lnTo>
                    <a:pt x="222" y="193"/>
                  </a:lnTo>
                  <a:lnTo>
                    <a:pt x="208" y="189"/>
                  </a:lnTo>
                  <a:lnTo>
                    <a:pt x="196" y="179"/>
                  </a:lnTo>
                  <a:lnTo>
                    <a:pt x="185" y="165"/>
                  </a:lnTo>
                  <a:lnTo>
                    <a:pt x="175" y="148"/>
                  </a:lnTo>
                  <a:lnTo>
                    <a:pt x="169" y="129"/>
                  </a:lnTo>
                  <a:lnTo>
                    <a:pt x="165" y="111"/>
                  </a:lnTo>
                  <a:lnTo>
                    <a:pt x="165" y="95"/>
                  </a:lnTo>
                  <a:lnTo>
                    <a:pt x="169" y="82"/>
                  </a:lnTo>
                  <a:lnTo>
                    <a:pt x="173" y="70"/>
                  </a:lnTo>
                  <a:lnTo>
                    <a:pt x="171" y="57"/>
                  </a:lnTo>
                  <a:lnTo>
                    <a:pt x="166" y="44"/>
                  </a:lnTo>
                  <a:lnTo>
                    <a:pt x="158" y="31"/>
                  </a:lnTo>
                  <a:lnTo>
                    <a:pt x="150" y="19"/>
                  </a:lnTo>
                  <a:lnTo>
                    <a:pt x="143" y="10"/>
                  </a:lnTo>
                  <a:lnTo>
                    <a:pt x="137" y="3"/>
                  </a:lnTo>
                  <a:lnTo>
                    <a:pt x="135" y="0"/>
                  </a:lnTo>
                  <a:lnTo>
                    <a:pt x="137" y="15"/>
                  </a:lnTo>
                  <a:lnTo>
                    <a:pt x="143" y="48"/>
                  </a:lnTo>
                  <a:lnTo>
                    <a:pt x="141" y="86"/>
                  </a:lnTo>
                  <a:lnTo>
                    <a:pt x="128" y="118"/>
                  </a:lnTo>
                  <a:lnTo>
                    <a:pt x="119" y="129"/>
                  </a:lnTo>
                  <a:lnTo>
                    <a:pt x="112" y="141"/>
                  </a:lnTo>
                  <a:lnTo>
                    <a:pt x="111" y="154"/>
                  </a:lnTo>
                  <a:lnTo>
                    <a:pt x="111" y="166"/>
                  </a:lnTo>
                  <a:lnTo>
                    <a:pt x="116" y="179"/>
                  </a:lnTo>
                  <a:lnTo>
                    <a:pt x="124" y="193"/>
                  </a:lnTo>
                  <a:lnTo>
                    <a:pt x="136" y="204"/>
                  </a:lnTo>
                  <a:lnTo>
                    <a:pt x="152" y="216"/>
                  </a:lnTo>
                  <a:lnTo>
                    <a:pt x="165" y="227"/>
                  </a:lnTo>
                  <a:lnTo>
                    <a:pt x="173" y="237"/>
                  </a:lnTo>
                  <a:lnTo>
                    <a:pt x="174" y="248"/>
                  </a:lnTo>
                  <a:lnTo>
                    <a:pt x="170" y="257"/>
                  </a:lnTo>
                  <a:lnTo>
                    <a:pt x="164" y="266"/>
                  </a:lnTo>
                  <a:lnTo>
                    <a:pt x="153" y="274"/>
                  </a:lnTo>
                  <a:lnTo>
                    <a:pt x="141" y="281"/>
                  </a:lnTo>
                  <a:lnTo>
                    <a:pt x="128" y="286"/>
                  </a:lnTo>
                  <a:lnTo>
                    <a:pt x="112" y="289"/>
                  </a:lnTo>
                  <a:lnTo>
                    <a:pt x="94" y="290"/>
                  </a:lnTo>
                  <a:lnTo>
                    <a:pt x="73" y="287"/>
                  </a:lnTo>
                  <a:lnTo>
                    <a:pt x="52" y="281"/>
                  </a:lnTo>
                  <a:lnTo>
                    <a:pt x="32" y="273"/>
                  </a:lnTo>
                  <a:lnTo>
                    <a:pt x="16" y="261"/>
                  </a:lnTo>
                  <a:lnTo>
                    <a:pt x="4" y="247"/>
                  </a:lnTo>
                  <a:lnTo>
                    <a:pt x="0" y="228"/>
                  </a:lnTo>
                  <a:lnTo>
                    <a:pt x="0" y="231"/>
                  </a:lnTo>
                  <a:lnTo>
                    <a:pt x="0" y="240"/>
                  </a:lnTo>
                  <a:lnTo>
                    <a:pt x="2" y="252"/>
                  </a:lnTo>
                  <a:lnTo>
                    <a:pt x="7" y="266"/>
                  </a:lnTo>
                  <a:lnTo>
                    <a:pt x="15" y="281"/>
                  </a:lnTo>
                  <a:lnTo>
                    <a:pt x="27" y="294"/>
                  </a:lnTo>
                  <a:lnTo>
                    <a:pt x="45" y="305"/>
                  </a:lnTo>
                  <a:lnTo>
                    <a:pt x="70" y="310"/>
                  </a:lnTo>
                  <a:lnTo>
                    <a:pt x="98" y="310"/>
                  </a:lnTo>
                  <a:lnTo>
                    <a:pt x="121" y="306"/>
                  </a:lnTo>
                  <a:lnTo>
                    <a:pt x="145" y="301"/>
                  </a:lnTo>
                  <a:lnTo>
                    <a:pt x="165" y="294"/>
                  </a:lnTo>
                  <a:lnTo>
                    <a:pt x="183" y="287"/>
                  </a:lnTo>
                  <a:lnTo>
                    <a:pt x="202" y="281"/>
                  </a:lnTo>
                  <a:lnTo>
                    <a:pt x="218" y="276"/>
                  </a:lnTo>
                  <a:lnTo>
                    <a:pt x="233" y="274"/>
                  </a:lnTo>
                  <a:lnTo>
                    <a:pt x="249" y="276"/>
                  </a:lnTo>
                  <a:lnTo>
                    <a:pt x="266" y="277"/>
                  </a:lnTo>
                  <a:lnTo>
                    <a:pt x="283" y="278"/>
                  </a:lnTo>
                  <a:lnTo>
                    <a:pt x="301" y="281"/>
                  </a:lnTo>
                  <a:lnTo>
                    <a:pt x="316" y="281"/>
                  </a:lnTo>
                  <a:lnTo>
                    <a:pt x="333" y="280"/>
                  </a:lnTo>
                  <a:lnTo>
                    <a:pt x="348" y="276"/>
                  </a:lnTo>
                  <a:lnTo>
                    <a:pt x="362" y="269"/>
                  </a:lnTo>
                  <a:lnTo>
                    <a:pt x="360" y="269"/>
                  </a:lnTo>
                  <a:lnTo>
                    <a:pt x="354" y="268"/>
                  </a:lnTo>
                  <a:lnTo>
                    <a:pt x="347" y="266"/>
                  </a:lnTo>
                  <a:lnTo>
                    <a:pt x="336" y="265"/>
                  </a:lnTo>
                  <a:lnTo>
                    <a:pt x="324" y="264"/>
                  </a:lnTo>
                  <a:lnTo>
                    <a:pt x="312" y="261"/>
                  </a:lnTo>
                  <a:lnTo>
                    <a:pt x="301" y="260"/>
                  </a:lnTo>
                  <a:lnTo>
                    <a:pt x="291" y="257"/>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0" name="Freeform 75">
              <a:extLst>
                <a:ext uri="{FF2B5EF4-FFF2-40B4-BE49-F238E27FC236}">
                  <a16:creationId xmlns:a16="http://schemas.microsoft.com/office/drawing/2014/main" id="{05D88790-34B7-4337-A180-D4DA8EAFA025}"/>
                </a:ext>
              </a:extLst>
            </p:cNvPr>
            <p:cNvSpPr>
              <a:spLocks/>
            </p:cNvSpPr>
            <p:nvPr/>
          </p:nvSpPr>
          <p:spPr bwMode="auto">
            <a:xfrm>
              <a:off x="1989" y="1225"/>
              <a:ext cx="25" cy="43"/>
            </a:xfrm>
            <a:custGeom>
              <a:avLst/>
              <a:gdLst>
                <a:gd name="T0" fmla="*/ 0 w 77"/>
                <a:gd name="T1" fmla="*/ 0 h 129"/>
                <a:gd name="T2" fmla="*/ 0 w 77"/>
                <a:gd name="T3" fmla="*/ 0 h 129"/>
                <a:gd name="T4" fmla="*/ 0 w 77"/>
                <a:gd name="T5" fmla="*/ 0 h 129"/>
                <a:gd name="T6" fmla="*/ 0 w 77"/>
                <a:gd name="T7" fmla="*/ 0 h 129"/>
                <a:gd name="T8" fmla="*/ 0 w 77"/>
                <a:gd name="T9" fmla="*/ 0 h 129"/>
                <a:gd name="T10" fmla="*/ 0 w 77"/>
                <a:gd name="T11" fmla="*/ 0 h 129"/>
                <a:gd name="T12" fmla="*/ 0 w 77"/>
                <a:gd name="T13" fmla="*/ 0 h 129"/>
                <a:gd name="T14" fmla="*/ 0 w 77"/>
                <a:gd name="T15" fmla="*/ 0 h 129"/>
                <a:gd name="T16" fmla="*/ 0 w 77"/>
                <a:gd name="T17" fmla="*/ 0 h 129"/>
                <a:gd name="T18" fmla="*/ 0 w 77"/>
                <a:gd name="T19" fmla="*/ 0 h 129"/>
                <a:gd name="T20" fmla="*/ 0 w 77"/>
                <a:gd name="T21" fmla="*/ 0 h 129"/>
                <a:gd name="T22" fmla="*/ 0 w 77"/>
                <a:gd name="T23" fmla="*/ 0 h 129"/>
                <a:gd name="T24" fmla="*/ 0 w 77"/>
                <a:gd name="T25" fmla="*/ 0 h 129"/>
                <a:gd name="T26" fmla="*/ 0 w 77"/>
                <a:gd name="T27" fmla="*/ 0 h 129"/>
                <a:gd name="T28" fmla="*/ 0 w 77"/>
                <a:gd name="T29" fmla="*/ 0 h 129"/>
                <a:gd name="T30" fmla="*/ 0 w 77"/>
                <a:gd name="T31" fmla="*/ 0 h 129"/>
                <a:gd name="T32" fmla="*/ 0 w 77"/>
                <a:gd name="T33" fmla="*/ 0 h 129"/>
                <a:gd name="T34" fmla="*/ 0 w 77"/>
                <a:gd name="T35" fmla="*/ 0 h 129"/>
                <a:gd name="T36" fmla="*/ 0 w 77"/>
                <a:gd name="T37" fmla="*/ 0 h 129"/>
                <a:gd name="T38" fmla="*/ 0 w 77"/>
                <a:gd name="T39" fmla="*/ 0 h 129"/>
                <a:gd name="T40" fmla="*/ 0 w 77"/>
                <a:gd name="T41" fmla="*/ 0 h 129"/>
                <a:gd name="T42" fmla="*/ 0 w 77"/>
                <a:gd name="T43" fmla="*/ 0 h 129"/>
                <a:gd name="T44" fmla="*/ 0 w 77"/>
                <a:gd name="T45" fmla="*/ 0 h 129"/>
                <a:gd name="T46" fmla="*/ 0 w 77"/>
                <a:gd name="T47" fmla="*/ 0 h 129"/>
                <a:gd name="T48" fmla="*/ 0 w 77"/>
                <a:gd name="T49" fmla="*/ 0 h 129"/>
                <a:gd name="T50" fmla="*/ 0 w 77"/>
                <a:gd name="T51" fmla="*/ 0 h 129"/>
                <a:gd name="T52" fmla="*/ 0 w 77"/>
                <a:gd name="T53" fmla="*/ 0 h 129"/>
                <a:gd name="T54" fmla="*/ 0 w 77"/>
                <a:gd name="T55" fmla="*/ 0 h 129"/>
                <a:gd name="T56" fmla="*/ 0 w 77"/>
                <a:gd name="T57" fmla="*/ 0 h 129"/>
                <a:gd name="T58" fmla="*/ 0 w 77"/>
                <a:gd name="T59" fmla="*/ 0 h 12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7" h="129">
                  <a:moveTo>
                    <a:pt x="0" y="129"/>
                  </a:moveTo>
                  <a:lnTo>
                    <a:pt x="3" y="129"/>
                  </a:lnTo>
                  <a:lnTo>
                    <a:pt x="12" y="127"/>
                  </a:lnTo>
                  <a:lnTo>
                    <a:pt x="24" y="124"/>
                  </a:lnTo>
                  <a:lnTo>
                    <a:pt x="38" y="119"/>
                  </a:lnTo>
                  <a:lnTo>
                    <a:pt x="53" y="112"/>
                  </a:lnTo>
                  <a:lnTo>
                    <a:pt x="65" y="104"/>
                  </a:lnTo>
                  <a:lnTo>
                    <a:pt x="74" y="94"/>
                  </a:lnTo>
                  <a:lnTo>
                    <a:pt x="77" y="82"/>
                  </a:lnTo>
                  <a:lnTo>
                    <a:pt x="74" y="71"/>
                  </a:lnTo>
                  <a:lnTo>
                    <a:pt x="69" y="64"/>
                  </a:lnTo>
                  <a:lnTo>
                    <a:pt x="62" y="60"/>
                  </a:lnTo>
                  <a:lnTo>
                    <a:pt x="53" y="58"/>
                  </a:lnTo>
                  <a:lnTo>
                    <a:pt x="44" y="58"/>
                  </a:lnTo>
                  <a:lnTo>
                    <a:pt x="37" y="58"/>
                  </a:lnTo>
                  <a:lnTo>
                    <a:pt x="32" y="60"/>
                  </a:lnTo>
                  <a:lnTo>
                    <a:pt x="29" y="60"/>
                  </a:lnTo>
                  <a:lnTo>
                    <a:pt x="19" y="0"/>
                  </a:lnTo>
                  <a:lnTo>
                    <a:pt x="15" y="7"/>
                  </a:lnTo>
                  <a:lnTo>
                    <a:pt x="5" y="24"/>
                  </a:lnTo>
                  <a:lnTo>
                    <a:pt x="1" y="46"/>
                  </a:lnTo>
                  <a:lnTo>
                    <a:pt x="7" y="70"/>
                  </a:lnTo>
                  <a:lnTo>
                    <a:pt x="13" y="79"/>
                  </a:lnTo>
                  <a:lnTo>
                    <a:pt x="21" y="83"/>
                  </a:lnTo>
                  <a:lnTo>
                    <a:pt x="28" y="86"/>
                  </a:lnTo>
                  <a:lnTo>
                    <a:pt x="32" y="89"/>
                  </a:lnTo>
                  <a:lnTo>
                    <a:pt x="33" y="92"/>
                  </a:lnTo>
                  <a:lnTo>
                    <a:pt x="29" y="99"/>
                  </a:lnTo>
                  <a:lnTo>
                    <a:pt x="19" y="111"/>
                  </a:lnTo>
                  <a:lnTo>
                    <a:pt x="0" y="129"/>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1" name="Freeform 76">
              <a:extLst>
                <a:ext uri="{FF2B5EF4-FFF2-40B4-BE49-F238E27FC236}">
                  <a16:creationId xmlns:a16="http://schemas.microsoft.com/office/drawing/2014/main" id="{00D05ECD-D070-49F4-B384-36CB311BF8AA}"/>
                </a:ext>
              </a:extLst>
            </p:cNvPr>
            <p:cNvSpPr>
              <a:spLocks/>
            </p:cNvSpPr>
            <p:nvPr/>
          </p:nvSpPr>
          <p:spPr bwMode="auto">
            <a:xfrm>
              <a:off x="1800" y="1225"/>
              <a:ext cx="36" cy="40"/>
            </a:xfrm>
            <a:custGeom>
              <a:avLst/>
              <a:gdLst>
                <a:gd name="T0" fmla="*/ 0 w 108"/>
                <a:gd name="T1" fmla="*/ 0 h 120"/>
                <a:gd name="T2" fmla="*/ 0 w 108"/>
                <a:gd name="T3" fmla="*/ 0 h 120"/>
                <a:gd name="T4" fmla="*/ 0 w 108"/>
                <a:gd name="T5" fmla="*/ 0 h 120"/>
                <a:gd name="T6" fmla="*/ 0 w 108"/>
                <a:gd name="T7" fmla="*/ 0 h 120"/>
                <a:gd name="T8" fmla="*/ 0 w 108"/>
                <a:gd name="T9" fmla="*/ 0 h 120"/>
                <a:gd name="T10" fmla="*/ 0 w 108"/>
                <a:gd name="T11" fmla="*/ 0 h 120"/>
                <a:gd name="T12" fmla="*/ 0 w 108"/>
                <a:gd name="T13" fmla="*/ 0 h 120"/>
                <a:gd name="T14" fmla="*/ 0 w 108"/>
                <a:gd name="T15" fmla="*/ 0 h 120"/>
                <a:gd name="T16" fmla="*/ 0 w 108"/>
                <a:gd name="T17" fmla="*/ 0 h 120"/>
                <a:gd name="T18" fmla="*/ 0 w 108"/>
                <a:gd name="T19" fmla="*/ 0 h 120"/>
                <a:gd name="T20" fmla="*/ 0 w 108"/>
                <a:gd name="T21" fmla="*/ 0 h 120"/>
                <a:gd name="T22" fmla="*/ 0 w 108"/>
                <a:gd name="T23" fmla="*/ 0 h 120"/>
                <a:gd name="T24" fmla="*/ 0 w 108"/>
                <a:gd name="T25" fmla="*/ 0 h 120"/>
                <a:gd name="T26" fmla="*/ 0 w 108"/>
                <a:gd name="T27" fmla="*/ 0 h 120"/>
                <a:gd name="T28" fmla="*/ 0 w 108"/>
                <a:gd name="T29" fmla="*/ 0 h 120"/>
                <a:gd name="T30" fmla="*/ 0 w 108"/>
                <a:gd name="T31" fmla="*/ 0 h 120"/>
                <a:gd name="T32" fmla="*/ 0 w 108"/>
                <a:gd name="T33" fmla="*/ 0 h 120"/>
                <a:gd name="T34" fmla="*/ 0 w 108"/>
                <a:gd name="T35" fmla="*/ 0 h 120"/>
                <a:gd name="T36" fmla="*/ 0 w 108"/>
                <a:gd name="T37" fmla="*/ 0 h 120"/>
                <a:gd name="T38" fmla="*/ 0 w 108"/>
                <a:gd name="T39" fmla="*/ 0 h 120"/>
                <a:gd name="T40" fmla="*/ 0 w 108"/>
                <a:gd name="T41" fmla="*/ 0 h 120"/>
                <a:gd name="T42" fmla="*/ 0 w 108"/>
                <a:gd name="T43" fmla="*/ 0 h 120"/>
                <a:gd name="T44" fmla="*/ 0 w 108"/>
                <a:gd name="T45" fmla="*/ 0 h 120"/>
                <a:gd name="T46" fmla="*/ 0 w 108"/>
                <a:gd name="T47" fmla="*/ 0 h 120"/>
                <a:gd name="T48" fmla="*/ 0 w 108"/>
                <a:gd name="T49" fmla="*/ 0 h 120"/>
                <a:gd name="T50" fmla="*/ 0 w 108"/>
                <a:gd name="T51" fmla="*/ 0 h 120"/>
                <a:gd name="T52" fmla="*/ 0 w 108"/>
                <a:gd name="T53" fmla="*/ 0 h 120"/>
                <a:gd name="T54" fmla="*/ 0 w 108"/>
                <a:gd name="T55" fmla="*/ 0 h 120"/>
                <a:gd name="T56" fmla="*/ 0 w 108"/>
                <a:gd name="T57" fmla="*/ 0 h 120"/>
                <a:gd name="T58" fmla="*/ 0 w 108"/>
                <a:gd name="T59" fmla="*/ 0 h 120"/>
                <a:gd name="T60" fmla="*/ 0 w 108"/>
                <a:gd name="T61" fmla="*/ 0 h 120"/>
                <a:gd name="T62" fmla="*/ 0 w 108"/>
                <a:gd name="T63" fmla="*/ 0 h 120"/>
                <a:gd name="T64" fmla="*/ 0 w 108"/>
                <a:gd name="T65" fmla="*/ 0 h 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8" h="120">
                  <a:moveTo>
                    <a:pt x="38" y="0"/>
                  </a:moveTo>
                  <a:lnTo>
                    <a:pt x="36" y="2"/>
                  </a:lnTo>
                  <a:lnTo>
                    <a:pt x="33" y="6"/>
                  </a:lnTo>
                  <a:lnTo>
                    <a:pt x="26" y="12"/>
                  </a:lnTo>
                  <a:lnTo>
                    <a:pt x="21" y="20"/>
                  </a:lnTo>
                  <a:lnTo>
                    <a:pt x="17" y="31"/>
                  </a:lnTo>
                  <a:lnTo>
                    <a:pt x="15" y="42"/>
                  </a:lnTo>
                  <a:lnTo>
                    <a:pt x="18" y="56"/>
                  </a:lnTo>
                  <a:lnTo>
                    <a:pt x="26" y="70"/>
                  </a:lnTo>
                  <a:lnTo>
                    <a:pt x="38" y="83"/>
                  </a:lnTo>
                  <a:lnTo>
                    <a:pt x="51" y="95"/>
                  </a:lnTo>
                  <a:lnTo>
                    <a:pt x="64" y="103"/>
                  </a:lnTo>
                  <a:lnTo>
                    <a:pt x="77" y="110"/>
                  </a:lnTo>
                  <a:lnTo>
                    <a:pt x="89" y="114"/>
                  </a:lnTo>
                  <a:lnTo>
                    <a:pt x="98" y="116"/>
                  </a:lnTo>
                  <a:lnTo>
                    <a:pt x="105" y="117"/>
                  </a:lnTo>
                  <a:lnTo>
                    <a:pt x="108" y="117"/>
                  </a:lnTo>
                  <a:lnTo>
                    <a:pt x="104" y="117"/>
                  </a:lnTo>
                  <a:lnTo>
                    <a:pt x="94" y="119"/>
                  </a:lnTo>
                  <a:lnTo>
                    <a:pt x="81" y="120"/>
                  </a:lnTo>
                  <a:lnTo>
                    <a:pt x="64" y="120"/>
                  </a:lnTo>
                  <a:lnTo>
                    <a:pt x="47" y="119"/>
                  </a:lnTo>
                  <a:lnTo>
                    <a:pt x="31" y="115"/>
                  </a:lnTo>
                  <a:lnTo>
                    <a:pt x="17" y="110"/>
                  </a:lnTo>
                  <a:lnTo>
                    <a:pt x="8" y="100"/>
                  </a:lnTo>
                  <a:lnTo>
                    <a:pt x="2" y="89"/>
                  </a:lnTo>
                  <a:lnTo>
                    <a:pt x="0" y="75"/>
                  </a:lnTo>
                  <a:lnTo>
                    <a:pt x="0" y="62"/>
                  </a:lnTo>
                  <a:lnTo>
                    <a:pt x="4" y="48"/>
                  </a:lnTo>
                  <a:lnTo>
                    <a:pt x="8" y="35"/>
                  </a:lnTo>
                  <a:lnTo>
                    <a:pt x="15" y="21"/>
                  </a:lnTo>
                  <a:lnTo>
                    <a:pt x="26" y="10"/>
                  </a:lnTo>
                  <a:lnTo>
                    <a:pt x="38"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2" name="Freeform 77">
              <a:extLst>
                <a:ext uri="{FF2B5EF4-FFF2-40B4-BE49-F238E27FC236}">
                  <a16:creationId xmlns:a16="http://schemas.microsoft.com/office/drawing/2014/main" id="{E42BA50F-5754-4097-B41F-F3FFD207F9A4}"/>
                </a:ext>
              </a:extLst>
            </p:cNvPr>
            <p:cNvSpPr>
              <a:spLocks/>
            </p:cNvSpPr>
            <p:nvPr/>
          </p:nvSpPr>
          <p:spPr bwMode="auto">
            <a:xfrm>
              <a:off x="1771" y="1266"/>
              <a:ext cx="35" cy="19"/>
            </a:xfrm>
            <a:custGeom>
              <a:avLst/>
              <a:gdLst>
                <a:gd name="T0" fmla="*/ 0 w 104"/>
                <a:gd name="T1" fmla="*/ 0 h 55"/>
                <a:gd name="T2" fmla="*/ 0 w 104"/>
                <a:gd name="T3" fmla="*/ 0 h 55"/>
                <a:gd name="T4" fmla="*/ 0 w 104"/>
                <a:gd name="T5" fmla="*/ 0 h 55"/>
                <a:gd name="T6" fmla="*/ 0 w 104"/>
                <a:gd name="T7" fmla="*/ 0 h 55"/>
                <a:gd name="T8" fmla="*/ 0 w 104"/>
                <a:gd name="T9" fmla="*/ 0 h 55"/>
                <a:gd name="T10" fmla="*/ 0 w 104"/>
                <a:gd name="T11" fmla="*/ 0 h 55"/>
                <a:gd name="T12" fmla="*/ 0 w 104"/>
                <a:gd name="T13" fmla="*/ 0 h 55"/>
                <a:gd name="T14" fmla="*/ 0 w 104"/>
                <a:gd name="T15" fmla="*/ 0 h 55"/>
                <a:gd name="T16" fmla="*/ 0 w 104"/>
                <a:gd name="T17" fmla="*/ 0 h 55"/>
                <a:gd name="T18" fmla="*/ 0 w 104"/>
                <a:gd name="T19" fmla="*/ 0 h 55"/>
                <a:gd name="T20" fmla="*/ 0 w 104"/>
                <a:gd name="T21" fmla="*/ 0 h 55"/>
                <a:gd name="T22" fmla="*/ 0 w 104"/>
                <a:gd name="T23" fmla="*/ 0 h 55"/>
                <a:gd name="T24" fmla="*/ 0 w 104"/>
                <a:gd name="T25" fmla="*/ 0 h 55"/>
                <a:gd name="T26" fmla="*/ 0 w 104"/>
                <a:gd name="T27" fmla="*/ 0 h 55"/>
                <a:gd name="T28" fmla="*/ 0 w 104"/>
                <a:gd name="T29" fmla="*/ 0 h 55"/>
                <a:gd name="T30" fmla="*/ 0 w 104"/>
                <a:gd name="T31" fmla="*/ 0 h 55"/>
                <a:gd name="T32" fmla="*/ 0 w 104"/>
                <a:gd name="T33" fmla="*/ 0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4" h="55">
                  <a:moveTo>
                    <a:pt x="0" y="0"/>
                  </a:moveTo>
                  <a:lnTo>
                    <a:pt x="3" y="2"/>
                  </a:lnTo>
                  <a:lnTo>
                    <a:pt x="10" y="8"/>
                  </a:lnTo>
                  <a:lnTo>
                    <a:pt x="21" y="14"/>
                  </a:lnTo>
                  <a:lnTo>
                    <a:pt x="35" y="22"/>
                  </a:lnTo>
                  <a:lnTo>
                    <a:pt x="52" y="30"/>
                  </a:lnTo>
                  <a:lnTo>
                    <a:pt x="69" y="37"/>
                  </a:lnTo>
                  <a:lnTo>
                    <a:pt x="87" y="41"/>
                  </a:lnTo>
                  <a:lnTo>
                    <a:pt x="104" y="41"/>
                  </a:lnTo>
                  <a:lnTo>
                    <a:pt x="100" y="43"/>
                  </a:lnTo>
                  <a:lnTo>
                    <a:pt x="90" y="47"/>
                  </a:lnTo>
                  <a:lnTo>
                    <a:pt x="75" y="52"/>
                  </a:lnTo>
                  <a:lnTo>
                    <a:pt x="58" y="55"/>
                  </a:lnTo>
                  <a:lnTo>
                    <a:pt x="41" y="54"/>
                  </a:lnTo>
                  <a:lnTo>
                    <a:pt x="24" y="46"/>
                  </a:lnTo>
                  <a:lnTo>
                    <a:pt x="10" y="29"/>
                  </a:lnTo>
                  <a:lnTo>
                    <a:pt x="0"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3" name="Freeform 78">
              <a:extLst>
                <a:ext uri="{FF2B5EF4-FFF2-40B4-BE49-F238E27FC236}">
                  <a16:creationId xmlns:a16="http://schemas.microsoft.com/office/drawing/2014/main" id="{5AD2E3FF-2C8C-4554-ABE0-A6851416A469}"/>
                </a:ext>
              </a:extLst>
            </p:cNvPr>
            <p:cNvSpPr>
              <a:spLocks/>
            </p:cNvSpPr>
            <p:nvPr/>
          </p:nvSpPr>
          <p:spPr bwMode="auto">
            <a:xfrm>
              <a:off x="1659" y="1233"/>
              <a:ext cx="19" cy="24"/>
            </a:xfrm>
            <a:custGeom>
              <a:avLst/>
              <a:gdLst>
                <a:gd name="T0" fmla="*/ 0 w 57"/>
                <a:gd name="T1" fmla="*/ 0 h 71"/>
                <a:gd name="T2" fmla="*/ 0 w 57"/>
                <a:gd name="T3" fmla="*/ 0 h 71"/>
                <a:gd name="T4" fmla="*/ 0 w 57"/>
                <a:gd name="T5" fmla="*/ 0 h 71"/>
                <a:gd name="T6" fmla="*/ 0 w 57"/>
                <a:gd name="T7" fmla="*/ 0 h 71"/>
                <a:gd name="T8" fmla="*/ 0 w 57"/>
                <a:gd name="T9" fmla="*/ 0 h 71"/>
                <a:gd name="T10" fmla="*/ 0 w 57"/>
                <a:gd name="T11" fmla="*/ 0 h 71"/>
                <a:gd name="T12" fmla="*/ 0 w 57"/>
                <a:gd name="T13" fmla="*/ 0 h 71"/>
                <a:gd name="T14" fmla="*/ 0 w 57"/>
                <a:gd name="T15" fmla="*/ 0 h 71"/>
                <a:gd name="T16" fmla="*/ 0 w 57"/>
                <a:gd name="T17" fmla="*/ 0 h 71"/>
                <a:gd name="T18" fmla="*/ 0 w 57"/>
                <a:gd name="T19" fmla="*/ 0 h 71"/>
                <a:gd name="T20" fmla="*/ 0 w 57"/>
                <a:gd name="T21" fmla="*/ 0 h 71"/>
                <a:gd name="T22" fmla="*/ 0 w 57"/>
                <a:gd name="T23" fmla="*/ 0 h 71"/>
                <a:gd name="T24" fmla="*/ 0 w 57"/>
                <a:gd name="T25" fmla="*/ 0 h 71"/>
                <a:gd name="T26" fmla="*/ 0 w 57"/>
                <a:gd name="T27" fmla="*/ 0 h 71"/>
                <a:gd name="T28" fmla="*/ 0 w 57"/>
                <a:gd name="T29" fmla="*/ 0 h 71"/>
                <a:gd name="T30" fmla="*/ 0 w 57"/>
                <a:gd name="T31" fmla="*/ 0 h 71"/>
                <a:gd name="T32" fmla="*/ 0 w 57"/>
                <a:gd name="T33" fmla="*/ 0 h 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7" h="71">
                  <a:moveTo>
                    <a:pt x="9" y="0"/>
                  </a:moveTo>
                  <a:lnTo>
                    <a:pt x="9" y="3"/>
                  </a:lnTo>
                  <a:lnTo>
                    <a:pt x="9" y="8"/>
                  </a:lnTo>
                  <a:lnTo>
                    <a:pt x="11" y="17"/>
                  </a:lnTo>
                  <a:lnTo>
                    <a:pt x="13" y="29"/>
                  </a:lnTo>
                  <a:lnTo>
                    <a:pt x="19" y="41"/>
                  </a:lnTo>
                  <a:lnTo>
                    <a:pt x="28" y="51"/>
                  </a:lnTo>
                  <a:lnTo>
                    <a:pt x="40" y="62"/>
                  </a:lnTo>
                  <a:lnTo>
                    <a:pt x="57" y="70"/>
                  </a:lnTo>
                  <a:lnTo>
                    <a:pt x="53" y="70"/>
                  </a:lnTo>
                  <a:lnTo>
                    <a:pt x="44" y="71"/>
                  </a:lnTo>
                  <a:lnTo>
                    <a:pt x="31" y="71"/>
                  </a:lnTo>
                  <a:lnTo>
                    <a:pt x="17" y="67"/>
                  </a:lnTo>
                  <a:lnTo>
                    <a:pt x="7" y="61"/>
                  </a:lnTo>
                  <a:lnTo>
                    <a:pt x="0" y="47"/>
                  </a:lnTo>
                  <a:lnTo>
                    <a:pt x="0" y="28"/>
                  </a:lnTo>
                  <a:lnTo>
                    <a:pt x="9"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4" name="Freeform 79">
              <a:extLst>
                <a:ext uri="{FF2B5EF4-FFF2-40B4-BE49-F238E27FC236}">
                  <a16:creationId xmlns:a16="http://schemas.microsoft.com/office/drawing/2014/main" id="{3FA44C76-F52A-49E4-8AFC-470BA48B8028}"/>
                </a:ext>
              </a:extLst>
            </p:cNvPr>
            <p:cNvSpPr>
              <a:spLocks/>
            </p:cNvSpPr>
            <p:nvPr/>
          </p:nvSpPr>
          <p:spPr bwMode="auto">
            <a:xfrm>
              <a:off x="1696" y="1231"/>
              <a:ext cx="13" cy="16"/>
            </a:xfrm>
            <a:custGeom>
              <a:avLst/>
              <a:gdLst>
                <a:gd name="T0" fmla="*/ 0 w 39"/>
                <a:gd name="T1" fmla="*/ 0 h 49"/>
                <a:gd name="T2" fmla="*/ 0 w 39"/>
                <a:gd name="T3" fmla="*/ 0 h 49"/>
                <a:gd name="T4" fmla="*/ 0 w 39"/>
                <a:gd name="T5" fmla="*/ 0 h 49"/>
                <a:gd name="T6" fmla="*/ 0 w 39"/>
                <a:gd name="T7" fmla="*/ 0 h 49"/>
                <a:gd name="T8" fmla="*/ 0 w 39"/>
                <a:gd name="T9" fmla="*/ 0 h 49"/>
                <a:gd name="T10" fmla="*/ 0 w 39"/>
                <a:gd name="T11" fmla="*/ 0 h 49"/>
                <a:gd name="T12" fmla="*/ 0 w 39"/>
                <a:gd name="T13" fmla="*/ 0 h 49"/>
                <a:gd name="T14" fmla="*/ 0 w 39"/>
                <a:gd name="T15" fmla="*/ 0 h 49"/>
                <a:gd name="T16" fmla="*/ 0 w 39"/>
                <a:gd name="T17" fmla="*/ 0 h 49"/>
                <a:gd name="T18" fmla="*/ 0 w 39"/>
                <a:gd name="T19" fmla="*/ 0 h 49"/>
                <a:gd name="T20" fmla="*/ 0 w 39"/>
                <a:gd name="T21" fmla="*/ 0 h 49"/>
                <a:gd name="T22" fmla="*/ 0 w 39"/>
                <a:gd name="T23" fmla="*/ 0 h 49"/>
                <a:gd name="T24" fmla="*/ 0 w 39"/>
                <a:gd name="T25" fmla="*/ 0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49">
                  <a:moveTo>
                    <a:pt x="29" y="0"/>
                  </a:moveTo>
                  <a:lnTo>
                    <a:pt x="29" y="6"/>
                  </a:lnTo>
                  <a:lnTo>
                    <a:pt x="25" y="20"/>
                  </a:lnTo>
                  <a:lnTo>
                    <a:pt x="17" y="36"/>
                  </a:lnTo>
                  <a:lnTo>
                    <a:pt x="0" y="48"/>
                  </a:lnTo>
                  <a:lnTo>
                    <a:pt x="2" y="48"/>
                  </a:lnTo>
                  <a:lnTo>
                    <a:pt x="9" y="49"/>
                  </a:lnTo>
                  <a:lnTo>
                    <a:pt x="18" y="48"/>
                  </a:lnTo>
                  <a:lnTo>
                    <a:pt x="27" y="47"/>
                  </a:lnTo>
                  <a:lnTo>
                    <a:pt x="34" y="41"/>
                  </a:lnTo>
                  <a:lnTo>
                    <a:pt x="39" y="33"/>
                  </a:lnTo>
                  <a:lnTo>
                    <a:pt x="38" y="19"/>
                  </a:lnTo>
                  <a:lnTo>
                    <a:pt x="29"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5" name="Freeform 80">
              <a:extLst>
                <a:ext uri="{FF2B5EF4-FFF2-40B4-BE49-F238E27FC236}">
                  <a16:creationId xmlns:a16="http://schemas.microsoft.com/office/drawing/2014/main" id="{94F2B353-B13C-4AD2-824B-2362742D9431}"/>
                </a:ext>
              </a:extLst>
            </p:cNvPr>
            <p:cNvSpPr>
              <a:spLocks/>
            </p:cNvSpPr>
            <p:nvPr/>
          </p:nvSpPr>
          <p:spPr bwMode="auto">
            <a:xfrm>
              <a:off x="1851" y="1235"/>
              <a:ext cx="13" cy="16"/>
            </a:xfrm>
            <a:custGeom>
              <a:avLst/>
              <a:gdLst>
                <a:gd name="T0" fmla="*/ 0 w 39"/>
                <a:gd name="T1" fmla="*/ 0 h 49"/>
                <a:gd name="T2" fmla="*/ 0 w 39"/>
                <a:gd name="T3" fmla="*/ 0 h 49"/>
                <a:gd name="T4" fmla="*/ 0 w 39"/>
                <a:gd name="T5" fmla="*/ 0 h 49"/>
                <a:gd name="T6" fmla="*/ 0 w 39"/>
                <a:gd name="T7" fmla="*/ 0 h 49"/>
                <a:gd name="T8" fmla="*/ 0 w 39"/>
                <a:gd name="T9" fmla="*/ 0 h 49"/>
                <a:gd name="T10" fmla="*/ 0 w 39"/>
                <a:gd name="T11" fmla="*/ 0 h 49"/>
                <a:gd name="T12" fmla="*/ 0 w 39"/>
                <a:gd name="T13" fmla="*/ 0 h 49"/>
                <a:gd name="T14" fmla="*/ 0 w 39"/>
                <a:gd name="T15" fmla="*/ 0 h 49"/>
                <a:gd name="T16" fmla="*/ 0 w 39"/>
                <a:gd name="T17" fmla="*/ 0 h 49"/>
                <a:gd name="T18" fmla="*/ 0 w 39"/>
                <a:gd name="T19" fmla="*/ 0 h 49"/>
                <a:gd name="T20" fmla="*/ 0 w 39"/>
                <a:gd name="T21" fmla="*/ 0 h 49"/>
                <a:gd name="T22" fmla="*/ 0 w 39"/>
                <a:gd name="T23" fmla="*/ 0 h 49"/>
                <a:gd name="T24" fmla="*/ 0 w 39"/>
                <a:gd name="T25" fmla="*/ 0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49">
                  <a:moveTo>
                    <a:pt x="29" y="0"/>
                  </a:moveTo>
                  <a:lnTo>
                    <a:pt x="29" y="6"/>
                  </a:lnTo>
                  <a:lnTo>
                    <a:pt x="25" y="20"/>
                  </a:lnTo>
                  <a:lnTo>
                    <a:pt x="17" y="36"/>
                  </a:lnTo>
                  <a:lnTo>
                    <a:pt x="0" y="48"/>
                  </a:lnTo>
                  <a:lnTo>
                    <a:pt x="2" y="48"/>
                  </a:lnTo>
                  <a:lnTo>
                    <a:pt x="9" y="49"/>
                  </a:lnTo>
                  <a:lnTo>
                    <a:pt x="18" y="48"/>
                  </a:lnTo>
                  <a:lnTo>
                    <a:pt x="27" y="46"/>
                  </a:lnTo>
                  <a:lnTo>
                    <a:pt x="34" y="41"/>
                  </a:lnTo>
                  <a:lnTo>
                    <a:pt x="39" y="33"/>
                  </a:lnTo>
                  <a:lnTo>
                    <a:pt x="38" y="19"/>
                  </a:lnTo>
                  <a:lnTo>
                    <a:pt x="29"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6" name="Freeform 81">
              <a:extLst>
                <a:ext uri="{FF2B5EF4-FFF2-40B4-BE49-F238E27FC236}">
                  <a16:creationId xmlns:a16="http://schemas.microsoft.com/office/drawing/2014/main" id="{CFC54C77-21D5-4A09-8341-EB895071D5B2}"/>
                </a:ext>
              </a:extLst>
            </p:cNvPr>
            <p:cNvSpPr>
              <a:spLocks/>
            </p:cNvSpPr>
            <p:nvPr/>
          </p:nvSpPr>
          <p:spPr bwMode="auto">
            <a:xfrm>
              <a:off x="1959" y="1329"/>
              <a:ext cx="21" cy="22"/>
            </a:xfrm>
            <a:custGeom>
              <a:avLst/>
              <a:gdLst>
                <a:gd name="T0" fmla="*/ 0 w 63"/>
                <a:gd name="T1" fmla="*/ 0 h 66"/>
                <a:gd name="T2" fmla="*/ 0 w 63"/>
                <a:gd name="T3" fmla="*/ 0 h 66"/>
                <a:gd name="T4" fmla="*/ 0 w 63"/>
                <a:gd name="T5" fmla="*/ 0 h 66"/>
                <a:gd name="T6" fmla="*/ 0 w 63"/>
                <a:gd name="T7" fmla="*/ 0 h 66"/>
                <a:gd name="T8" fmla="*/ 0 w 63"/>
                <a:gd name="T9" fmla="*/ 0 h 66"/>
                <a:gd name="T10" fmla="*/ 0 w 63"/>
                <a:gd name="T11" fmla="*/ 0 h 66"/>
                <a:gd name="T12" fmla="*/ 0 w 63"/>
                <a:gd name="T13" fmla="*/ 0 h 66"/>
                <a:gd name="T14" fmla="*/ 0 w 63"/>
                <a:gd name="T15" fmla="*/ 0 h 66"/>
                <a:gd name="T16" fmla="*/ 0 w 63"/>
                <a:gd name="T17" fmla="*/ 0 h 66"/>
                <a:gd name="T18" fmla="*/ 0 w 63"/>
                <a:gd name="T19" fmla="*/ 0 h 66"/>
                <a:gd name="T20" fmla="*/ 0 w 63"/>
                <a:gd name="T21" fmla="*/ 0 h 66"/>
                <a:gd name="T22" fmla="*/ 0 w 63"/>
                <a:gd name="T23" fmla="*/ 0 h 66"/>
                <a:gd name="T24" fmla="*/ 0 w 63"/>
                <a:gd name="T25" fmla="*/ 0 h 66"/>
                <a:gd name="T26" fmla="*/ 0 w 63"/>
                <a:gd name="T27" fmla="*/ 0 h 66"/>
                <a:gd name="T28" fmla="*/ 0 w 63"/>
                <a:gd name="T29" fmla="*/ 0 h 66"/>
                <a:gd name="T30" fmla="*/ 0 w 63"/>
                <a:gd name="T31" fmla="*/ 0 h 66"/>
                <a:gd name="T32" fmla="*/ 0 w 63"/>
                <a:gd name="T33" fmla="*/ 0 h 66"/>
                <a:gd name="T34" fmla="*/ 0 w 63"/>
                <a:gd name="T35" fmla="*/ 0 h 66"/>
                <a:gd name="T36" fmla="*/ 0 w 63"/>
                <a:gd name="T37" fmla="*/ 0 h 66"/>
                <a:gd name="T38" fmla="*/ 0 w 63"/>
                <a:gd name="T39" fmla="*/ 0 h 66"/>
                <a:gd name="T40" fmla="*/ 0 w 63"/>
                <a:gd name="T41" fmla="*/ 0 h 66"/>
                <a:gd name="T42" fmla="*/ 0 w 63"/>
                <a:gd name="T43" fmla="*/ 0 h 66"/>
                <a:gd name="T44" fmla="*/ 0 w 63"/>
                <a:gd name="T45" fmla="*/ 0 h 66"/>
                <a:gd name="T46" fmla="*/ 0 w 63"/>
                <a:gd name="T47" fmla="*/ 0 h 66"/>
                <a:gd name="T48" fmla="*/ 0 w 63"/>
                <a:gd name="T49" fmla="*/ 0 h 66"/>
                <a:gd name="T50" fmla="*/ 0 w 63"/>
                <a:gd name="T51" fmla="*/ 0 h 66"/>
                <a:gd name="T52" fmla="*/ 0 w 63"/>
                <a:gd name="T53" fmla="*/ 0 h 66"/>
                <a:gd name="T54" fmla="*/ 0 w 63"/>
                <a:gd name="T55" fmla="*/ 0 h 66"/>
                <a:gd name="T56" fmla="*/ 0 w 63"/>
                <a:gd name="T57" fmla="*/ 0 h 66"/>
                <a:gd name="T58" fmla="*/ 0 w 63"/>
                <a:gd name="T59" fmla="*/ 0 h 66"/>
                <a:gd name="T60" fmla="*/ 0 w 63"/>
                <a:gd name="T61" fmla="*/ 0 h 66"/>
                <a:gd name="T62" fmla="*/ 0 w 63"/>
                <a:gd name="T63" fmla="*/ 0 h 66"/>
                <a:gd name="T64" fmla="*/ 0 w 63"/>
                <a:gd name="T65" fmla="*/ 0 h 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3" h="66">
                  <a:moveTo>
                    <a:pt x="35" y="0"/>
                  </a:moveTo>
                  <a:lnTo>
                    <a:pt x="35" y="2"/>
                  </a:lnTo>
                  <a:lnTo>
                    <a:pt x="36" y="9"/>
                  </a:lnTo>
                  <a:lnTo>
                    <a:pt x="34" y="16"/>
                  </a:lnTo>
                  <a:lnTo>
                    <a:pt x="27" y="22"/>
                  </a:lnTo>
                  <a:lnTo>
                    <a:pt x="22" y="25"/>
                  </a:lnTo>
                  <a:lnTo>
                    <a:pt x="15" y="29"/>
                  </a:lnTo>
                  <a:lnTo>
                    <a:pt x="9" y="34"/>
                  </a:lnTo>
                  <a:lnTo>
                    <a:pt x="2" y="39"/>
                  </a:lnTo>
                  <a:lnTo>
                    <a:pt x="0" y="45"/>
                  </a:lnTo>
                  <a:lnTo>
                    <a:pt x="0" y="50"/>
                  </a:lnTo>
                  <a:lnTo>
                    <a:pt x="4" y="54"/>
                  </a:lnTo>
                  <a:lnTo>
                    <a:pt x="13" y="58"/>
                  </a:lnTo>
                  <a:lnTo>
                    <a:pt x="25" y="60"/>
                  </a:lnTo>
                  <a:lnTo>
                    <a:pt x="34" y="63"/>
                  </a:lnTo>
                  <a:lnTo>
                    <a:pt x="43" y="64"/>
                  </a:lnTo>
                  <a:lnTo>
                    <a:pt x="50" y="66"/>
                  </a:lnTo>
                  <a:lnTo>
                    <a:pt x="55" y="66"/>
                  </a:lnTo>
                  <a:lnTo>
                    <a:pt x="59" y="66"/>
                  </a:lnTo>
                  <a:lnTo>
                    <a:pt x="61" y="66"/>
                  </a:lnTo>
                  <a:lnTo>
                    <a:pt x="63" y="66"/>
                  </a:lnTo>
                  <a:lnTo>
                    <a:pt x="60" y="66"/>
                  </a:lnTo>
                  <a:lnTo>
                    <a:pt x="55" y="63"/>
                  </a:lnTo>
                  <a:lnTo>
                    <a:pt x="47" y="60"/>
                  </a:lnTo>
                  <a:lnTo>
                    <a:pt x="39" y="56"/>
                  </a:lnTo>
                  <a:lnTo>
                    <a:pt x="31" y="52"/>
                  </a:lnTo>
                  <a:lnTo>
                    <a:pt x="27" y="48"/>
                  </a:lnTo>
                  <a:lnTo>
                    <a:pt x="26" y="43"/>
                  </a:lnTo>
                  <a:lnTo>
                    <a:pt x="30" y="39"/>
                  </a:lnTo>
                  <a:lnTo>
                    <a:pt x="40" y="29"/>
                  </a:lnTo>
                  <a:lnTo>
                    <a:pt x="43" y="17"/>
                  </a:lnTo>
                  <a:lnTo>
                    <a:pt x="42" y="6"/>
                  </a:lnTo>
                  <a:lnTo>
                    <a:pt x="35"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pic>
        <p:nvPicPr>
          <p:cNvPr id="97" name="Picture 96">
            <a:extLst>
              <a:ext uri="{FF2B5EF4-FFF2-40B4-BE49-F238E27FC236}">
                <a16:creationId xmlns:a16="http://schemas.microsoft.com/office/drawing/2014/main" id="{D81204EF-CA27-48E8-A352-0BBE02B7BF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3551" y="3440517"/>
            <a:ext cx="1454150"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97" descr="MC900431507[1]">
            <a:extLst>
              <a:ext uri="{FF2B5EF4-FFF2-40B4-BE49-F238E27FC236}">
                <a16:creationId xmlns:a16="http://schemas.microsoft.com/office/drawing/2014/main" id="{7781AA52-ACEE-410B-A131-30D4FC5F0AA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7962" y="3425567"/>
            <a:ext cx="1509712"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 name="Picture 98" descr="MC900433872[1]">
            <a:extLst>
              <a:ext uri="{FF2B5EF4-FFF2-40B4-BE49-F238E27FC236}">
                <a16:creationId xmlns:a16="http://schemas.microsoft.com/office/drawing/2014/main" id="{73CA4FB4-9496-41AE-B393-3021E7186B9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29219" y="3393404"/>
            <a:ext cx="1554163"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1318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4" name="Title 2">
            <a:extLst>
              <a:ext uri="{FF2B5EF4-FFF2-40B4-BE49-F238E27FC236}">
                <a16:creationId xmlns:a16="http://schemas.microsoft.com/office/drawing/2014/main" id="{6FC27A31-58D1-4F0B-8D98-9CA422FAD634}"/>
              </a:ext>
            </a:extLst>
          </p:cNvPr>
          <p:cNvSpPr txBox="1">
            <a:spLocks/>
          </p:cNvSpPr>
          <p:nvPr/>
        </p:nvSpPr>
        <p:spPr>
          <a:xfrm>
            <a:off x="850232" y="75836"/>
            <a:ext cx="10064694" cy="595574"/>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dirty="0">
                <a:ln>
                  <a:solidFill>
                    <a:schemeClr val="tx1"/>
                  </a:solidFill>
                </a:ln>
                <a:latin typeface="ChevinBold" panose="02000700000000000000" pitchFamily="2" charset="0"/>
              </a:rPr>
              <a:t>Model Agreement – Review</a:t>
            </a:r>
          </a:p>
        </p:txBody>
      </p:sp>
      <p:graphicFrame>
        <p:nvGraphicFramePr>
          <p:cNvPr id="7" name="Table 6">
            <a:extLst>
              <a:ext uri="{FF2B5EF4-FFF2-40B4-BE49-F238E27FC236}">
                <a16:creationId xmlns:a16="http://schemas.microsoft.com/office/drawing/2014/main" id="{A499EAE3-8B13-4CE7-A500-B05960814E9D}"/>
              </a:ext>
            </a:extLst>
          </p:cNvPr>
          <p:cNvGraphicFramePr>
            <a:graphicFrameLocks noGrp="1"/>
          </p:cNvGraphicFramePr>
          <p:nvPr>
            <p:extLst>
              <p:ext uri="{D42A27DB-BD31-4B8C-83A1-F6EECF244321}">
                <p14:modId xmlns:p14="http://schemas.microsoft.com/office/powerpoint/2010/main" val="4045769"/>
              </p:ext>
            </p:extLst>
          </p:nvPr>
        </p:nvGraphicFramePr>
        <p:xfrm>
          <a:off x="57812" y="682043"/>
          <a:ext cx="11988876" cy="5677803"/>
        </p:xfrm>
        <a:graphic>
          <a:graphicData uri="http://schemas.openxmlformats.org/drawingml/2006/table">
            <a:tbl>
              <a:tblPr/>
              <a:tblGrid>
                <a:gridCol w="10237078">
                  <a:extLst>
                    <a:ext uri="{9D8B030D-6E8A-4147-A177-3AD203B41FA5}">
                      <a16:colId xmlns:a16="http://schemas.microsoft.com/office/drawing/2014/main" val="3709555621"/>
                    </a:ext>
                  </a:extLst>
                </a:gridCol>
                <a:gridCol w="875899">
                  <a:extLst>
                    <a:ext uri="{9D8B030D-6E8A-4147-A177-3AD203B41FA5}">
                      <a16:colId xmlns:a16="http://schemas.microsoft.com/office/drawing/2014/main" val="2342880079"/>
                    </a:ext>
                  </a:extLst>
                </a:gridCol>
                <a:gridCol w="875899">
                  <a:extLst>
                    <a:ext uri="{9D8B030D-6E8A-4147-A177-3AD203B41FA5}">
                      <a16:colId xmlns:a16="http://schemas.microsoft.com/office/drawing/2014/main" val="29673593"/>
                    </a:ext>
                  </a:extLst>
                </a:gridCol>
              </a:tblGrid>
              <a:tr h="486241">
                <a:tc>
                  <a:txBody>
                    <a:bodyPr/>
                    <a:lstStyle/>
                    <a:p>
                      <a:pPr algn="ctr" rtl="0" fontAlgn="ctr"/>
                      <a:r>
                        <a:rPr lang="en-US" sz="1600" b="0" i="0" u="none" strike="noStrike" dirty="0">
                          <a:solidFill>
                            <a:srgbClr val="000000"/>
                          </a:solidFill>
                          <a:effectLst/>
                          <a:latin typeface="ChevinBold" panose="02000700000000000000" pitchFamily="2" charset="0"/>
                        </a:rPr>
                        <a:t>Model Agreement - Points To Review</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rtl="0" fontAlgn="ctr"/>
                      <a:r>
                        <a:rPr lang="en-GB" sz="1600" b="0" i="0" u="none" strike="noStrike" dirty="0">
                          <a:solidFill>
                            <a:srgbClr val="000000"/>
                          </a:solidFill>
                          <a:effectLst/>
                          <a:latin typeface="ChevinBold" panose="02000700000000000000" pitchFamily="2" charset="0"/>
                        </a:rPr>
                        <a:t>Ready To Sign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rtl="0" fontAlgn="ctr"/>
                      <a:r>
                        <a:rPr lang="en-GB" sz="1600" b="0" i="0" u="none" strike="noStrike">
                          <a:solidFill>
                            <a:srgbClr val="000000"/>
                          </a:solidFill>
                          <a:effectLst/>
                          <a:latin typeface="ChevinBold" panose="02000700000000000000" pitchFamily="2" charset="0"/>
                        </a:rPr>
                        <a:t>Action to raise</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892250581"/>
                  </a:ext>
                </a:extLst>
              </a:tr>
              <a:tr h="1118448">
                <a:tc>
                  <a:txBody>
                    <a:bodyPr/>
                    <a:lstStyle/>
                    <a:p>
                      <a:pPr algn="l" rtl="0" fontAlgn="ctr"/>
                      <a:r>
                        <a:rPr lang="en-US" sz="1600" b="0" i="0" u="none" strike="noStrike" dirty="0">
                          <a:solidFill>
                            <a:srgbClr val="000000"/>
                          </a:solidFill>
                          <a:effectLst/>
                          <a:latin typeface="ChevinBold" panose="02000700000000000000" pitchFamily="2" charset="0"/>
                        </a:rPr>
                        <a:t>The whole process has been jointly concluded fully utilising  the agreed delivery planning/revision tools – Model Week Workload Tool, GeoRoute, Parcel Capacity Planning Tool, Duty Manager, including supporting documentation (Setting Unit Performance, Menu Of Duty Options, Unmeasured Hours, Equality Act/Family Friendly, Post Optimisation Review) and all national joint statements.</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69242395"/>
                  </a:ext>
                </a:extLst>
              </a:tr>
              <a:tr h="486241">
                <a:tc>
                  <a:txBody>
                    <a:bodyPr/>
                    <a:lstStyle/>
                    <a:p>
                      <a:pPr algn="l" rtl="0" fontAlgn="ctr"/>
                      <a:r>
                        <a:rPr lang="en-US" sz="1600" b="0" i="0" u="none" strike="noStrike" dirty="0">
                          <a:solidFill>
                            <a:srgbClr val="000000"/>
                          </a:solidFill>
                          <a:effectLst/>
                          <a:latin typeface="ChevinBold" panose="02000700000000000000" pitchFamily="2" charset="0"/>
                        </a:rPr>
                        <a:t>The CWU Rep’s have been provided with sufficient release to be fully involved in the whole process from start to finish including data gathering and validating the outputs of the revision tools. </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dirty="0">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94379300"/>
                  </a:ext>
                </a:extLst>
              </a:tr>
              <a:tr h="486241">
                <a:tc>
                  <a:txBody>
                    <a:bodyPr/>
                    <a:lstStyle/>
                    <a:p>
                      <a:pPr algn="l" rtl="0" fontAlgn="ctr"/>
                      <a:r>
                        <a:rPr lang="en-US" sz="1600" b="0" i="0" u="none" strike="noStrike" dirty="0">
                          <a:solidFill>
                            <a:srgbClr val="000000"/>
                          </a:solidFill>
                          <a:effectLst/>
                          <a:latin typeface="ChevinBold" panose="02000700000000000000" pitchFamily="2" charset="0"/>
                        </a:rPr>
                        <a:t>The Delivery Revision Process 2021 has been followed in full with the CWU rep’s fully involved at all stages including the sign offs for base data and agreed new routes</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57549967"/>
                  </a:ext>
                </a:extLst>
              </a:tr>
              <a:tr h="725494">
                <a:tc>
                  <a:txBody>
                    <a:bodyPr/>
                    <a:lstStyle/>
                    <a:p>
                      <a:pPr algn="l" rtl="0" fontAlgn="ctr"/>
                      <a:r>
                        <a:rPr lang="en-US" sz="1600" b="0" i="0" u="none" strike="noStrike" dirty="0">
                          <a:solidFill>
                            <a:srgbClr val="000000"/>
                          </a:solidFill>
                          <a:effectLst/>
                          <a:latin typeface="ChevinBold" panose="02000700000000000000" pitchFamily="2" charset="0"/>
                        </a:rPr>
                        <a:t>ASR Safety sign off to confirm the local unit delivery revision pre deployment safety assessment and concurrence SAC1 has been completed to this point and there is a plan in place to address any outstanding issues [including yard risk assessments and loading plans].</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33610932"/>
                  </a:ext>
                </a:extLst>
              </a:tr>
              <a:tr h="486241">
                <a:tc>
                  <a:txBody>
                    <a:bodyPr/>
                    <a:lstStyle/>
                    <a:p>
                      <a:pPr algn="l" rtl="0" fontAlgn="ctr"/>
                      <a:r>
                        <a:rPr lang="en-US" sz="1600" b="0" i="0" u="none" strike="noStrike" dirty="0">
                          <a:solidFill>
                            <a:srgbClr val="000000"/>
                          </a:solidFill>
                          <a:effectLst/>
                          <a:latin typeface="ChevinBold" panose="02000700000000000000" pitchFamily="2" charset="0"/>
                        </a:rPr>
                        <a:t>All the necessary local level training for the changes both indoor and outdoor including PDAs has been planned for and will be provided before the relevant deployment date.</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5561234"/>
                  </a:ext>
                </a:extLst>
              </a:tr>
              <a:tr h="447379">
                <a:tc>
                  <a:txBody>
                    <a:bodyPr/>
                    <a:lstStyle/>
                    <a:p>
                      <a:pPr algn="l" rtl="0" fontAlgn="ctr"/>
                      <a:r>
                        <a:rPr lang="en-US" sz="1600" b="0" i="0" u="none" strike="noStrike" dirty="0">
                          <a:solidFill>
                            <a:srgbClr val="000000"/>
                          </a:solidFill>
                          <a:effectLst/>
                          <a:latin typeface="ChevinBold" panose="02000700000000000000" pitchFamily="2" charset="0"/>
                        </a:rPr>
                        <a:t>The agreed model week reference period for the revision planning is week…………… date………………..</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dirty="0">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80544672"/>
                  </a:ext>
                </a:extLst>
              </a:tr>
              <a:tr h="447379">
                <a:tc>
                  <a:txBody>
                    <a:bodyPr/>
                    <a:lstStyle/>
                    <a:p>
                      <a:pPr algn="l" rtl="0" fontAlgn="ctr"/>
                      <a:r>
                        <a:rPr lang="en-US" sz="1600" b="0" i="0" u="none" strike="noStrike" dirty="0">
                          <a:solidFill>
                            <a:srgbClr val="000000"/>
                          </a:solidFill>
                          <a:effectLst/>
                          <a:latin typeface="ChevinBold" panose="02000700000000000000" pitchFamily="2" charset="0"/>
                        </a:rPr>
                        <a:t>This reflects the expectations of the unit’s employees in a way that is efficient but at the same time reliable and all relevant people issues have been resolved.</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37785377"/>
                  </a:ext>
                </a:extLst>
              </a:tr>
              <a:tr h="894758">
                <a:tc>
                  <a:txBody>
                    <a:bodyPr/>
                    <a:lstStyle/>
                    <a:p>
                      <a:pPr algn="l" rtl="0" fontAlgn="ctr"/>
                      <a:r>
                        <a:rPr lang="en-US" sz="1600" b="0" i="0" u="none" strike="noStrike" dirty="0">
                          <a:solidFill>
                            <a:srgbClr val="000000"/>
                          </a:solidFill>
                          <a:effectLst/>
                          <a:latin typeface="ChevinBold" panose="02000700000000000000" pitchFamily="2" charset="0"/>
                        </a:rPr>
                        <a:t>The Unit Performance level has been agreed as ……… WiPWH (delete where not applicable - A Unit flightpath (up to a maximum of 3 years) has been agreed as a stepping-stone to achieve the end state agreed WiPWH. The breakdown of the flightpath will be (xxx year 1, xxx year 2 and xxx year 3).</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dirty="0">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dirty="0">
                          <a:solidFill>
                            <a:srgbClr val="000000"/>
                          </a:solidFill>
                          <a:effectLst/>
                          <a:latin typeface="ChevinBold" panose="02000700000000000000" pitchFamily="2" charset="0"/>
                        </a:rPr>
                        <a:t>Y/N</a:t>
                      </a:r>
                    </a:p>
                  </a:txBody>
                  <a:tcPr marL="7883" marR="7883" marT="78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5195074"/>
                  </a:ext>
                </a:extLst>
              </a:tr>
            </a:tbl>
          </a:graphicData>
        </a:graphic>
      </p:graphicFrame>
    </p:spTree>
    <p:extLst>
      <p:ext uri="{BB962C8B-B14F-4D97-AF65-F5344CB8AC3E}">
        <p14:creationId xmlns:p14="http://schemas.microsoft.com/office/powerpoint/2010/main" val="236762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4" name="Title 2">
            <a:extLst>
              <a:ext uri="{FF2B5EF4-FFF2-40B4-BE49-F238E27FC236}">
                <a16:creationId xmlns:a16="http://schemas.microsoft.com/office/drawing/2014/main" id="{6FC27A31-58D1-4F0B-8D98-9CA422FAD634}"/>
              </a:ext>
            </a:extLst>
          </p:cNvPr>
          <p:cNvSpPr txBox="1">
            <a:spLocks/>
          </p:cNvSpPr>
          <p:nvPr/>
        </p:nvSpPr>
        <p:spPr>
          <a:xfrm>
            <a:off x="815049" y="129620"/>
            <a:ext cx="10099877" cy="595574"/>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dirty="0">
                <a:ln>
                  <a:solidFill>
                    <a:schemeClr val="tx1"/>
                  </a:solidFill>
                </a:ln>
                <a:latin typeface="ChevinBold" panose="02000700000000000000" pitchFamily="2" charset="0"/>
              </a:rPr>
              <a:t>Model Agreement – Review</a:t>
            </a:r>
          </a:p>
        </p:txBody>
      </p:sp>
      <p:graphicFrame>
        <p:nvGraphicFramePr>
          <p:cNvPr id="2" name="Table 1">
            <a:extLst>
              <a:ext uri="{FF2B5EF4-FFF2-40B4-BE49-F238E27FC236}">
                <a16:creationId xmlns:a16="http://schemas.microsoft.com/office/drawing/2014/main" id="{3C862ECD-5F56-4821-B3A3-393DAEBD0DB3}"/>
              </a:ext>
            </a:extLst>
          </p:cNvPr>
          <p:cNvGraphicFramePr>
            <a:graphicFrameLocks noGrp="1"/>
          </p:cNvGraphicFramePr>
          <p:nvPr>
            <p:extLst>
              <p:ext uri="{D42A27DB-BD31-4B8C-83A1-F6EECF244321}">
                <p14:modId xmlns:p14="http://schemas.microsoft.com/office/powerpoint/2010/main" val="3575718408"/>
              </p:ext>
            </p:extLst>
          </p:nvPr>
        </p:nvGraphicFramePr>
        <p:xfrm>
          <a:off x="176464" y="757964"/>
          <a:ext cx="12015536" cy="5639858"/>
        </p:xfrm>
        <a:graphic>
          <a:graphicData uri="http://schemas.openxmlformats.org/drawingml/2006/table">
            <a:tbl>
              <a:tblPr/>
              <a:tblGrid>
                <a:gridCol w="10259842">
                  <a:extLst>
                    <a:ext uri="{9D8B030D-6E8A-4147-A177-3AD203B41FA5}">
                      <a16:colId xmlns:a16="http://schemas.microsoft.com/office/drawing/2014/main" val="960246936"/>
                    </a:ext>
                  </a:extLst>
                </a:gridCol>
                <a:gridCol w="877847">
                  <a:extLst>
                    <a:ext uri="{9D8B030D-6E8A-4147-A177-3AD203B41FA5}">
                      <a16:colId xmlns:a16="http://schemas.microsoft.com/office/drawing/2014/main" val="1789213551"/>
                    </a:ext>
                  </a:extLst>
                </a:gridCol>
                <a:gridCol w="877847">
                  <a:extLst>
                    <a:ext uri="{9D8B030D-6E8A-4147-A177-3AD203B41FA5}">
                      <a16:colId xmlns:a16="http://schemas.microsoft.com/office/drawing/2014/main" val="9662180"/>
                    </a:ext>
                  </a:extLst>
                </a:gridCol>
              </a:tblGrid>
              <a:tr h="512714">
                <a:tc>
                  <a:txBody>
                    <a:bodyPr/>
                    <a:lstStyle/>
                    <a:p>
                      <a:pPr algn="ctr" rtl="0" fontAlgn="ctr"/>
                      <a:r>
                        <a:rPr lang="en-GB" sz="1600" b="0" i="0" u="none" strike="noStrike" dirty="0">
                          <a:solidFill>
                            <a:srgbClr val="000000"/>
                          </a:solidFill>
                          <a:effectLst/>
                          <a:latin typeface="ChevinBold" panose="02000700000000000000" pitchFamily="2" charset="0"/>
                        </a:rPr>
                        <a:t>Model Agreement - Points To Review</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rtl="0" fontAlgn="ctr"/>
                      <a:r>
                        <a:rPr lang="en-GB" sz="1600" b="0" i="0" u="none" strike="noStrike">
                          <a:solidFill>
                            <a:srgbClr val="000000"/>
                          </a:solidFill>
                          <a:effectLst/>
                          <a:latin typeface="ChevinBold" panose="02000700000000000000" pitchFamily="2" charset="0"/>
                        </a:rPr>
                        <a:t>Ready To Sign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ctr" rtl="0" fontAlgn="ctr"/>
                      <a:r>
                        <a:rPr lang="en-GB" sz="1600" b="0" i="0" u="none" strike="noStrike">
                          <a:solidFill>
                            <a:srgbClr val="000000"/>
                          </a:solidFill>
                          <a:effectLst/>
                          <a:latin typeface="ChevinBold" panose="02000700000000000000" pitchFamily="2" charset="0"/>
                        </a:rPr>
                        <a:t>Action to raise</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768471123"/>
                  </a:ext>
                </a:extLst>
              </a:tr>
              <a:tr h="1281787">
                <a:tc>
                  <a:txBody>
                    <a:bodyPr/>
                    <a:lstStyle/>
                    <a:p>
                      <a:pPr algn="l" rtl="0" fontAlgn="ctr"/>
                      <a:r>
                        <a:rPr lang="en-GB" sz="1600" b="0" i="0" u="none" strike="noStrike" dirty="0">
                          <a:solidFill>
                            <a:srgbClr val="000000"/>
                          </a:solidFill>
                          <a:effectLst/>
                          <a:latin typeface="ChevinBold" panose="02000700000000000000" pitchFamily="2" charset="0"/>
                        </a:rPr>
                        <a:t>Weekly Resourcing Meetings (WRM) will take place at ………….am/pm on ……………… of every week. The WRM will operate in line with the agreed joint national agreements/guidelines and will aim to ensure that the agreed level of performance will be maintained (in line with any flightpath arrangements). The appropriate pre-scheduled release will be provided for the local CWU Rep to ensure that the meetings take place and they are able to fully participate.</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61855622"/>
                  </a:ext>
                </a:extLst>
              </a:tr>
              <a:tr h="512714">
                <a:tc>
                  <a:txBody>
                    <a:bodyPr/>
                    <a:lstStyle/>
                    <a:p>
                      <a:pPr algn="l" rtl="0" fontAlgn="ctr"/>
                      <a:r>
                        <a:rPr lang="en-GB" sz="1600" b="0" i="0" u="none" strike="noStrike" dirty="0">
                          <a:solidFill>
                            <a:srgbClr val="000000"/>
                          </a:solidFill>
                          <a:effectLst/>
                          <a:latin typeface="ChevinBold" panose="02000700000000000000" pitchFamily="2" charset="0"/>
                        </a:rPr>
                        <a:t>Full details of the changes to hourage and staffing are contained in Appendix 1 (TM1 dated ………..).  The new work hours will be ………………</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61042430"/>
                  </a:ext>
                </a:extLst>
              </a:tr>
              <a:tr h="769073">
                <a:tc>
                  <a:txBody>
                    <a:bodyPr/>
                    <a:lstStyle/>
                    <a:p>
                      <a:pPr algn="l" rtl="0" fontAlgn="ctr"/>
                      <a:r>
                        <a:rPr lang="en-GB" sz="1600" b="0" i="0" u="none" strike="noStrike" dirty="0">
                          <a:solidFill>
                            <a:srgbClr val="000000"/>
                          </a:solidFill>
                          <a:effectLst/>
                          <a:latin typeface="ChevinBold" panose="02000700000000000000" pitchFamily="2" charset="0"/>
                        </a:rPr>
                        <a:t>Details of duty structures are listed at Appendix 2 and include a list of FT/PT duties, Number of delivery routes and delivery points, SA’s, attendance patterns, days off arrangements, meal reliefs, and Saturday attendances including number of Saturdays off. </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37700712"/>
                  </a:ext>
                </a:extLst>
              </a:tr>
              <a:tr h="512714">
                <a:tc>
                  <a:txBody>
                    <a:bodyPr/>
                    <a:lstStyle/>
                    <a:p>
                      <a:pPr algn="l" rtl="0" fontAlgn="ctr"/>
                      <a:r>
                        <a:rPr lang="en-GB" sz="1600" b="0" i="0" u="none" strike="noStrike" dirty="0">
                          <a:solidFill>
                            <a:srgbClr val="000000"/>
                          </a:solidFill>
                          <a:effectLst/>
                          <a:latin typeface="ChevinBold" panose="02000700000000000000" pitchFamily="2" charset="0"/>
                        </a:rPr>
                        <a:t>Confirm (where applicable) a plan has been agreed to manage surplus staff resulting from the revision outputs as detailed in the MTSF. See Appendix 3 for detail.</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27448720"/>
                  </a:ext>
                </a:extLst>
              </a:tr>
              <a:tr h="256357">
                <a:tc>
                  <a:txBody>
                    <a:bodyPr/>
                    <a:lstStyle/>
                    <a:p>
                      <a:pPr algn="l" rtl="0" fontAlgn="ctr"/>
                      <a:r>
                        <a:rPr lang="en-GB" sz="1600" b="0" i="0" u="none" strike="noStrike" dirty="0">
                          <a:solidFill>
                            <a:srgbClr val="000000"/>
                          </a:solidFill>
                          <a:effectLst/>
                          <a:latin typeface="ChevinBold" panose="02000700000000000000" pitchFamily="2" charset="0"/>
                        </a:rPr>
                        <a:t>All Walk Logs have been updated and contain all relevant information.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9327234"/>
                  </a:ext>
                </a:extLst>
              </a:tr>
              <a:tr h="512714">
                <a:tc>
                  <a:txBody>
                    <a:bodyPr/>
                    <a:lstStyle/>
                    <a:p>
                      <a:pPr algn="l" rtl="0" fontAlgn="ctr"/>
                      <a:r>
                        <a:rPr lang="en-GB" sz="1600" b="0" i="0" u="none" strike="noStrike" dirty="0">
                          <a:solidFill>
                            <a:srgbClr val="000000"/>
                          </a:solidFill>
                          <a:effectLst/>
                          <a:latin typeface="ChevinBold" panose="02000700000000000000" pitchFamily="2" charset="0"/>
                        </a:rPr>
                        <a:t>A full office re-sign (excluding specialist duties) will be completed either prior to or after deployment as agreed locally. </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63410952"/>
                  </a:ext>
                </a:extLst>
              </a:tr>
              <a:tr h="512714">
                <a:tc>
                  <a:txBody>
                    <a:bodyPr/>
                    <a:lstStyle/>
                    <a:p>
                      <a:pPr algn="l" rtl="0" fontAlgn="ctr"/>
                      <a:r>
                        <a:rPr lang="en-GB" sz="1600" b="0" i="0" u="none" strike="noStrike" dirty="0">
                          <a:solidFill>
                            <a:srgbClr val="000000"/>
                          </a:solidFill>
                          <a:effectLst/>
                          <a:latin typeface="ChevinBold" panose="02000700000000000000" pitchFamily="2" charset="0"/>
                        </a:rPr>
                        <a:t>The revision will be deployed on ……………………. in the following phases where applicable:</a:t>
                      </a:r>
                      <a:br>
                        <a:rPr lang="en-GB" sz="1600" b="0" i="0" u="none" strike="noStrike" dirty="0">
                          <a:solidFill>
                            <a:srgbClr val="000000"/>
                          </a:solidFill>
                          <a:effectLst/>
                          <a:latin typeface="ChevinBold" panose="02000700000000000000" pitchFamily="2" charset="0"/>
                        </a:rPr>
                      </a:br>
                      <a:r>
                        <a:rPr lang="en-GB" sz="1600" b="0" i="0" u="none" strike="noStrike" dirty="0">
                          <a:solidFill>
                            <a:srgbClr val="000000"/>
                          </a:solidFill>
                          <a:effectLst/>
                          <a:latin typeface="ChevinBold" panose="02000700000000000000" pitchFamily="2" charset="0"/>
                        </a:rPr>
                        <a:t>Phase 1 ……………… (Date)     Phase 2………………. (Date)</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dirty="0">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3166773"/>
                  </a:ext>
                </a:extLst>
              </a:tr>
              <a:tr h="256357">
                <a:tc>
                  <a:txBody>
                    <a:bodyPr/>
                    <a:lstStyle/>
                    <a:p>
                      <a:pPr algn="l" rtl="0" fontAlgn="ctr"/>
                      <a:r>
                        <a:rPr lang="en-GB" sz="1600" b="0" i="0" u="none" strike="noStrike" dirty="0">
                          <a:solidFill>
                            <a:srgbClr val="000000"/>
                          </a:solidFill>
                          <a:effectLst/>
                          <a:latin typeface="ChevinBold" panose="02000700000000000000" pitchFamily="2" charset="0"/>
                        </a:rPr>
                        <a:t>The PIR will be carried out with full CWU involvement and will commence on……………Date.</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dirty="0">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66532432"/>
                  </a:ext>
                </a:extLst>
              </a:tr>
              <a:tr h="512714">
                <a:tc>
                  <a:txBody>
                    <a:bodyPr/>
                    <a:lstStyle/>
                    <a:p>
                      <a:pPr algn="l" rtl="0" fontAlgn="ctr"/>
                      <a:r>
                        <a:rPr lang="en-GB" sz="1600" b="0" i="0" u="none" strike="noStrike" dirty="0">
                          <a:solidFill>
                            <a:srgbClr val="000000"/>
                          </a:solidFill>
                          <a:effectLst/>
                          <a:latin typeface="ChevinBold" panose="02000700000000000000" pitchFamily="2" charset="0"/>
                        </a:rPr>
                        <a:t>Any specified local arrangements not covered in the Model Agreement should be attached as appendix 4.</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GB" sz="1600" b="0" i="0" u="none" strike="noStrike" dirty="0">
                          <a:solidFill>
                            <a:srgbClr val="000000"/>
                          </a:solidFill>
                          <a:effectLst/>
                          <a:latin typeface="ChevinBold" panose="02000700000000000000" pitchFamily="2" charset="0"/>
                        </a:rPr>
                        <a:t>Y/N</a:t>
                      </a:r>
                    </a:p>
                  </a:txBody>
                  <a:tcPr marL="8599" marR="8599" marT="85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22483290"/>
                  </a:ext>
                </a:extLst>
              </a:tr>
            </a:tbl>
          </a:graphicData>
        </a:graphic>
      </p:graphicFrame>
    </p:spTree>
    <p:extLst>
      <p:ext uri="{BB962C8B-B14F-4D97-AF65-F5344CB8AC3E}">
        <p14:creationId xmlns:p14="http://schemas.microsoft.com/office/powerpoint/2010/main" val="1997321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4" name="Title 2">
            <a:extLst>
              <a:ext uri="{FF2B5EF4-FFF2-40B4-BE49-F238E27FC236}">
                <a16:creationId xmlns:a16="http://schemas.microsoft.com/office/drawing/2014/main" id="{6FC27A31-58D1-4F0B-8D98-9CA422FAD634}"/>
              </a:ext>
            </a:extLst>
          </p:cNvPr>
          <p:cNvSpPr txBox="1">
            <a:spLocks/>
          </p:cNvSpPr>
          <p:nvPr/>
        </p:nvSpPr>
        <p:spPr>
          <a:xfrm>
            <a:off x="815049" y="246583"/>
            <a:ext cx="10099877" cy="595574"/>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dirty="0">
                <a:ln>
                  <a:solidFill>
                    <a:schemeClr val="tx1"/>
                  </a:solidFill>
                </a:ln>
                <a:latin typeface="ChevinBold" panose="02000700000000000000" pitchFamily="2" charset="0"/>
              </a:rPr>
              <a:t>Next Steps</a:t>
            </a:r>
          </a:p>
        </p:txBody>
      </p:sp>
      <p:graphicFrame>
        <p:nvGraphicFramePr>
          <p:cNvPr id="7" name="Object 6">
            <a:extLst>
              <a:ext uri="{FF2B5EF4-FFF2-40B4-BE49-F238E27FC236}">
                <a16:creationId xmlns:a16="http://schemas.microsoft.com/office/drawing/2014/main" id="{C77F7C3B-C9F3-4956-8E4F-F451B77EF930}"/>
              </a:ext>
            </a:extLst>
          </p:cNvPr>
          <p:cNvGraphicFramePr>
            <a:graphicFrameLocks noChangeAspect="1"/>
          </p:cNvGraphicFramePr>
          <p:nvPr>
            <p:extLst>
              <p:ext uri="{D42A27DB-BD31-4B8C-83A1-F6EECF244321}">
                <p14:modId xmlns:p14="http://schemas.microsoft.com/office/powerpoint/2010/main" val="3523738946"/>
              </p:ext>
            </p:extLst>
          </p:nvPr>
        </p:nvGraphicFramePr>
        <p:xfrm>
          <a:off x="252413" y="1881188"/>
          <a:ext cx="11687175" cy="2209800"/>
        </p:xfrm>
        <a:graphic>
          <a:graphicData uri="http://schemas.openxmlformats.org/presentationml/2006/ole">
            <mc:AlternateContent xmlns:mc="http://schemas.openxmlformats.org/markup-compatibility/2006">
              <mc:Choice xmlns:v="urn:schemas-microsoft-com:vml" Requires="v">
                <p:oleObj spid="_x0000_s5141" name="Worksheet" r:id="rId4" imgW="11687297" imgH="2209782" progId="Excel.Sheet.12">
                  <p:embed/>
                </p:oleObj>
              </mc:Choice>
              <mc:Fallback>
                <p:oleObj name="Worksheet" r:id="rId4" imgW="11687297" imgH="2209782" progId="Excel.Sheet.12">
                  <p:embed/>
                  <p:pic>
                    <p:nvPicPr>
                      <p:cNvPr id="0" name=""/>
                      <p:cNvPicPr/>
                      <p:nvPr/>
                    </p:nvPicPr>
                    <p:blipFill>
                      <a:blip r:embed="rId5"/>
                      <a:stretch>
                        <a:fillRect/>
                      </a:stretch>
                    </p:blipFill>
                    <p:spPr>
                      <a:xfrm>
                        <a:off x="252413" y="1881188"/>
                        <a:ext cx="11687175" cy="2209800"/>
                      </a:xfrm>
                      <a:prstGeom prst="rect">
                        <a:avLst/>
                      </a:prstGeom>
                    </p:spPr>
                  </p:pic>
                </p:oleObj>
              </mc:Fallback>
            </mc:AlternateContent>
          </a:graphicData>
        </a:graphic>
      </p:graphicFrame>
    </p:spTree>
    <p:extLst>
      <p:ext uri="{BB962C8B-B14F-4D97-AF65-F5344CB8AC3E}">
        <p14:creationId xmlns:p14="http://schemas.microsoft.com/office/powerpoint/2010/main" val="13167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3" name="Title 2">
            <a:extLst>
              <a:ext uri="{FF2B5EF4-FFF2-40B4-BE49-F238E27FC236}">
                <a16:creationId xmlns:a16="http://schemas.microsoft.com/office/drawing/2014/main" id="{6773994A-472B-434B-BFD5-1D06914F69C3}"/>
              </a:ext>
            </a:extLst>
          </p:cNvPr>
          <p:cNvSpPr>
            <a:spLocks noGrp="1"/>
          </p:cNvSpPr>
          <p:nvPr>
            <p:ph type="title"/>
          </p:nvPr>
        </p:nvSpPr>
        <p:spPr>
          <a:xfrm>
            <a:off x="838199" y="137760"/>
            <a:ext cx="9717505" cy="595574"/>
          </a:xfrm>
        </p:spPr>
        <p:txBody>
          <a:bodyPr>
            <a:normAutofit fontScale="90000"/>
          </a:bodyPr>
          <a:lstStyle/>
          <a:p>
            <a:pPr algn="ctr"/>
            <a:r>
              <a:rPr lang="en-GB" dirty="0">
                <a:ln>
                  <a:solidFill>
                    <a:schemeClr val="tx1"/>
                  </a:solidFill>
                </a:ln>
                <a:latin typeface="ChevinBold" panose="02000700000000000000" pitchFamily="2" charset="0"/>
              </a:rPr>
              <a:t>Agenda</a:t>
            </a:r>
          </a:p>
        </p:txBody>
      </p:sp>
      <p:sp>
        <p:nvSpPr>
          <p:cNvPr id="5" name="Content Placeholder 3">
            <a:extLst>
              <a:ext uri="{FF2B5EF4-FFF2-40B4-BE49-F238E27FC236}">
                <a16:creationId xmlns:a16="http://schemas.microsoft.com/office/drawing/2014/main" id="{1DB873BE-9395-4497-A54F-15B83F0F19DF}"/>
              </a:ext>
            </a:extLst>
          </p:cNvPr>
          <p:cNvSpPr txBox="1">
            <a:spLocks/>
          </p:cNvSpPr>
          <p:nvPr/>
        </p:nvSpPr>
        <p:spPr>
          <a:xfrm>
            <a:off x="838200" y="1296643"/>
            <a:ext cx="10515600" cy="472109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latin typeface="ChevinBold" panose="02000700000000000000" pitchFamily="2" charset="0"/>
            </a:endParaRPr>
          </a:p>
        </p:txBody>
      </p:sp>
      <p:graphicFrame>
        <p:nvGraphicFramePr>
          <p:cNvPr id="9" name="Table 8">
            <a:extLst>
              <a:ext uri="{FF2B5EF4-FFF2-40B4-BE49-F238E27FC236}">
                <a16:creationId xmlns:a16="http://schemas.microsoft.com/office/drawing/2014/main" id="{810DD300-73AE-4C20-9BE7-CB58DE2788AC}"/>
              </a:ext>
            </a:extLst>
          </p:cNvPr>
          <p:cNvGraphicFramePr>
            <a:graphicFrameLocks noGrp="1"/>
          </p:cNvGraphicFramePr>
          <p:nvPr>
            <p:extLst>
              <p:ext uri="{D42A27DB-BD31-4B8C-83A1-F6EECF244321}">
                <p14:modId xmlns:p14="http://schemas.microsoft.com/office/powerpoint/2010/main" val="2311576226"/>
              </p:ext>
            </p:extLst>
          </p:nvPr>
        </p:nvGraphicFramePr>
        <p:xfrm>
          <a:off x="689811" y="840259"/>
          <a:ext cx="10026315" cy="5419926"/>
        </p:xfrm>
        <a:graphic>
          <a:graphicData uri="http://schemas.openxmlformats.org/drawingml/2006/table">
            <a:tbl>
              <a:tblPr firstRow="1" firstCol="1" bandRow="1"/>
              <a:tblGrid>
                <a:gridCol w="5975728">
                  <a:extLst>
                    <a:ext uri="{9D8B030D-6E8A-4147-A177-3AD203B41FA5}">
                      <a16:colId xmlns:a16="http://schemas.microsoft.com/office/drawing/2014/main" val="885711133"/>
                    </a:ext>
                  </a:extLst>
                </a:gridCol>
                <a:gridCol w="4050587">
                  <a:extLst>
                    <a:ext uri="{9D8B030D-6E8A-4147-A177-3AD203B41FA5}">
                      <a16:colId xmlns:a16="http://schemas.microsoft.com/office/drawing/2014/main" val="1372701864"/>
                    </a:ext>
                  </a:extLst>
                </a:gridCol>
              </a:tblGrid>
              <a:tr h="273668">
                <a:tc>
                  <a:txBody>
                    <a:bodyPr/>
                    <a:lstStyle/>
                    <a:p>
                      <a:pPr algn="ctr" rtl="0" fontAlgn="ctr"/>
                      <a:r>
                        <a:rPr lang="en-GB" sz="1600" b="0" i="0" u="none" strike="noStrike" dirty="0">
                          <a:solidFill>
                            <a:srgbClr val="000000"/>
                          </a:solidFill>
                          <a:effectLst/>
                          <a:latin typeface="ChevinLight" panose="02000300000000000000" pitchFamily="2" charset="0"/>
                        </a:rPr>
                        <a:t>Topic</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a:solidFill>
                            <a:srgbClr val="000000"/>
                          </a:solidFill>
                          <a:effectLst/>
                          <a:latin typeface="ChevinLight" panose="02000300000000000000" pitchFamily="2" charset="0"/>
                        </a:rPr>
                        <a:t>Lead / Supported By</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2387505"/>
                  </a:ext>
                </a:extLst>
              </a:tr>
              <a:tr h="273668">
                <a:tc>
                  <a:txBody>
                    <a:bodyPr/>
                    <a:lstStyle/>
                    <a:p>
                      <a:pPr algn="l" rtl="0" fontAlgn="ctr"/>
                      <a:r>
                        <a:rPr lang="en-GB" sz="1600" b="0" i="0" u="none" strike="noStrike" dirty="0">
                          <a:solidFill>
                            <a:srgbClr val="000000"/>
                          </a:solidFill>
                          <a:effectLst/>
                          <a:latin typeface="ChevinLight" panose="02000300000000000000" pitchFamily="2" charset="0"/>
                        </a:rPr>
                        <a:t>Review of Revision Objectives</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rtl="0" fontAlgn="ctr"/>
                      <a:r>
                        <a:rPr lang="en-GB" sz="1600" b="0" i="0" u="none" strike="noStrike">
                          <a:solidFill>
                            <a:srgbClr val="000000"/>
                          </a:solidFill>
                          <a:effectLst/>
                          <a:latin typeface="ChevinLight" panose="02000300000000000000" pitchFamily="2" charset="0"/>
                        </a:rPr>
                        <a:t>DOM/CWU Rep</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174932"/>
                  </a:ext>
                </a:extLst>
              </a:tr>
              <a:tr h="273668">
                <a:tc>
                  <a:txBody>
                    <a:bodyPr/>
                    <a:lstStyle/>
                    <a:p>
                      <a:pPr algn="l" rtl="0" fontAlgn="ctr">
                        <a:buClr>
                          <a:srgbClr val="000000"/>
                        </a:buClr>
                        <a:buSzPts val="2000"/>
                        <a:buFont typeface="ChevinBold" panose="02000700000000000000" pitchFamily="2" charset="0"/>
                        <a:buChar char="·"/>
                      </a:pPr>
                      <a:r>
                        <a:rPr lang="en-US" sz="1600" b="0" i="0" u="none" strike="noStrike" dirty="0">
                          <a:solidFill>
                            <a:srgbClr val="000000"/>
                          </a:solidFill>
                          <a:effectLst/>
                          <a:latin typeface="ChevinLight" panose="02000300000000000000" pitchFamily="2" charset="0"/>
                        </a:rPr>
                        <a:t>Equality Act/Flexible Working arrangements review</a:t>
                      </a:r>
                    </a:p>
                  </a:txBody>
                  <a:tcPr marL="223783"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2745277112"/>
                  </a:ext>
                </a:extLst>
              </a:tr>
              <a:tr h="273668">
                <a:tc>
                  <a:txBody>
                    <a:bodyPr/>
                    <a:lstStyle/>
                    <a:p>
                      <a:pPr algn="l" rtl="0" fontAlgn="ctr">
                        <a:buClr>
                          <a:srgbClr val="000000"/>
                        </a:buClr>
                        <a:buSzPts val="2000"/>
                        <a:buFont typeface="ChevinBold" panose="02000700000000000000" pitchFamily="2" charset="0"/>
                        <a:buChar char="·"/>
                      </a:pPr>
                      <a:r>
                        <a:rPr lang="en-US" sz="1600" b="0" i="0" u="none" strike="noStrike" dirty="0">
                          <a:solidFill>
                            <a:srgbClr val="000000"/>
                          </a:solidFill>
                          <a:effectLst/>
                          <a:latin typeface="ChevinLight" panose="02000300000000000000" pitchFamily="2" charset="0"/>
                        </a:rPr>
                        <a:t>Use Of Dedicated Parcel Routes</a:t>
                      </a:r>
                    </a:p>
                  </a:txBody>
                  <a:tcPr marL="223783"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3066193008"/>
                  </a:ext>
                </a:extLst>
              </a:tr>
              <a:tr h="273668">
                <a:tc>
                  <a:txBody>
                    <a:bodyPr/>
                    <a:lstStyle/>
                    <a:p>
                      <a:pPr algn="l" rtl="0" fontAlgn="ctr">
                        <a:buClr>
                          <a:srgbClr val="000000"/>
                        </a:buClr>
                        <a:buSzPts val="2000"/>
                        <a:buFont typeface="ChevinBold" panose="02000700000000000000" pitchFamily="2" charset="0"/>
                        <a:buChar char="·"/>
                      </a:pPr>
                      <a:r>
                        <a:rPr lang="en-GB" sz="1600" b="0" i="0" u="none" strike="noStrike" dirty="0">
                          <a:solidFill>
                            <a:srgbClr val="000000"/>
                          </a:solidFill>
                          <a:effectLst/>
                          <a:latin typeface="ChevinLight" panose="02000300000000000000" pitchFamily="2" charset="0"/>
                        </a:rPr>
                        <a:t>HCT Support plan</a:t>
                      </a:r>
                    </a:p>
                  </a:txBody>
                  <a:tcPr marL="223783"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2953235687"/>
                  </a:ext>
                </a:extLst>
              </a:tr>
              <a:tr h="273668">
                <a:tc>
                  <a:txBody>
                    <a:bodyPr/>
                    <a:lstStyle/>
                    <a:p>
                      <a:pPr algn="l" rtl="0" fontAlgn="ctr">
                        <a:buClr>
                          <a:srgbClr val="000000"/>
                        </a:buClr>
                        <a:buSzPts val="2000"/>
                        <a:buFont typeface="ChevinBold" panose="02000700000000000000" pitchFamily="2" charset="0"/>
                        <a:buChar char="·"/>
                      </a:pPr>
                      <a:r>
                        <a:rPr lang="en-US" sz="1600" b="0" i="0" u="none" strike="noStrike" dirty="0">
                          <a:solidFill>
                            <a:srgbClr val="000000"/>
                          </a:solidFill>
                          <a:effectLst/>
                          <a:latin typeface="ChevinLight" panose="02000300000000000000" pitchFamily="2" charset="0"/>
                        </a:rPr>
                        <a:t>Review Hybrid Collection/LAT duties</a:t>
                      </a:r>
                    </a:p>
                  </a:txBody>
                  <a:tcPr marL="223783"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3608272201"/>
                  </a:ext>
                </a:extLst>
              </a:tr>
              <a:tr h="273668">
                <a:tc>
                  <a:txBody>
                    <a:bodyPr/>
                    <a:lstStyle/>
                    <a:p>
                      <a:pPr algn="l" rtl="0" fontAlgn="ctr"/>
                      <a:r>
                        <a:rPr lang="en-GB" sz="1600" b="0" i="0" u="none" strike="noStrike" dirty="0">
                          <a:solidFill>
                            <a:srgbClr val="000000"/>
                          </a:solidFill>
                          <a:effectLst/>
                          <a:latin typeface="ChevinLight" panose="02000300000000000000" pitchFamily="2" charset="0"/>
                        </a:rPr>
                        <a:t>Flightpath Review</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dirty="0">
                          <a:solidFill>
                            <a:srgbClr val="000000"/>
                          </a:solidFill>
                          <a:effectLst/>
                          <a:latin typeface="ChevinLight" panose="02000300000000000000" pitchFamily="2" charset="0"/>
                        </a:rPr>
                        <a:t>DOM/CWU Rep</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3005741"/>
                  </a:ext>
                </a:extLst>
              </a:tr>
              <a:tr h="273668">
                <a:tc>
                  <a:txBody>
                    <a:bodyPr/>
                    <a:lstStyle/>
                    <a:p>
                      <a:pPr algn="l" rtl="0" fontAlgn="ctr"/>
                      <a:r>
                        <a:rPr lang="en-GB" sz="1600" b="0" i="0" u="none" strike="noStrike" dirty="0">
                          <a:solidFill>
                            <a:srgbClr val="000000"/>
                          </a:solidFill>
                          <a:effectLst/>
                          <a:latin typeface="ChevinLight" panose="02000300000000000000" pitchFamily="2" charset="0"/>
                        </a:rPr>
                        <a:t>Duty Manager Review – </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en-GB" sz="1600" b="0" i="0" u="none" strike="noStrike" dirty="0">
                          <a:solidFill>
                            <a:srgbClr val="000000"/>
                          </a:solidFill>
                          <a:effectLst/>
                          <a:latin typeface="ChevinLight" panose="02000300000000000000" pitchFamily="2" charset="0"/>
                        </a:rPr>
                        <a:t>DOM / CWU Rep</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0005036"/>
                  </a:ext>
                </a:extLst>
              </a:tr>
              <a:tr h="273668">
                <a:tc>
                  <a:txBody>
                    <a:bodyPr/>
                    <a:lstStyle/>
                    <a:p>
                      <a:pPr algn="l" rtl="0" fontAlgn="ctr">
                        <a:buClr>
                          <a:srgbClr val="000000"/>
                        </a:buClr>
                        <a:buSzPts val="2000"/>
                        <a:buFont typeface="ChevinBold" panose="02000700000000000000" pitchFamily="2" charset="0"/>
                        <a:buChar char="·"/>
                      </a:pPr>
                      <a:r>
                        <a:rPr lang="en-US" sz="1600" b="0" i="0" u="none" strike="noStrike" dirty="0">
                          <a:solidFill>
                            <a:srgbClr val="000000"/>
                          </a:solidFill>
                          <a:effectLst/>
                          <a:latin typeface="ChevinLight" panose="02000300000000000000" pitchFamily="2" charset="0"/>
                        </a:rPr>
                        <a:t>Tools outputs against planned structure</a:t>
                      </a:r>
                    </a:p>
                  </a:txBody>
                  <a:tcPr marL="223783"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4183582868"/>
                  </a:ext>
                </a:extLst>
              </a:tr>
              <a:tr h="273668">
                <a:tc>
                  <a:txBody>
                    <a:bodyPr/>
                    <a:lstStyle/>
                    <a:p>
                      <a:pPr algn="l" rtl="0" fontAlgn="ctr">
                        <a:buClr>
                          <a:srgbClr val="000000"/>
                        </a:buClr>
                        <a:buSzPts val="2000"/>
                        <a:buFont typeface="ChevinBold" panose="02000700000000000000" pitchFamily="2" charset="0"/>
                        <a:buChar char="·"/>
                      </a:pPr>
                      <a:r>
                        <a:rPr lang="en-GB" sz="1600" b="0" i="0" u="none" strike="noStrike" dirty="0">
                          <a:solidFill>
                            <a:srgbClr val="000000"/>
                          </a:solidFill>
                          <a:effectLst/>
                          <a:latin typeface="ChevinLight" panose="02000300000000000000" pitchFamily="2" charset="0"/>
                        </a:rPr>
                        <a:t>Flightpath: use of hours</a:t>
                      </a:r>
                    </a:p>
                  </a:txBody>
                  <a:tcPr marL="223783"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3310913107"/>
                  </a:ext>
                </a:extLst>
              </a:tr>
              <a:tr h="273668">
                <a:tc>
                  <a:txBody>
                    <a:bodyPr/>
                    <a:lstStyle/>
                    <a:p>
                      <a:pPr algn="l" rtl="0" fontAlgn="ctr"/>
                      <a:r>
                        <a:rPr lang="en-GB" sz="1600" b="0" i="0" u="none" strike="noStrike" dirty="0">
                          <a:solidFill>
                            <a:srgbClr val="000000"/>
                          </a:solidFill>
                          <a:effectLst/>
                          <a:latin typeface="ChevinLight" panose="02000300000000000000" pitchFamily="2" charset="0"/>
                        </a:rPr>
                        <a:t>DSA-DtS Economy Product review</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dirty="0">
                          <a:solidFill>
                            <a:srgbClr val="000000"/>
                          </a:solidFill>
                          <a:effectLst/>
                          <a:latin typeface="ChevinLight" panose="02000300000000000000" pitchFamily="2" charset="0"/>
                        </a:rPr>
                        <a:t>DOM / CWU Rep</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4406197"/>
                  </a:ext>
                </a:extLst>
              </a:tr>
              <a:tr h="273668">
                <a:tc>
                  <a:txBody>
                    <a:bodyPr/>
                    <a:lstStyle/>
                    <a:p>
                      <a:pPr algn="l" rtl="0" fontAlgn="ctr"/>
                      <a:r>
                        <a:rPr lang="en-US" sz="1600" b="0" i="0" u="none" strike="noStrike">
                          <a:solidFill>
                            <a:srgbClr val="000000"/>
                          </a:solidFill>
                          <a:effectLst/>
                          <a:latin typeface="ChevinLight" panose="02000300000000000000" pitchFamily="2" charset="0"/>
                        </a:rPr>
                        <a:t>Confirm the introduction of Door 2 Door Warm Calling </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dirty="0">
                          <a:solidFill>
                            <a:srgbClr val="000000"/>
                          </a:solidFill>
                          <a:effectLst/>
                          <a:latin typeface="ChevinLight" panose="02000300000000000000" pitchFamily="2" charset="0"/>
                        </a:rPr>
                        <a:t>DOM / CWU Rep</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559803"/>
                  </a:ext>
                </a:extLst>
              </a:tr>
              <a:tr h="547338">
                <a:tc>
                  <a:txBody>
                    <a:bodyPr/>
                    <a:lstStyle/>
                    <a:p>
                      <a:pPr algn="l" rtl="0" fontAlgn="ctr"/>
                      <a:r>
                        <a:rPr lang="en-US" sz="1600" b="0" i="0" u="none" strike="noStrike">
                          <a:solidFill>
                            <a:srgbClr val="000000"/>
                          </a:solidFill>
                          <a:effectLst/>
                          <a:latin typeface="ChevinLight" panose="02000300000000000000" pitchFamily="2" charset="0"/>
                        </a:rPr>
                        <a:t>Review deployment plan including phase deployment dates</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dirty="0">
                          <a:solidFill>
                            <a:srgbClr val="000000"/>
                          </a:solidFill>
                          <a:effectLst/>
                          <a:latin typeface="ChevinLight" panose="02000300000000000000" pitchFamily="2" charset="0"/>
                        </a:rPr>
                        <a:t>DOM / CWU Rep</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1136192"/>
                  </a:ext>
                </a:extLst>
              </a:tr>
              <a:tr h="273668">
                <a:tc>
                  <a:txBody>
                    <a:bodyPr/>
                    <a:lstStyle/>
                    <a:p>
                      <a:pPr algn="l" rtl="0" fontAlgn="ctr"/>
                      <a:r>
                        <a:rPr lang="en-US" sz="1600" b="0" i="0" u="none" strike="noStrike" dirty="0">
                          <a:solidFill>
                            <a:srgbClr val="000000"/>
                          </a:solidFill>
                          <a:effectLst/>
                          <a:latin typeface="ChevinLight" panose="02000300000000000000" pitchFamily="2" charset="0"/>
                        </a:rPr>
                        <a:t>Review surplus staff management plan and ensure in line with MTSF agreement</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dirty="0">
                          <a:solidFill>
                            <a:srgbClr val="000000"/>
                          </a:solidFill>
                          <a:effectLst/>
                          <a:latin typeface="ChevinLight" panose="02000300000000000000" pitchFamily="2" charset="0"/>
                        </a:rPr>
                        <a:t>DOM / CWU Rep</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2192479"/>
                  </a:ext>
                </a:extLst>
              </a:tr>
              <a:tr h="547338">
                <a:tc>
                  <a:txBody>
                    <a:bodyPr/>
                    <a:lstStyle/>
                    <a:p>
                      <a:pPr algn="l" rtl="0" fontAlgn="ctr"/>
                      <a:r>
                        <a:rPr lang="en-US" sz="1600" b="0" i="0" u="none" strike="noStrike" dirty="0">
                          <a:solidFill>
                            <a:srgbClr val="000000"/>
                          </a:solidFill>
                          <a:effectLst/>
                          <a:latin typeface="ChevinLight" panose="02000300000000000000" pitchFamily="2" charset="0"/>
                        </a:rPr>
                        <a:t>Preparation for the Model Agreement Sign Off document</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dirty="0">
                          <a:solidFill>
                            <a:srgbClr val="000000"/>
                          </a:solidFill>
                          <a:effectLst/>
                          <a:latin typeface="ChevinLight" panose="02000300000000000000" pitchFamily="2" charset="0"/>
                        </a:rPr>
                        <a:t>DOM / CWU Rep</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587905"/>
                  </a:ext>
                </a:extLst>
              </a:tr>
              <a:tr h="547338">
                <a:tc>
                  <a:txBody>
                    <a:bodyPr/>
                    <a:lstStyle/>
                    <a:p>
                      <a:pPr algn="l" rtl="0" fontAlgn="ctr"/>
                      <a:r>
                        <a:rPr lang="en-GB" sz="1600" b="0" i="0" u="none" strike="noStrike">
                          <a:solidFill>
                            <a:srgbClr val="000000"/>
                          </a:solidFill>
                          <a:effectLst/>
                          <a:latin typeface="ChevinLight" panose="02000300000000000000" pitchFamily="2" charset="0"/>
                        </a:rPr>
                        <a:t>Next Steps</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GB" sz="1600" b="0" i="0" u="none" strike="noStrike" dirty="0">
                          <a:solidFill>
                            <a:srgbClr val="000000"/>
                          </a:solidFill>
                          <a:effectLst/>
                          <a:latin typeface="ChevinLight" panose="02000300000000000000" pitchFamily="2" charset="0"/>
                        </a:rPr>
                        <a:t>Deployment Manager / DOM / CWU Rep</a:t>
                      </a:r>
                    </a:p>
                  </a:txBody>
                  <a:tcPr marL="6216" marR="6216" marT="62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6443773"/>
                  </a:ext>
                </a:extLst>
              </a:tr>
            </a:tbl>
          </a:graphicData>
        </a:graphic>
      </p:graphicFrame>
    </p:spTree>
    <p:extLst>
      <p:ext uri="{BB962C8B-B14F-4D97-AF65-F5344CB8AC3E}">
        <p14:creationId xmlns:p14="http://schemas.microsoft.com/office/powerpoint/2010/main" val="3853480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5" name="Content Placeholder 3">
            <a:extLst>
              <a:ext uri="{FF2B5EF4-FFF2-40B4-BE49-F238E27FC236}">
                <a16:creationId xmlns:a16="http://schemas.microsoft.com/office/drawing/2014/main" id="{1DB873BE-9395-4497-A54F-15B83F0F19DF}"/>
              </a:ext>
            </a:extLst>
          </p:cNvPr>
          <p:cNvSpPr txBox="1">
            <a:spLocks/>
          </p:cNvSpPr>
          <p:nvPr/>
        </p:nvSpPr>
        <p:spPr>
          <a:xfrm>
            <a:off x="838200" y="1296643"/>
            <a:ext cx="10515600" cy="472109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latin typeface="ChevinBold" panose="02000700000000000000" pitchFamily="2" charset="0"/>
            </a:endParaRPr>
          </a:p>
        </p:txBody>
      </p:sp>
      <p:sp>
        <p:nvSpPr>
          <p:cNvPr id="9" name="Title 2">
            <a:extLst>
              <a:ext uri="{FF2B5EF4-FFF2-40B4-BE49-F238E27FC236}">
                <a16:creationId xmlns:a16="http://schemas.microsoft.com/office/drawing/2014/main" id="{859C7332-0B83-446A-9526-0D91A99550B5}"/>
              </a:ext>
            </a:extLst>
          </p:cNvPr>
          <p:cNvSpPr>
            <a:spLocks noGrp="1"/>
          </p:cNvSpPr>
          <p:nvPr>
            <p:ph type="title"/>
          </p:nvPr>
        </p:nvSpPr>
        <p:spPr>
          <a:xfrm>
            <a:off x="815049" y="246583"/>
            <a:ext cx="10515599" cy="595574"/>
          </a:xfrm>
        </p:spPr>
        <p:txBody>
          <a:bodyPr>
            <a:noAutofit/>
          </a:bodyPr>
          <a:lstStyle/>
          <a:p>
            <a:pPr algn="ctr"/>
            <a:r>
              <a:rPr lang="en-GB" sz="3600" dirty="0">
                <a:ln>
                  <a:solidFill>
                    <a:schemeClr val="tx1"/>
                  </a:solidFill>
                </a:ln>
                <a:latin typeface="ChevinBold" panose="02000700000000000000" pitchFamily="2" charset="0"/>
              </a:rPr>
              <a:t>Review Of Revision Objectives</a:t>
            </a:r>
          </a:p>
        </p:txBody>
      </p:sp>
      <p:graphicFrame>
        <p:nvGraphicFramePr>
          <p:cNvPr id="2" name="Table 1">
            <a:extLst>
              <a:ext uri="{FF2B5EF4-FFF2-40B4-BE49-F238E27FC236}">
                <a16:creationId xmlns:a16="http://schemas.microsoft.com/office/drawing/2014/main" id="{B0C71B5C-E898-4413-AFCF-778D635F16D6}"/>
              </a:ext>
            </a:extLst>
          </p:cNvPr>
          <p:cNvGraphicFramePr>
            <a:graphicFrameLocks noGrp="1"/>
          </p:cNvGraphicFramePr>
          <p:nvPr>
            <p:extLst>
              <p:ext uri="{D42A27DB-BD31-4B8C-83A1-F6EECF244321}">
                <p14:modId xmlns:p14="http://schemas.microsoft.com/office/powerpoint/2010/main" val="3144014861"/>
              </p:ext>
            </p:extLst>
          </p:nvPr>
        </p:nvGraphicFramePr>
        <p:xfrm>
          <a:off x="446082" y="950027"/>
          <a:ext cx="6067014" cy="5067714"/>
        </p:xfrm>
        <a:graphic>
          <a:graphicData uri="http://schemas.openxmlformats.org/drawingml/2006/table">
            <a:tbl>
              <a:tblPr firstRow="1" firstCol="1" bandRow="1"/>
              <a:tblGrid>
                <a:gridCol w="2964902">
                  <a:extLst>
                    <a:ext uri="{9D8B030D-6E8A-4147-A177-3AD203B41FA5}">
                      <a16:colId xmlns:a16="http://schemas.microsoft.com/office/drawing/2014/main" val="2411687379"/>
                    </a:ext>
                  </a:extLst>
                </a:gridCol>
                <a:gridCol w="457811">
                  <a:extLst>
                    <a:ext uri="{9D8B030D-6E8A-4147-A177-3AD203B41FA5}">
                      <a16:colId xmlns:a16="http://schemas.microsoft.com/office/drawing/2014/main" val="2041215498"/>
                    </a:ext>
                  </a:extLst>
                </a:gridCol>
                <a:gridCol w="457189">
                  <a:extLst>
                    <a:ext uri="{9D8B030D-6E8A-4147-A177-3AD203B41FA5}">
                      <a16:colId xmlns:a16="http://schemas.microsoft.com/office/drawing/2014/main" val="4143946052"/>
                    </a:ext>
                  </a:extLst>
                </a:gridCol>
                <a:gridCol w="97181">
                  <a:extLst>
                    <a:ext uri="{9D8B030D-6E8A-4147-A177-3AD203B41FA5}">
                      <a16:colId xmlns:a16="http://schemas.microsoft.com/office/drawing/2014/main" val="2522371422"/>
                    </a:ext>
                  </a:extLst>
                </a:gridCol>
                <a:gridCol w="462780">
                  <a:extLst>
                    <a:ext uri="{9D8B030D-6E8A-4147-A177-3AD203B41FA5}">
                      <a16:colId xmlns:a16="http://schemas.microsoft.com/office/drawing/2014/main" val="778882936"/>
                    </a:ext>
                  </a:extLst>
                </a:gridCol>
                <a:gridCol w="462780">
                  <a:extLst>
                    <a:ext uri="{9D8B030D-6E8A-4147-A177-3AD203B41FA5}">
                      <a16:colId xmlns:a16="http://schemas.microsoft.com/office/drawing/2014/main" val="1355881614"/>
                    </a:ext>
                  </a:extLst>
                </a:gridCol>
                <a:gridCol w="533595">
                  <a:extLst>
                    <a:ext uri="{9D8B030D-6E8A-4147-A177-3AD203B41FA5}">
                      <a16:colId xmlns:a16="http://schemas.microsoft.com/office/drawing/2014/main" val="1698829780"/>
                    </a:ext>
                  </a:extLst>
                </a:gridCol>
                <a:gridCol w="97181">
                  <a:extLst>
                    <a:ext uri="{9D8B030D-6E8A-4147-A177-3AD203B41FA5}">
                      <a16:colId xmlns:a16="http://schemas.microsoft.com/office/drawing/2014/main" val="1419777405"/>
                    </a:ext>
                  </a:extLst>
                </a:gridCol>
                <a:gridCol w="533595">
                  <a:extLst>
                    <a:ext uri="{9D8B030D-6E8A-4147-A177-3AD203B41FA5}">
                      <a16:colId xmlns:a16="http://schemas.microsoft.com/office/drawing/2014/main" val="1031876420"/>
                    </a:ext>
                  </a:extLst>
                </a:gridCol>
              </a:tblGrid>
              <a:tr h="346617">
                <a:tc>
                  <a:txBody>
                    <a:bodyPr/>
                    <a:lstStyle/>
                    <a:p>
                      <a:pPr>
                        <a:lnSpc>
                          <a:spcPct val="107000"/>
                        </a:lnSpc>
                        <a:spcAft>
                          <a:spcPts val="0"/>
                        </a:spcAft>
                      </a:pP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07000"/>
                        </a:lnSpc>
                        <a:spcAft>
                          <a:spcPts val="0"/>
                        </a:spcAft>
                      </a:pPr>
                      <a:r>
                        <a:rPr lang="en-GB" sz="1400" dirty="0">
                          <a:effectLst/>
                          <a:latin typeface="ChevinBold" panose="02000700000000000000" pitchFamily="2" charset="0"/>
                          <a:ea typeface="Calibri" panose="020F0502020204030204" pitchFamily="34" charset="0"/>
                          <a:cs typeface="Times New Roman" panose="02020603050405020304" pitchFamily="18" charset="0"/>
                        </a:rPr>
                        <a:t>Revision Objectives</a:t>
                      </a:r>
                    </a:p>
                  </a:txBody>
                  <a:tcPr marL="62709" marR="6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pPr>
                        <a:lnSpc>
                          <a:spcPct val="107000"/>
                        </a:lnSpc>
                        <a:spcAft>
                          <a:spcPts val="0"/>
                        </a:spcAft>
                      </a:pP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pPr>
                        <a:lnSpc>
                          <a:spcPct val="107000"/>
                        </a:lnSpc>
                        <a:spcAft>
                          <a:spcPts val="0"/>
                        </a:spcAft>
                      </a:pP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12075583"/>
                  </a:ext>
                </a:extLst>
              </a:tr>
              <a:tr h="346617">
                <a:tc>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Duty Rotation Type/s</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465996726"/>
                  </a:ext>
                </a:extLst>
              </a:tr>
              <a:tr h="173875">
                <a:tc>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Number of Duties</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392341692"/>
                  </a:ext>
                </a:extLst>
              </a:tr>
              <a:tr h="173875">
                <a:tc rowSpan="3">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Outdoor Span(s)</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Town</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gridSpan="2">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Rural</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gridSpan="2">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Firm</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Hybrid</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extLst>
                  <a:ext uri="{0D108BD9-81ED-4DB2-BD59-A6C34878D82A}">
                    <a16:rowId xmlns:a16="http://schemas.microsoft.com/office/drawing/2014/main" val="3714224230"/>
                  </a:ext>
                </a:extLst>
              </a:tr>
              <a:tr h="173875">
                <a:tc v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433172088"/>
                  </a:ext>
                </a:extLst>
              </a:tr>
              <a:tr h="183956">
                <a:tc v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430270150"/>
                  </a:ext>
                </a:extLst>
              </a:tr>
              <a:tr h="702558">
                <a:tc>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Delivery Point Growth</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Routes effected by growth</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18712188"/>
                  </a:ext>
                </a:extLst>
              </a:tr>
              <a:tr h="173875">
                <a:tc row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Unmeasured Hours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Indoor</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Outdoor</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39387101"/>
                  </a:ext>
                </a:extLst>
              </a:tr>
              <a:tr h="183956">
                <a:tc vMerge="1">
                  <a:txBody>
                    <a:bodyPr/>
                    <a:lstStyle/>
                    <a:p>
                      <a:endParaRPr lang="en-GB"/>
                    </a:p>
                  </a:txBody>
                  <a:tcPr/>
                </a:tc>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9114566"/>
                  </a:ext>
                </a:extLst>
              </a:tr>
              <a:tr h="346617">
                <a:tc>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Population of Base Line Performance Level Weeks 27-30 19/20 (WiPWH)</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66213102"/>
                  </a:ext>
                </a:extLst>
              </a:tr>
              <a:tr h="173875">
                <a:tc>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Model Week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Week:</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Year:</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979299560"/>
                  </a:ext>
                </a:extLst>
              </a:tr>
              <a:tr h="173875">
                <a:tc>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Agreed Planned Indoor IWT BSI/EP Target</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92042363"/>
                  </a:ext>
                </a:extLst>
              </a:tr>
              <a:tr h="173875">
                <a:tc row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Core Start times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Mon</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Tues</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Wed</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Thur</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Fri</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Sat</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419573076"/>
                  </a:ext>
                </a:extLst>
              </a:tr>
              <a:tr h="183956">
                <a:tc vMerge="1">
                  <a:txBody>
                    <a:bodyPr/>
                    <a:lstStyle/>
                    <a:p>
                      <a:endParaRPr lang="en-GB"/>
                    </a:p>
                  </a:txBody>
                  <a:tcPr/>
                </a:tc>
                <a:tc>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3760950"/>
                  </a:ext>
                </a:extLst>
              </a:tr>
              <a:tr h="173875">
                <a:tc>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Duty Adjustments</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Equality Act</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Flexible Working</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22664500"/>
                  </a:ext>
                </a:extLst>
              </a:tr>
              <a:tr h="173875">
                <a:tc>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Number of individuals</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43882214"/>
                  </a:ext>
                </a:extLst>
              </a:tr>
              <a:tr h="173875">
                <a:tc row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Type of adjustments required</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50661612"/>
                  </a:ext>
                </a:extLst>
              </a:tr>
              <a:tr h="183956">
                <a:tc vMerge="1">
                  <a:txBody>
                    <a:bodyPr/>
                    <a:lstStyle/>
                    <a:p>
                      <a:endParaRPr lang="en-GB"/>
                    </a:p>
                  </a:txBody>
                  <a:tcPr/>
                </a:tc>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42567708"/>
                  </a:ext>
                </a:extLst>
              </a:tr>
              <a:tr h="173875">
                <a:tc>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Dedicated Parcel Route Unit</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Y/N</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39206290"/>
                  </a:ext>
                </a:extLst>
              </a:tr>
              <a:tr h="169214">
                <a:tc row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Delivery Route Parcel Capacity Planner</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Parcel Duties</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Hrs. Req</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gridSpan="3">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Duty Structure/s</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91042621"/>
                  </a:ext>
                </a:extLst>
              </a:tr>
              <a:tr h="169214">
                <a:tc vMerge="1">
                  <a:txBody>
                    <a:bodyPr/>
                    <a:lstStyle/>
                    <a:p>
                      <a:endParaRPr lang="en-GB"/>
                    </a:p>
                  </a:txBody>
                  <a:tcPr/>
                </a:tc>
                <a:tc rowSpan="3" gridSpan="3">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en-GB"/>
                    </a:p>
                  </a:txBody>
                  <a:tcPr/>
                </a:tc>
                <a:tc rowSpan="3" hMerge="1">
                  <a:txBody>
                    <a:bodyPr/>
                    <a:lstStyle/>
                    <a:p>
                      <a:endParaRPr lang="en-GB"/>
                    </a:p>
                  </a:txBody>
                  <a:tcPr/>
                </a:tc>
                <a:tc rowSpan="3"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en-GB"/>
                    </a:p>
                  </a:txBody>
                  <a:tcPr/>
                </a:tc>
                <a:tc gridSpan="3">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47320351"/>
                  </a:ext>
                </a:extLst>
              </a:tr>
              <a:tr h="169214">
                <a:tc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3">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00386431"/>
                  </a:ext>
                </a:extLst>
              </a:tr>
              <a:tr h="169214">
                <a:tc vMerge="1">
                  <a:txBody>
                    <a:bodyPr/>
                    <a:lstStyle/>
                    <a:p>
                      <a:endParaRPr lang="en-GB"/>
                    </a:p>
                  </a:txBody>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3">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0653447"/>
                  </a:ext>
                </a:extLst>
              </a:tr>
            </a:tbl>
          </a:graphicData>
        </a:graphic>
      </p:graphicFrame>
      <p:graphicFrame>
        <p:nvGraphicFramePr>
          <p:cNvPr id="4" name="Table 3">
            <a:extLst>
              <a:ext uri="{FF2B5EF4-FFF2-40B4-BE49-F238E27FC236}">
                <a16:creationId xmlns:a16="http://schemas.microsoft.com/office/drawing/2014/main" id="{D2632228-CA2D-4F06-928E-17958E5F29CC}"/>
              </a:ext>
            </a:extLst>
          </p:cNvPr>
          <p:cNvGraphicFramePr>
            <a:graphicFrameLocks noGrp="1"/>
          </p:cNvGraphicFramePr>
          <p:nvPr>
            <p:extLst>
              <p:ext uri="{D42A27DB-BD31-4B8C-83A1-F6EECF244321}">
                <p14:modId xmlns:p14="http://schemas.microsoft.com/office/powerpoint/2010/main" val="2050874862"/>
              </p:ext>
            </p:extLst>
          </p:nvPr>
        </p:nvGraphicFramePr>
        <p:xfrm>
          <a:off x="7222957" y="940072"/>
          <a:ext cx="4311315" cy="5087624"/>
        </p:xfrm>
        <a:graphic>
          <a:graphicData uri="http://schemas.openxmlformats.org/drawingml/2006/table">
            <a:tbl>
              <a:tblPr firstRow="1" firstCol="1" bandRow="1"/>
              <a:tblGrid>
                <a:gridCol w="636266">
                  <a:extLst>
                    <a:ext uri="{9D8B030D-6E8A-4147-A177-3AD203B41FA5}">
                      <a16:colId xmlns:a16="http://schemas.microsoft.com/office/drawing/2014/main" val="4192465372"/>
                    </a:ext>
                  </a:extLst>
                </a:gridCol>
                <a:gridCol w="635401">
                  <a:extLst>
                    <a:ext uri="{9D8B030D-6E8A-4147-A177-3AD203B41FA5}">
                      <a16:colId xmlns:a16="http://schemas.microsoft.com/office/drawing/2014/main" val="2248061271"/>
                    </a:ext>
                  </a:extLst>
                </a:gridCol>
                <a:gridCol w="135062">
                  <a:extLst>
                    <a:ext uri="{9D8B030D-6E8A-4147-A177-3AD203B41FA5}">
                      <a16:colId xmlns:a16="http://schemas.microsoft.com/office/drawing/2014/main" val="2732651901"/>
                    </a:ext>
                  </a:extLst>
                </a:gridCol>
                <a:gridCol w="643172">
                  <a:extLst>
                    <a:ext uri="{9D8B030D-6E8A-4147-A177-3AD203B41FA5}">
                      <a16:colId xmlns:a16="http://schemas.microsoft.com/office/drawing/2014/main" val="2114962181"/>
                    </a:ext>
                  </a:extLst>
                </a:gridCol>
                <a:gridCol w="643172">
                  <a:extLst>
                    <a:ext uri="{9D8B030D-6E8A-4147-A177-3AD203B41FA5}">
                      <a16:colId xmlns:a16="http://schemas.microsoft.com/office/drawing/2014/main" val="3385337455"/>
                    </a:ext>
                  </a:extLst>
                </a:gridCol>
                <a:gridCol w="741590">
                  <a:extLst>
                    <a:ext uri="{9D8B030D-6E8A-4147-A177-3AD203B41FA5}">
                      <a16:colId xmlns:a16="http://schemas.microsoft.com/office/drawing/2014/main" val="3769394230"/>
                    </a:ext>
                  </a:extLst>
                </a:gridCol>
                <a:gridCol w="135062">
                  <a:extLst>
                    <a:ext uri="{9D8B030D-6E8A-4147-A177-3AD203B41FA5}">
                      <a16:colId xmlns:a16="http://schemas.microsoft.com/office/drawing/2014/main" val="536813959"/>
                    </a:ext>
                  </a:extLst>
                </a:gridCol>
                <a:gridCol w="741590">
                  <a:extLst>
                    <a:ext uri="{9D8B030D-6E8A-4147-A177-3AD203B41FA5}">
                      <a16:colId xmlns:a16="http://schemas.microsoft.com/office/drawing/2014/main" val="109398090"/>
                    </a:ext>
                  </a:extLst>
                </a:gridCol>
              </a:tblGrid>
              <a:tr h="334040">
                <a:tc gridSpan="8">
                  <a:txBody>
                    <a:bodyPr/>
                    <a:lstStyle/>
                    <a:p>
                      <a:pPr algn="ctr">
                        <a:lnSpc>
                          <a:spcPct val="107000"/>
                        </a:lnSpc>
                        <a:spcAft>
                          <a:spcPts val="0"/>
                        </a:spcAft>
                      </a:pPr>
                      <a:r>
                        <a:rPr lang="en-GB" sz="1400" dirty="0">
                          <a:effectLst/>
                          <a:latin typeface="ChevinBold" panose="02000700000000000000" pitchFamily="2" charset="0"/>
                          <a:ea typeface="Calibri" panose="020F0502020204030204" pitchFamily="34" charset="0"/>
                          <a:cs typeface="Times New Roman" panose="02020603050405020304" pitchFamily="18" charset="0"/>
                        </a:rPr>
                        <a:t>Planned</a:t>
                      </a:r>
                    </a:p>
                  </a:txBody>
                  <a:tcPr marL="62709" marR="627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pPr>
                        <a:lnSpc>
                          <a:spcPct val="107000"/>
                        </a:lnSpc>
                        <a:spcAft>
                          <a:spcPts val="0"/>
                        </a:spcAft>
                      </a:pP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pPr>
                        <a:lnSpc>
                          <a:spcPct val="107000"/>
                        </a:lnSpc>
                        <a:spcAft>
                          <a:spcPts val="0"/>
                        </a:spcAft>
                      </a:pP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pP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673908614"/>
                  </a:ext>
                </a:extLst>
              </a:tr>
              <a:tr h="334040">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617543205"/>
                  </a:ext>
                </a:extLst>
              </a:tr>
              <a:tr h="167566">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403812618"/>
                  </a:ext>
                </a:extLst>
              </a:tr>
              <a:tr h="167566">
                <a:tc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Town</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gridSpan="2">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Rural</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gridSpan="2">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Firm</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Hybrid</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extLst>
                  <a:ext uri="{0D108BD9-81ED-4DB2-BD59-A6C34878D82A}">
                    <a16:rowId xmlns:a16="http://schemas.microsoft.com/office/drawing/2014/main" val="1551258122"/>
                  </a:ext>
                </a:extLst>
              </a:tr>
              <a:tr h="167566">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211791498"/>
                  </a:ext>
                </a:extLst>
              </a:tr>
              <a:tr h="177281">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2997713979"/>
                  </a:ext>
                </a:extLst>
              </a:tr>
              <a:tr h="677065">
                <a:tc gridSpan="8">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Routes effected by growth</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40453940"/>
                  </a:ext>
                </a:extLst>
              </a:tr>
              <a:tr h="167566">
                <a:tc gridSpan="4">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Indoor</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Outdoor</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55286952"/>
                  </a:ext>
                </a:extLst>
              </a:tr>
              <a:tr h="177281">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75269428"/>
                  </a:ext>
                </a:extLst>
              </a:tr>
              <a:tr h="334040">
                <a:tc gridSpan="8">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05230207"/>
                  </a:ext>
                </a:extLst>
              </a:tr>
              <a:tr h="167566">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Week:</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Year:</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99926045"/>
                  </a:ext>
                </a:extLst>
              </a:tr>
              <a:tr h="167566">
                <a:tc gridSpan="8">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48578203"/>
                  </a:ext>
                </a:extLst>
              </a:tr>
              <a:tr h="264366">
                <a:tc>
                  <a:txBody>
                    <a:bodyPr/>
                    <a:lstStyle/>
                    <a:p>
                      <a:endParaRPr lang="en-GB">
                        <a:latin typeface="ChevinLight" panose="02000300000000000000" pitchFamily="2"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Tues</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Wed</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Thur</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Fri</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Sat</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17287990"/>
                  </a:ext>
                </a:extLst>
              </a:tr>
              <a:tr h="264366">
                <a:tc>
                  <a:txBody>
                    <a:bodyPr/>
                    <a:lstStyle/>
                    <a:p>
                      <a:endParaRPr lang="en-GB">
                        <a:latin typeface="ChevinLight" panose="02000300000000000000" pitchFamily="2"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4366816"/>
                  </a:ext>
                </a:extLst>
              </a:tr>
              <a:tr h="167566">
                <a:tc gridSpan="4">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Equality Act</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Flexible Working</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91067362"/>
                  </a:ext>
                </a:extLst>
              </a:tr>
              <a:tr h="167566">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76808939"/>
                  </a:ext>
                </a:extLst>
              </a:tr>
              <a:tr h="167566">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66041810"/>
                  </a:ext>
                </a:extLst>
              </a:tr>
              <a:tr h="177281">
                <a:tc gridSpan="4">
                  <a:txBody>
                    <a:bodyPr/>
                    <a:lstStyle/>
                    <a:p>
                      <a:pP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gridSpan="4">
                  <a:txBody>
                    <a:bodyPr/>
                    <a:lstStyle/>
                    <a:p>
                      <a:pP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88064721"/>
                  </a:ext>
                </a:extLst>
              </a:tr>
              <a:tr h="167566">
                <a:tc gridSpan="8">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Y/N</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3865866"/>
                  </a:ext>
                </a:extLst>
              </a:tr>
              <a:tr h="163074">
                <a:tc gridSpan="3">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Parcel Duties</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tc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Hrs. Req</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gridSpan="3">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Duty Structure/s</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59520274"/>
                  </a:ext>
                </a:extLst>
              </a:tr>
              <a:tr h="163074">
                <a:tc rowSpan="3" gridSpan="3">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en-GB"/>
                    </a:p>
                  </a:txBody>
                  <a:tcPr/>
                </a:tc>
                <a:tc rowSpan="3" hMerge="1">
                  <a:txBody>
                    <a:bodyPr/>
                    <a:lstStyle/>
                    <a:p>
                      <a:endParaRPr lang="en-GB"/>
                    </a:p>
                  </a:txBody>
                  <a:tcPr/>
                </a:tc>
                <a:tc rowSpan="3" gridSpan="2">
                  <a:txBody>
                    <a:bodyPr/>
                    <a:lstStyle/>
                    <a:p>
                      <a:pPr algn="ctr">
                        <a:lnSpc>
                          <a:spcPct val="107000"/>
                        </a:lnSpc>
                        <a:spcAft>
                          <a:spcPts val="0"/>
                        </a:spcAft>
                      </a:pPr>
                      <a:r>
                        <a:rPr lang="en-US" sz="100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en-GB"/>
                    </a:p>
                  </a:txBody>
                  <a:tcPr/>
                </a:tc>
                <a:tc gridSpan="3">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60806459"/>
                  </a:ext>
                </a:extLst>
              </a:tr>
              <a:tr h="163074">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3">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588371282"/>
                  </a:ext>
                </a:extLst>
              </a:tr>
              <a:tr h="163074">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gridSpan="2" vMerge="1">
                  <a:txBody>
                    <a:bodyPr/>
                    <a:lstStyle/>
                    <a:p>
                      <a:endParaRPr lang="en-GB"/>
                    </a:p>
                  </a:txBody>
                  <a:tcPr/>
                </a:tc>
                <a:tc hMerge="1" vMerge="1">
                  <a:txBody>
                    <a:bodyPr/>
                    <a:lstStyle/>
                    <a:p>
                      <a:endParaRPr lang="en-GB"/>
                    </a:p>
                  </a:txBody>
                  <a:tcPr/>
                </a:tc>
                <a:tc gridSpan="3">
                  <a:txBody>
                    <a:bodyPr/>
                    <a:lstStyle/>
                    <a:p>
                      <a:pPr algn="ctr">
                        <a:lnSpc>
                          <a:spcPct val="107000"/>
                        </a:lnSpc>
                        <a:spcAft>
                          <a:spcPts val="0"/>
                        </a:spcAft>
                      </a:pPr>
                      <a:r>
                        <a:rPr lang="en-US" sz="1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 </a:t>
                      </a:r>
                      <a:endParaRPr lang="en-GB" sz="1000" dirty="0">
                        <a:effectLst/>
                        <a:latin typeface="ChevinBold" panose="02000700000000000000" pitchFamily="2" charset="0"/>
                        <a:ea typeface="Calibri" panose="020F0502020204030204" pitchFamily="34" charset="0"/>
                        <a:cs typeface="Times New Roman" panose="02020603050405020304" pitchFamily="18" charset="0"/>
                      </a:endParaRPr>
                    </a:p>
                  </a:txBody>
                  <a:tcPr marL="62709" marR="627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1853619"/>
                  </a:ext>
                </a:extLst>
              </a:tr>
            </a:tbl>
          </a:graphicData>
        </a:graphic>
      </p:graphicFrame>
    </p:spTree>
    <p:extLst>
      <p:ext uri="{BB962C8B-B14F-4D97-AF65-F5344CB8AC3E}">
        <p14:creationId xmlns:p14="http://schemas.microsoft.com/office/powerpoint/2010/main" val="2537985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3" name="Title 2">
            <a:extLst>
              <a:ext uri="{FF2B5EF4-FFF2-40B4-BE49-F238E27FC236}">
                <a16:creationId xmlns:a16="http://schemas.microsoft.com/office/drawing/2014/main" id="{6773994A-472B-434B-BFD5-1D06914F69C3}"/>
              </a:ext>
            </a:extLst>
          </p:cNvPr>
          <p:cNvSpPr>
            <a:spLocks noGrp="1"/>
          </p:cNvSpPr>
          <p:nvPr>
            <p:ph type="title"/>
          </p:nvPr>
        </p:nvSpPr>
        <p:spPr>
          <a:xfrm>
            <a:off x="815049" y="246583"/>
            <a:ext cx="10515599" cy="595574"/>
          </a:xfrm>
        </p:spPr>
        <p:txBody>
          <a:bodyPr>
            <a:normAutofit/>
          </a:bodyPr>
          <a:lstStyle/>
          <a:p>
            <a:r>
              <a:rPr lang="en-GB" sz="3600" dirty="0">
                <a:ln>
                  <a:solidFill>
                    <a:schemeClr val="tx1"/>
                  </a:solidFill>
                </a:ln>
                <a:latin typeface="ChevinBold" panose="02000700000000000000" pitchFamily="2" charset="0"/>
              </a:rPr>
              <a:t>Flightpath Review</a:t>
            </a:r>
          </a:p>
        </p:txBody>
      </p:sp>
      <p:sp>
        <p:nvSpPr>
          <p:cNvPr id="5" name="Content Placeholder 3">
            <a:extLst>
              <a:ext uri="{FF2B5EF4-FFF2-40B4-BE49-F238E27FC236}">
                <a16:creationId xmlns:a16="http://schemas.microsoft.com/office/drawing/2014/main" id="{1DB873BE-9395-4497-A54F-15B83F0F19DF}"/>
              </a:ext>
            </a:extLst>
          </p:cNvPr>
          <p:cNvSpPr txBox="1">
            <a:spLocks/>
          </p:cNvSpPr>
          <p:nvPr/>
        </p:nvSpPr>
        <p:spPr>
          <a:xfrm>
            <a:off x="838200" y="1296643"/>
            <a:ext cx="10515600" cy="472109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latin typeface="ChevinBold" panose="02000700000000000000" pitchFamily="2" charset="0"/>
            </a:endParaRPr>
          </a:p>
        </p:txBody>
      </p:sp>
      <p:sp>
        <p:nvSpPr>
          <p:cNvPr id="6" name="Content Placeholder 3">
            <a:extLst>
              <a:ext uri="{FF2B5EF4-FFF2-40B4-BE49-F238E27FC236}">
                <a16:creationId xmlns:a16="http://schemas.microsoft.com/office/drawing/2014/main" id="{15C8C3F7-32FB-44B0-AFF7-78BD52281568}"/>
              </a:ext>
            </a:extLst>
          </p:cNvPr>
          <p:cNvSpPr txBox="1">
            <a:spLocks/>
          </p:cNvSpPr>
          <p:nvPr/>
        </p:nvSpPr>
        <p:spPr>
          <a:xfrm>
            <a:off x="990600" y="1449043"/>
            <a:ext cx="10515600" cy="472109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i="1" dirty="0">
                <a:solidFill>
                  <a:srgbClr val="FF0000"/>
                </a:solidFill>
                <a:latin typeface="ChevinBold" panose="02000700000000000000" pitchFamily="2" charset="0"/>
              </a:rPr>
              <a:t>Insert screen shot of Flightpath document demonstrating WiPWH target and year on year adjustment</a:t>
            </a:r>
          </a:p>
          <a:p>
            <a:pPr marL="0" indent="0">
              <a:buNone/>
            </a:pPr>
            <a:endParaRPr lang="en-GB" i="1" dirty="0">
              <a:solidFill>
                <a:srgbClr val="FF0000"/>
              </a:solidFill>
              <a:latin typeface="ChevinBold" panose="02000700000000000000" pitchFamily="2" charset="0"/>
            </a:endParaRPr>
          </a:p>
          <a:p>
            <a:r>
              <a:rPr lang="en-GB" i="1" dirty="0">
                <a:solidFill>
                  <a:srgbClr val="FF0000"/>
                </a:solidFill>
                <a:latin typeface="ChevinBold" panose="02000700000000000000" pitchFamily="2" charset="0"/>
              </a:rPr>
              <a:t>Insert screen shot early adjusted figures highlighted and to match Duty Manager adjustment</a:t>
            </a:r>
          </a:p>
        </p:txBody>
      </p:sp>
    </p:spTree>
    <p:extLst>
      <p:ext uri="{BB962C8B-B14F-4D97-AF65-F5344CB8AC3E}">
        <p14:creationId xmlns:p14="http://schemas.microsoft.com/office/powerpoint/2010/main" val="1256183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5" name="Content Placeholder 3">
            <a:extLst>
              <a:ext uri="{FF2B5EF4-FFF2-40B4-BE49-F238E27FC236}">
                <a16:creationId xmlns:a16="http://schemas.microsoft.com/office/drawing/2014/main" id="{1DB873BE-9395-4497-A54F-15B83F0F19DF}"/>
              </a:ext>
            </a:extLst>
          </p:cNvPr>
          <p:cNvSpPr txBox="1">
            <a:spLocks/>
          </p:cNvSpPr>
          <p:nvPr/>
        </p:nvSpPr>
        <p:spPr>
          <a:xfrm>
            <a:off x="838200" y="1296643"/>
            <a:ext cx="10515600" cy="472109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latin typeface="ChevinBold" panose="02000700000000000000" pitchFamily="2" charset="0"/>
            </a:endParaRPr>
          </a:p>
        </p:txBody>
      </p:sp>
      <p:sp>
        <p:nvSpPr>
          <p:cNvPr id="9" name="Title 2">
            <a:extLst>
              <a:ext uri="{FF2B5EF4-FFF2-40B4-BE49-F238E27FC236}">
                <a16:creationId xmlns:a16="http://schemas.microsoft.com/office/drawing/2014/main" id="{98C1725C-36D5-4633-9798-856C4C916E38}"/>
              </a:ext>
            </a:extLst>
          </p:cNvPr>
          <p:cNvSpPr>
            <a:spLocks noGrp="1"/>
          </p:cNvSpPr>
          <p:nvPr>
            <p:ph type="title"/>
          </p:nvPr>
        </p:nvSpPr>
        <p:spPr>
          <a:xfrm>
            <a:off x="815049" y="246583"/>
            <a:ext cx="10515599" cy="595574"/>
          </a:xfrm>
        </p:spPr>
        <p:txBody>
          <a:bodyPr>
            <a:noAutofit/>
          </a:bodyPr>
          <a:lstStyle/>
          <a:p>
            <a:r>
              <a:rPr lang="en-GB" sz="3600" dirty="0">
                <a:ln>
                  <a:solidFill>
                    <a:schemeClr val="tx1"/>
                  </a:solidFill>
                </a:ln>
                <a:latin typeface="ChevinBold" panose="02000700000000000000" pitchFamily="2" charset="0"/>
              </a:rPr>
              <a:t>Duty Manager Review – Tools Vs Planned Including Flightpath</a:t>
            </a:r>
          </a:p>
        </p:txBody>
      </p:sp>
      <p:graphicFrame>
        <p:nvGraphicFramePr>
          <p:cNvPr id="3" name="Table 2">
            <a:extLst>
              <a:ext uri="{FF2B5EF4-FFF2-40B4-BE49-F238E27FC236}">
                <a16:creationId xmlns:a16="http://schemas.microsoft.com/office/drawing/2014/main" id="{62A418B6-3B0D-4E74-A84D-8BF027257B73}"/>
              </a:ext>
            </a:extLst>
          </p:cNvPr>
          <p:cNvGraphicFramePr>
            <a:graphicFrameLocks noGrp="1"/>
          </p:cNvGraphicFramePr>
          <p:nvPr>
            <p:extLst>
              <p:ext uri="{D42A27DB-BD31-4B8C-83A1-F6EECF244321}">
                <p14:modId xmlns:p14="http://schemas.microsoft.com/office/powerpoint/2010/main" val="831170563"/>
              </p:ext>
            </p:extLst>
          </p:nvPr>
        </p:nvGraphicFramePr>
        <p:xfrm>
          <a:off x="1034716" y="968235"/>
          <a:ext cx="8376415" cy="3922372"/>
        </p:xfrm>
        <a:graphic>
          <a:graphicData uri="http://schemas.openxmlformats.org/drawingml/2006/table">
            <a:tbl>
              <a:tblPr/>
              <a:tblGrid>
                <a:gridCol w="5116898">
                  <a:extLst>
                    <a:ext uri="{9D8B030D-6E8A-4147-A177-3AD203B41FA5}">
                      <a16:colId xmlns:a16="http://schemas.microsoft.com/office/drawing/2014/main" val="3767200896"/>
                    </a:ext>
                  </a:extLst>
                </a:gridCol>
                <a:gridCol w="3259517">
                  <a:extLst>
                    <a:ext uri="{9D8B030D-6E8A-4147-A177-3AD203B41FA5}">
                      <a16:colId xmlns:a16="http://schemas.microsoft.com/office/drawing/2014/main" val="3816929266"/>
                    </a:ext>
                  </a:extLst>
                </a:gridCol>
              </a:tblGrid>
              <a:tr h="622651">
                <a:tc>
                  <a:txBody>
                    <a:bodyPr/>
                    <a:lstStyle/>
                    <a:p>
                      <a:pPr algn="l" fontAlgn="b"/>
                      <a:endParaRPr lang="en-GB" sz="1400" b="0" i="0" u="none" strike="noStrike" dirty="0">
                        <a:solidFill>
                          <a:srgbClr val="000000"/>
                        </a:solidFill>
                        <a:effectLst/>
                        <a:latin typeface="ChevinBold" panose="02000700000000000000" pitchFamily="2" charset="0"/>
                      </a:endParaRPr>
                    </a:p>
                  </a:txBody>
                  <a:tcPr marL="6534" marR="6534" marT="6534" marB="0" anchor="b">
                    <a:lnL>
                      <a:noFill/>
                    </a:lnL>
                    <a:lnR w="12700" cap="flat" cmpd="sng" algn="ctr">
                      <a:solidFill>
                        <a:srgbClr val="FFFFFF"/>
                      </a:solidFill>
                      <a:prstDash val="solid"/>
                      <a:round/>
                      <a:headEnd type="none" w="med" len="med"/>
                      <a:tailEnd type="none" w="med" len="med"/>
                    </a:lnR>
                    <a:lnT>
                      <a:noFill/>
                    </a:lnT>
                    <a:lnB>
                      <a:noFill/>
                    </a:lnB>
                  </a:tcPr>
                </a:tc>
                <a:tc>
                  <a:txBody>
                    <a:bodyPr/>
                    <a:lstStyle/>
                    <a:p>
                      <a:pPr algn="ctr" rtl="0" fontAlgn="ctr"/>
                      <a:r>
                        <a:rPr lang="en-US" sz="1400" b="1" i="0" u="none" strike="noStrike">
                          <a:solidFill>
                            <a:srgbClr val="404040"/>
                          </a:solidFill>
                          <a:effectLst/>
                          <a:latin typeface="ChevinBold" panose="02000700000000000000" pitchFamily="2" charset="0"/>
                        </a:rPr>
                        <a:t>Flightpath Plus Tools Outputs Vs Planned Structure</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94B6D2"/>
                    </a:solidFill>
                  </a:tcPr>
                </a:tc>
                <a:extLst>
                  <a:ext uri="{0D108BD9-81ED-4DB2-BD59-A6C34878D82A}">
                    <a16:rowId xmlns:a16="http://schemas.microsoft.com/office/drawing/2014/main" val="2205269359"/>
                  </a:ext>
                </a:extLst>
              </a:tr>
              <a:tr h="221205">
                <a:tc>
                  <a:txBody>
                    <a:bodyPr/>
                    <a:lstStyle/>
                    <a:p>
                      <a:pPr algn="l" fontAlgn="b"/>
                      <a:endParaRPr lang="en-GB" sz="1400" b="0" i="0" u="none" strike="noStrike" dirty="0">
                        <a:solidFill>
                          <a:srgbClr val="000000"/>
                        </a:solidFill>
                        <a:effectLst/>
                        <a:latin typeface="ChevinBold" panose="02000700000000000000" pitchFamily="2" charset="0"/>
                      </a:endParaRPr>
                    </a:p>
                  </a:txBody>
                  <a:tcPr marL="6534" marR="6534" marT="6534" marB="0" anchor="b">
                    <a:lnL>
                      <a:noFill/>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ctr" rtl="0" fontAlgn="ctr"/>
                      <a:endParaRPr lang="en-GB" sz="1400" b="1" i="0" u="none" strike="noStrike" dirty="0">
                        <a:solidFill>
                          <a:srgbClr val="404040"/>
                        </a:solidFill>
                        <a:effectLst/>
                        <a:latin typeface="ChevinBold" panose="02000700000000000000" pitchFamily="2" charset="0"/>
                      </a:endParaRP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4B6D2"/>
                    </a:solidFill>
                  </a:tcPr>
                </a:tc>
                <a:extLst>
                  <a:ext uri="{0D108BD9-81ED-4DB2-BD59-A6C34878D82A}">
                    <a16:rowId xmlns:a16="http://schemas.microsoft.com/office/drawing/2014/main" val="424861044"/>
                  </a:ext>
                </a:extLst>
              </a:tr>
              <a:tr h="213012">
                <a:tc>
                  <a:txBody>
                    <a:bodyPr/>
                    <a:lstStyle/>
                    <a:p>
                      <a:pPr algn="l" fontAlgn="t"/>
                      <a:r>
                        <a:rPr lang="en-GB" sz="1400" b="0" i="0" u="none" strike="noStrike" dirty="0">
                          <a:solidFill>
                            <a:srgbClr val="000000"/>
                          </a:solidFill>
                          <a:effectLst/>
                          <a:latin typeface="ChevinBold" panose="02000700000000000000" pitchFamily="2" charset="0"/>
                        </a:rPr>
                        <a:t>Tools Outputs</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ctr"/>
                      <a:endParaRPr lang="en-GB" sz="1400" b="0" i="0" u="none" strike="noStrike" dirty="0">
                        <a:solidFill>
                          <a:srgbClr val="000000"/>
                        </a:solidFill>
                        <a:effectLst/>
                        <a:latin typeface="ChevinBold" panose="02000700000000000000" pitchFamily="2" charset="0"/>
                      </a:endParaRP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371523569"/>
                  </a:ext>
                </a:extLst>
              </a:tr>
              <a:tr h="204820">
                <a:tc>
                  <a:txBody>
                    <a:bodyPr/>
                    <a:lstStyle/>
                    <a:p>
                      <a:pPr algn="l" fontAlgn="t"/>
                      <a:r>
                        <a:rPr lang="en-GB" sz="1400" b="0" i="0" u="none" strike="noStrike" dirty="0">
                          <a:solidFill>
                            <a:srgbClr val="000000"/>
                          </a:solidFill>
                          <a:effectLst/>
                          <a:latin typeface="ChevinBold" panose="02000700000000000000" pitchFamily="2" charset="0"/>
                        </a:rPr>
                        <a:t>GeoRoute</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tc>
                  <a:txBody>
                    <a:bodyPr/>
                    <a:lstStyle/>
                    <a:p>
                      <a:pPr algn="ctr" fontAlgn="ctr"/>
                      <a:r>
                        <a:rPr lang="en-GB" sz="1400" b="0" i="0" u="none" strike="noStrike" dirty="0">
                          <a:solidFill>
                            <a:srgbClr val="000000"/>
                          </a:solidFill>
                          <a:effectLst/>
                          <a:latin typeface="ChevinBold" panose="02000700000000000000" pitchFamily="2" charset="0"/>
                        </a:rPr>
                        <a:t>3000</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554542395"/>
                  </a:ext>
                </a:extLst>
              </a:tr>
              <a:tr h="213012">
                <a:tc>
                  <a:txBody>
                    <a:bodyPr/>
                    <a:lstStyle/>
                    <a:p>
                      <a:pPr algn="l" fontAlgn="t"/>
                      <a:r>
                        <a:rPr lang="en-GB" sz="1400" b="0" i="0" u="none" strike="noStrike" dirty="0">
                          <a:solidFill>
                            <a:srgbClr val="000000"/>
                          </a:solidFill>
                          <a:effectLst/>
                          <a:latin typeface="ChevinBold" panose="02000700000000000000" pitchFamily="2" charset="0"/>
                        </a:rPr>
                        <a:t>MWWT</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ctr"/>
                      <a:r>
                        <a:rPr lang="en-GB" sz="1400" b="0" i="0" u="none" strike="noStrike" dirty="0">
                          <a:solidFill>
                            <a:srgbClr val="000000"/>
                          </a:solidFill>
                          <a:effectLst/>
                          <a:latin typeface="ChevinBold" panose="02000700000000000000" pitchFamily="2" charset="0"/>
                        </a:rPr>
                        <a:t>500</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1446453212"/>
                  </a:ext>
                </a:extLst>
              </a:tr>
              <a:tr h="204820">
                <a:tc>
                  <a:txBody>
                    <a:bodyPr/>
                    <a:lstStyle/>
                    <a:p>
                      <a:pPr algn="l" fontAlgn="t"/>
                      <a:r>
                        <a:rPr lang="en-GB" sz="1400" b="0" i="0" u="none" strike="noStrike" dirty="0">
                          <a:solidFill>
                            <a:srgbClr val="000000"/>
                          </a:solidFill>
                          <a:effectLst/>
                          <a:latin typeface="ChevinBold" panose="02000700000000000000" pitchFamily="2" charset="0"/>
                        </a:rPr>
                        <a:t>Unmeasured</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tc>
                  <a:txBody>
                    <a:bodyPr/>
                    <a:lstStyle/>
                    <a:p>
                      <a:pPr algn="ctr" fontAlgn="ctr"/>
                      <a:r>
                        <a:rPr lang="en-GB" sz="1400" b="0" i="0" u="none" strike="noStrike" dirty="0">
                          <a:solidFill>
                            <a:srgbClr val="000000"/>
                          </a:solidFill>
                          <a:effectLst/>
                          <a:latin typeface="ChevinBold" panose="02000700000000000000" pitchFamily="2" charset="0"/>
                        </a:rPr>
                        <a:t>500</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3475609626"/>
                  </a:ext>
                </a:extLst>
              </a:tr>
              <a:tr h="213012">
                <a:tc>
                  <a:txBody>
                    <a:bodyPr/>
                    <a:lstStyle/>
                    <a:p>
                      <a:pPr algn="l" fontAlgn="t"/>
                      <a:r>
                        <a:rPr lang="en-GB" sz="1400" b="0" i="0" u="none" strike="noStrike" dirty="0">
                          <a:solidFill>
                            <a:srgbClr val="000000"/>
                          </a:solidFill>
                          <a:effectLst/>
                          <a:latin typeface="ChevinBold" panose="02000700000000000000" pitchFamily="2" charset="0"/>
                        </a:rPr>
                        <a:t>Sub Total 1</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ctr"/>
                      <a:r>
                        <a:rPr lang="en-GB" sz="1400" b="0" i="0" u="none" strike="noStrike" dirty="0">
                          <a:solidFill>
                            <a:srgbClr val="000000"/>
                          </a:solidFill>
                          <a:effectLst/>
                          <a:latin typeface="ChevinBold" panose="02000700000000000000" pitchFamily="2" charset="0"/>
                        </a:rPr>
                        <a:t>4000</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3054226172"/>
                  </a:ext>
                </a:extLst>
              </a:tr>
              <a:tr h="213012">
                <a:tc>
                  <a:txBody>
                    <a:bodyPr/>
                    <a:lstStyle/>
                    <a:p>
                      <a:pPr algn="l" fontAlgn="b"/>
                      <a:endParaRPr lang="en-GB" sz="1400" b="0" i="0" u="none" strike="noStrike" dirty="0">
                        <a:solidFill>
                          <a:srgbClr val="000000"/>
                        </a:solidFill>
                        <a:effectLst/>
                        <a:latin typeface="ChevinBold" panose="02000700000000000000" pitchFamily="2" charset="0"/>
                      </a:endParaRPr>
                    </a:p>
                  </a:txBody>
                  <a:tcPr marL="6534" marR="6534" marT="6534"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endParaRPr lang="en-GB" sz="1400" b="1" i="0" u="none" strike="noStrike" dirty="0">
                        <a:solidFill>
                          <a:srgbClr val="404040"/>
                        </a:solidFill>
                        <a:effectLst/>
                        <a:latin typeface="ChevinBold" panose="02000700000000000000" pitchFamily="2" charset="0"/>
                      </a:endParaRP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4B6D2"/>
                    </a:solidFill>
                  </a:tcPr>
                </a:tc>
                <a:extLst>
                  <a:ext uri="{0D108BD9-81ED-4DB2-BD59-A6C34878D82A}">
                    <a16:rowId xmlns:a16="http://schemas.microsoft.com/office/drawing/2014/main" val="1564623507"/>
                  </a:ext>
                </a:extLst>
              </a:tr>
              <a:tr h="213012">
                <a:tc>
                  <a:txBody>
                    <a:bodyPr/>
                    <a:lstStyle/>
                    <a:p>
                      <a:pPr algn="l" fontAlgn="t"/>
                      <a:r>
                        <a:rPr lang="en-GB" sz="1400" b="0" i="0" u="none" strike="noStrike" dirty="0">
                          <a:solidFill>
                            <a:srgbClr val="000000"/>
                          </a:solidFill>
                          <a:effectLst/>
                          <a:latin typeface="ChevinBold" panose="02000700000000000000" pitchFamily="2" charset="0"/>
                        </a:rPr>
                        <a:t>Flightpath Hours</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ctr"/>
                      <a:r>
                        <a:rPr lang="en-GB" sz="1400" b="0" i="0" u="none" strike="noStrike" dirty="0">
                          <a:solidFill>
                            <a:srgbClr val="000000"/>
                          </a:solidFill>
                          <a:effectLst/>
                          <a:latin typeface="ChevinBold" panose="02000700000000000000" pitchFamily="2" charset="0"/>
                        </a:rPr>
                        <a:t>150</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2585077718"/>
                  </a:ext>
                </a:extLst>
              </a:tr>
              <a:tr h="122906">
                <a:tc>
                  <a:txBody>
                    <a:bodyPr/>
                    <a:lstStyle/>
                    <a:p>
                      <a:pPr algn="l" fontAlgn="t"/>
                      <a:r>
                        <a:rPr lang="en-GB" sz="1400" b="0" i="0" u="none" strike="noStrike" dirty="0">
                          <a:solidFill>
                            <a:srgbClr val="000000"/>
                          </a:solidFill>
                          <a:effectLst/>
                          <a:latin typeface="ChevinBold" panose="02000700000000000000" pitchFamily="2" charset="0"/>
                        </a:rPr>
                        <a:t>Sub Total 2 (Tools Outputs plus Flightpath Hrs)</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ctr"/>
                      <a:r>
                        <a:rPr lang="en-GB" sz="1400" b="0" i="0" u="none" strike="noStrike" dirty="0">
                          <a:solidFill>
                            <a:srgbClr val="000000"/>
                          </a:solidFill>
                          <a:effectLst/>
                          <a:latin typeface="ChevinBold" panose="02000700000000000000" pitchFamily="2" charset="0"/>
                        </a:rPr>
                        <a:t>4150</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2076374958"/>
                  </a:ext>
                </a:extLst>
              </a:tr>
              <a:tr h="213012">
                <a:tc>
                  <a:txBody>
                    <a:bodyPr/>
                    <a:lstStyle/>
                    <a:p>
                      <a:pPr algn="l" fontAlgn="b"/>
                      <a:endParaRPr lang="en-GB" sz="1400" b="0" i="0" u="none" strike="noStrike">
                        <a:solidFill>
                          <a:srgbClr val="000000"/>
                        </a:solidFill>
                        <a:effectLst/>
                        <a:latin typeface="ChevinBold" panose="02000700000000000000" pitchFamily="2" charset="0"/>
                      </a:endParaRPr>
                    </a:p>
                  </a:txBody>
                  <a:tcPr marL="6534" marR="6534" marT="6534" marB="0" anchor="b">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endParaRPr lang="en-GB" sz="1400" b="1" i="0" u="none" strike="noStrike" dirty="0">
                        <a:solidFill>
                          <a:srgbClr val="404040"/>
                        </a:solidFill>
                        <a:effectLst/>
                        <a:latin typeface="ChevinBold" panose="02000700000000000000" pitchFamily="2" charset="0"/>
                      </a:endParaRP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4B6D2"/>
                    </a:solidFill>
                  </a:tcPr>
                </a:tc>
                <a:extLst>
                  <a:ext uri="{0D108BD9-81ED-4DB2-BD59-A6C34878D82A}">
                    <a16:rowId xmlns:a16="http://schemas.microsoft.com/office/drawing/2014/main" val="549945570"/>
                  </a:ext>
                </a:extLst>
              </a:tr>
              <a:tr h="213012">
                <a:tc>
                  <a:txBody>
                    <a:bodyPr/>
                    <a:lstStyle/>
                    <a:p>
                      <a:pPr algn="l" fontAlgn="t"/>
                      <a:r>
                        <a:rPr lang="en-GB" sz="1400" b="0" i="0" u="none" strike="noStrike" dirty="0">
                          <a:solidFill>
                            <a:srgbClr val="000000"/>
                          </a:solidFill>
                          <a:effectLst/>
                          <a:latin typeface="ChevinBold" panose="02000700000000000000" pitchFamily="2" charset="0"/>
                        </a:rPr>
                        <a:t>DtS Hours</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ctr"/>
                      <a:r>
                        <a:rPr lang="en-GB" sz="1400" b="0" i="0" u="none" strike="noStrike" dirty="0">
                          <a:solidFill>
                            <a:srgbClr val="000000"/>
                          </a:solidFill>
                          <a:effectLst/>
                          <a:latin typeface="ChevinBold" panose="02000700000000000000" pitchFamily="2" charset="0"/>
                        </a:rPr>
                        <a:t>50</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788647446"/>
                  </a:ext>
                </a:extLst>
              </a:tr>
              <a:tr h="204820">
                <a:tc>
                  <a:txBody>
                    <a:bodyPr/>
                    <a:lstStyle/>
                    <a:p>
                      <a:pPr algn="l" fontAlgn="t"/>
                      <a:r>
                        <a:rPr lang="en-GB" sz="1400" b="0" i="0" u="none" strike="noStrike" dirty="0">
                          <a:solidFill>
                            <a:srgbClr val="000000"/>
                          </a:solidFill>
                          <a:effectLst/>
                          <a:latin typeface="ChevinBold" panose="02000700000000000000" pitchFamily="2" charset="0"/>
                        </a:rPr>
                        <a:t>Sub </a:t>
                      </a:r>
                      <a:r>
                        <a:rPr lang="en-GB" sz="1400" b="0" i="0" u="none" strike="noStrike">
                          <a:solidFill>
                            <a:srgbClr val="000000"/>
                          </a:solidFill>
                          <a:effectLst/>
                          <a:latin typeface="ChevinBold" panose="02000700000000000000" pitchFamily="2" charset="0"/>
                        </a:rPr>
                        <a:t>Total 3 (Sub Total 2 plus DtS Hrs)</a:t>
                      </a:r>
                      <a:endParaRPr lang="en-GB" sz="1400" b="0" i="0" u="none" strike="noStrike" dirty="0">
                        <a:solidFill>
                          <a:srgbClr val="000000"/>
                        </a:solidFill>
                        <a:effectLst/>
                        <a:latin typeface="ChevinBold" panose="02000700000000000000" pitchFamily="2" charset="0"/>
                      </a:endParaRP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tc>
                  <a:txBody>
                    <a:bodyPr/>
                    <a:lstStyle/>
                    <a:p>
                      <a:pPr algn="ctr" fontAlgn="ctr"/>
                      <a:r>
                        <a:rPr lang="en-GB" sz="1400" b="0" i="0" u="none" strike="noStrike" dirty="0">
                          <a:solidFill>
                            <a:srgbClr val="000000"/>
                          </a:solidFill>
                          <a:effectLst/>
                          <a:latin typeface="ChevinBold" panose="02000700000000000000" pitchFamily="2" charset="0"/>
                        </a:rPr>
                        <a:t>4200</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509635708"/>
                  </a:ext>
                </a:extLst>
              </a:tr>
              <a:tr h="213012">
                <a:tc>
                  <a:txBody>
                    <a:bodyPr/>
                    <a:lstStyle/>
                    <a:p>
                      <a:pPr algn="l" fontAlgn="b"/>
                      <a:endParaRPr lang="en-GB" sz="1400" b="0" i="0" u="none" strike="noStrike" dirty="0">
                        <a:solidFill>
                          <a:srgbClr val="000000"/>
                        </a:solidFill>
                        <a:effectLst/>
                        <a:latin typeface="ChevinBold" panose="02000700000000000000" pitchFamily="2" charset="0"/>
                      </a:endParaRPr>
                    </a:p>
                  </a:txBody>
                  <a:tcPr marL="6534" marR="6534" marT="6534" marB="0" anchor="b">
                    <a:lnL>
                      <a:noFill/>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endParaRPr lang="en-GB" sz="1400" b="1" i="0" u="none" strike="noStrike" dirty="0">
                        <a:solidFill>
                          <a:srgbClr val="404040"/>
                        </a:solidFill>
                        <a:effectLst/>
                        <a:latin typeface="ChevinBold" panose="02000700000000000000" pitchFamily="2" charset="0"/>
                      </a:endParaRP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4B6D2"/>
                    </a:solidFill>
                  </a:tcPr>
                </a:tc>
                <a:extLst>
                  <a:ext uri="{0D108BD9-81ED-4DB2-BD59-A6C34878D82A}">
                    <a16:rowId xmlns:a16="http://schemas.microsoft.com/office/drawing/2014/main" val="203285735"/>
                  </a:ext>
                </a:extLst>
              </a:tr>
              <a:tr h="213012">
                <a:tc>
                  <a:txBody>
                    <a:bodyPr/>
                    <a:lstStyle/>
                    <a:p>
                      <a:pPr algn="l" fontAlgn="t"/>
                      <a:r>
                        <a:rPr lang="en-GB" sz="1400" b="0" i="0" u="none" strike="noStrike" dirty="0">
                          <a:solidFill>
                            <a:srgbClr val="000000"/>
                          </a:solidFill>
                          <a:effectLst/>
                          <a:latin typeface="ChevinBold" panose="02000700000000000000" pitchFamily="2" charset="0"/>
                        </a:rPr>
                        <a:t>Adjusted Duty Manager Structure</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ctr"/>
                      <a:r>
                        <a:rPr lang="en-GB" sz="1400" b="0" i="0" u="none" strike="noStrike">
                          <a:solidFill>
                            <a:srgbClr val="000000"/>
                          </a:solidFill>
                          <a:effectLst/>
                          <a:latin typeface="ChevinBold" panose="02000700000000000000" pitchFamily="2" charset="0"/>
                        </a:rPr>
                        <a:t>4235</a:t>
                      </a:r>
                      <a:endParaRPr lang="en-GB" sz="1400" b="0" i="0" u="none" strike="noStrike" dirty="0">
                        <a:solidFill>
                          <a:srgbClr val="000000"/>
                        </a:solidFill>
                        <a:effectLst/>
                        <a:latin typeface="ChevinBold" panose="02000700000000000000" pitchFamily="2" charset="0"/>
                      </a:endParaRP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1614919874"/>
                  </a:ext>
                </a:extLst>
              </a:tr>
              <a:tr h="126845">
                <a:tc>
                  <a:txBody>
                    <a:bodyPr/>
                    <a:lstStyle/>
                    <a:p>
                      <a:pPr algn="l" fontAlgn="t"/>
                      <a:r>
                        <a:rPr lang="en-GB" sz="1400" b="0" i="0" u="none" strike="noStrike" dirty="0">
                          <a:solidFill>
                            <a:srgbClr val="000000"/>
                          </a:solidFill>
                          <a:effectLst/>
                          <a:latin typeface="ChevinBold" panose="02000700000000000000" pitchFamily="2" charset="0"/>
                        </a:rPr>
                        <a:t>Variance Adjusted Duty Manager Structure minus Sub Total 3 </a:t>
                      </a:r>
                    </a:p>
                  </a:txBody>
                  <a:tcPr marL="6534" marR="6534" marT="6534"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tc>
                  <a:txBody>
                    <a:bodyPr/>
                    <a:lstStyle/>
                    <a:p>
                      <a:pPr algn="ctr" fontAlgn="ctr"/>
                      <a:r>
                        <a:rPr lang="en-GB" sz="1400" b="0" i="0" u="none" strike="noStrike" dirty="0">
                          <a:solidFill>
                            <a:srgbClr val="000000"/>
                          </a:solidFill>
                          <a:effectLst/>
                          <a:latin typeface="ChevinBold" panose="02000700000000000000" pitchFamily="2" charset="0"/>
                        </a:rPr>
                        <a:t>35</a:t>
                      </a:r>
                    </a:p>
                  </a:txBody>
                  <a:tcPr marL="6534" marR="6534" marT="65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1329312100"/>
                  </a:ext>
                </a:extLst>
              </a:tr>
            </a:tbl>
          </a:graphicData>
        </a:graphic>
      </p:graphicFrame>
    </p:spTree>
    <p:extLst>
      <p:ext uri="{BB962C8B-B14F-4D97-AF65-F5344CB8AC3E}">
        <p14:creationId xmlns:p14="http://schemas.microsoft.com/office/powerpoint/2010/main" val="248732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3" name="Title 2">
            <a:extLst>
              <a:ext uri="{FF2B5EF4-FFF2-40B4-BE49-F238E27FC236}">
                <a16:creationId xmlns:a16="http://schemas.microsoft.com/office/drawing/2014/main" id="{6773994A-472B-434B-BFD5-1D06914F69C3}"/>
              </a:ext>
            </a:extLst>
          </p:cNvPr>
          <p:cNvSpPr>
            <a:spLocks noGrp="1"/>
          </p:cNvSpPr>
          <p:nvPr>
            <p:ph type="title"/>
          </p:nvPr>
        </p:nvSpPr>
        <p:spPr>
          <a:xfrm>
            <a:off x="815050" y="246583"/>
            <a:ext cx="6615896" cy="595574"/>
          </a:xfrm>
        </p:spPr>
        <p:txBody>
          <a:bodyPr>
            <a:normAutofit/>
          </a:bodyPr>
          <a:lstStyle/>
          <a:p>
            <a:r>
              <a:rPr lang="en-GB" sz="3600" dirty="0">
                <a:ln>
                  <a:solidFill>
                    <a:schemeClr val="tx1"/>
                  </a:solidFill>
                </a:ln>
                <a:latin typeface="ChevinBold" panose="02000700000000000000" pitchFamily="2" charset="0"/>
              </a:rPr>
              <a:t>DSA – DtS Economy Product</a:t>
            </a:r>
          </a:p>
        </p:txBody>
      </p:sp>
      <p:sp>
        <p:nvSpPr>
          <p:cNvPr id="5" name="Content Placeholder 3">
            <a:extLst>
              <a:ext uri="{FF2B5EF4-FFF2-40B4-BE49-F238E27FC236}">
                <a16:creationId xmlns:a16="http://schemas.microsoft.com/office/drawing/2014/main" id="{1DB873BE-9395-4497-A54F-15B83F0F19DF}"/>
              </a:ext>
            </a:extLst>
          </p:cNvPr>
          <p:cNvSpPr txBox="1">
            <a:spLocks/>
          </p:cNvSpPr>
          <p:nvPr/>
        </p:nvSpPr>
        <p:spPr>
          <a:xfrm>
            <a:off x="815050" y="978966"/>
            <a:ext cx="10515600" cy="472109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latin typeface="ChevinBold" panose="02000700000000000000" pitchFamily="2" charset="0"/>
              </a:rPr>
              <a:t>DSA – DtS Office Information</a:t>
            </a:r>
          </a:p>
        </p:txBody>
      </p:sp>
      <p:graphicFrame>
        <p:nvGraphicFramePr>
          <p:cNvPr id="4" name="Table 3">
            <a:extLst>
              <a:ext uri="{FF2B5EF4-FFF2-40B4-BE49-F238E27FC236}">
                <a16:creationId xmlns:a16="http://schemas.microsoft.com/office/drawing/2014/main" id="{0E1BA8E2-AC58-49BA-AAC9-4901F97FC44B}"/>
              </a:ext>
            </a:extLst>
          </p:cNvPr>
          <p:cNvGraphicFramePr>
            <a:graphicFrameLocks noGrp="1"/>
          </p:cNvGraphicFramePr>
          <p:nvPr>
            <p:extLst>
              <p:ext uri="{D42A27DB-BD31-4B8C-83A1-F6EECF244321}">
                <p14:modId xmlns:p14="http://schemas.microsoft.com/office/powerpoint/2010/main" val="3462131014"/>
              </p:ext>
            </p:extLst>
          </p:nvPr>
        </p:nvGraphicFramePr>
        <p:xfrm>
          <a:off x="861349" y="1455722"/>
          <a:ext cx="10913552" cy="2314172"/>
        </p:xfrm>
        <a:graphic>
          <a:graphicData uri="http://schemas.openxmlformats.org/drawingml/2006/table">
            <a:tbl>
              <a:tblPr/>
              <a:tblGrid>
                <a:gridCol w="1382568">
                  <a:extLst>
                    <a:ext uri="{9D8B030D-6E8A-4147-A177-3AD203B41FA5}">
                      <a16:colId xmlns:a16="http://schemas.microsoft.com/office/drawing/2014/main" val="2948918133"/>
                    </a:ext>
                  </a:extLst>
                </a:gridCol>
                <a:gridCol w="1191373">
                  <a:extLst>
                    <a:ext uri="{9D8B030D-6E8A-4147-A177-3AD203B41FA5}">
                      <a16:colId xmlns:a16="http://schemas.microsoft.com/office/drawing/2014/main" val="3393613449"/>
                    </a:ext>
                  </a:extLst>
                </a:gridCol>
                <a:gridCol w="1191373">
                  <a:extLst>
                    <a:ext uri="{9D8B030D-6E8A-4147-A177-3AD203B41FA5}">
                      <a16:colId xmlns:a16="http://schemas.microsoft.com/office/drawing/2014/main" val="1358259103"/>
                    </a:ext>
                  </a:extLst>
                </a:gridCol>
                <a:gridCol w="1191373">
                  <a:extLst>
                    <a:ext uri="{9D8B030D-6E8A-4147-A177-3AD203B41FA5}">
                      <a16:colId xmlns:a16="http://schemas.microsoft.com/office/drawing/2014/main" val="2113732197"/>
                    </a:ext>
                  </a:extLst>
                </a:gridCol>
                <a:gridCol w="1191373">
                  <a:extLst>
                    <a:ext uri="{9D8B030D-6E8A-4147-A177-3AD203B41FA5}">
                      <a16:colId xmlns:a16="http://schemas.microsoft.com/office/drawing/2014/main" val="2691663137"/>
                    </a:ext>
                  </a:extLst>
                </a:gridCol>
                <a:gridCol w="1191373">
                  <a:extLst>
                    <a:ext uri="{9D8B030D-6E8A-4147-A177-3AD203B41FA5}">
                      <a16:colId xmlns:a16="http://schemas.microsoft.com/office/drawing/2014/main" val="493114169"/>
                    </a:ext>
                  </a:extLst>
                </a:gridCol>
                <a:gridCol w="1191373">
                  <a:extLst>
                    <a:ext uri="{9D8B030D-6E8A-4147-A177-3AD203B41FA5}">
                      <a16:colId xmlns:a16="http://schemas.microsoft.com/office/drawing/2014/main" val="3039437343"/>
                    </a:ext>
                  </a:extLst>
                </a:gridCol>
                <a:gridCol w="1191373">
                  <a:extLst>
                    <a:ext uri="{9D8B030D-6E8A-4147-A177-3AD203B41FA5}">
                      <a16:colId xmlns:a16="http://schemas.microsoft.com/office/drawing/2014/main" val="2222818300"/>
                    </a:ext>
                  </a:extLst>
                </a:gridCol>
                <a:gridCol w="1191373">
                  <a:extLst>
                    <a:ext uri="{9D8B030D-6E8A-4147-A177-3AD203B41FA5}">
                      <a16:colId xmlns:a16="http://schemas.microsoft.com/office/drawing/2014/main" val="3091284076"/>
                    </a:ext>
                  </a:extLst>
                </a:gridCol>
              </a:tblGrid>
              <a:tr h="272672">
                <a:tc>
                  <a:txBody>
                    <a:bodyPr/>
                    <a:lstStyle/>
                    <a:p>
                      <a:pPr algn="l" fontAlgn="b"/>
                      <a:endParaRPr lang="en-GB" sz="1400" b="0" i="0" u="none" strike="noStrike" dirty="0">
                        <a:solidFill>
                          <a:srgbClr val="000000"/>
                        </a:solidFill>
                        <a:effectLst/>
                        <a:latin typeface="ChevinBold" panose="02000700000000000000" pitchFamily="2"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dirty="0">
                        <a:solidFill>
                          <a:srgbClr val="000000"/>
                        </a:solidFill>
                        <a:effectLst/>
                        <a:latin typeface="ChevinBold" panose="02000700000000000000" pitchFamily="2"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dirty="0">
                        <a:solidFill>
                          <a:srgbClr val="000000"/>
                        </a:solidFill>
                        <a:effectLst/>
                        <a:latin typeface="ChevinBold" panose="02000700000000000000" pitchFamily="2"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dirty="0">
                        <a:solidFill>
                          <a:srgbClr val="000000"/>
                        </a:solidFill>
                        <a:effectLst/>
                        <a:latin typeface="ChevinBold" panose="02000700000000000000" pitchFamily="2"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dirty="0">
                        <a:solidFill>
                          <a:srgbClr val="000000"/>
                        </a:solidFill>
                        <a:effectLst/>
                        <a:latin typeface="ChevinBold" panose="02000700000000000000" pitchFamily="2"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4">
                  <a:txBody>
                    <a:bodyPr/>
                    <a:lstStyle/>
                    <a:p>
                      <a:pPr algn="ctr" fontAlgn="b"/>
                      <a:r>
                        <a:rPr lang="en-GB" sz="1400" b="0" i="0" u="none" strike="noStrike" dirty="0">
                          <a:solidFill>
                            <a:srgbClr val="000000"/>
                          </a:solidFill>
                          <a:effectLst/>
                          <a:latin typeface="ChevinBold" panose="02000700000000000000" pitchFamily="2" charset="0"/>
                        </a:rPr>
                        <a:t>Adjusted Target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84743907"/>
                  </a:ext>
                </a:extLst>
              </a:tr>
              <a:tr h="1622400">
                <a:tc>
                  <a:txBody>
                    <a:bodyPr/>
                    <a:lstStyle/>
                    <a:p>
                      <a:pPr algn="l" fontAlgn="ctr"/>
                      <a:r>
                        <a:rPr lang="en-GB" sz="1400" b="0" i="0" u="none" strike="noStrike" dirty="0">
                          <a:solidFill>
                            <a:srgbClr val="FFFFFF"/>
                          </a:solidFill>
                          <a:effectLst/>
                          <a:latin typeface="ChevinBold" panose="02000700000000000000" pitchFamily="2" charset="0"/>
                        </a:rPr>
                        <a:t>UNIT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GB" sz="1400" b="0" i="0" u="none" strike="noStrike" dirty="0">
                          <a:solidFill>
                            <a:srgbClr val="525252"/>
                          </a:solidFill>
                          <a:effectLst/>
                          <a:latin typeface="ChevinBold" panose="02000700000000000000" pitchFamily="2" charset="0"/>
                        </a:rPr>
                        <a:t>Current Routes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en-US" sz="1400" b="0" i="0" u="none" strike="noStrike" dirty="0">
                          <a:solidFill>
                            <a:srgbClr val="525252"/>
                          </a:solidFill>
                          <a:effectLst/>
                          <a:latin typeface="ChevinBold" panose="02000700000000000000" pitchFamily="2" charset="0"/>
                        </a:rPr>
                        <a:t>Total WL saving per unit with full DSA take up (mins per day)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en-US" sz="1400" b="0" i="0" u="none" strike="noStrike" dirty="0">
                          <a:solidFill>
                            <a:srgbClr val="525252"/>
                          </a:solidFill>
                          <a:effectLst/>
                          <a:latin typeface="ChevinBold" panose="02000700000000000000" pitchFamily="2" charset="0"/>
                        </a:rPr>
                        <a:t>Total WL saving per unit with full DSA take up (hours per day)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en-US" sz="1400" b="0" i="0" u="none" strike="noStrike" dirty="0">
                          <a:solidFill>
                            <a:srgbClr val="525252"/>
                          </a:solidFill>
                          <a:effectLst/>
                          <a:latin typeface="ChevinBold" panose="02000700000000000000" pitchFamily="2" charset="0"/>
                        </a:rPr>
                        <a:t>Average minutes per day, per route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en-GB" sz="1400" b="0" i="0" u="none" strike="noStrike" dirty="0">
                          <a:solidFill>
                            <a:srgbClr val="000000"/>
                          </a:solidFill>
                          <a:effectLst/>
                          <a:latin typeface="ChevinBold" panose="02000700000000000000" pitchFamily="2" charset="0"/>
                        </a:rPr>
                        <a:t>Planned Routes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US" sz="1400" b="0" i="0" u="none" strike="noStrike" dirty="0">
                          <a:solidFill>
                            <a:srgbClr val="000000"/>
                          </a:solidFill>
                          <a:effectLst/>
                          <a:latin typeface="ChevinBold" panose="02000700000000000000" pitchFamily="2" charset="0"/>
                        </a:rPr>
                        <a:t>Total WL saving per unit with full DSA take up (mins per day)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US" sz="1400" b="0" i="0" u="none" strike="noStrike" dirty="0">
                          <a:solidFill>
                            <a:srgbClr val="000000"/>
                          </a:solidFill>
                          <a:effectLst/>
                          <a:latin typeface="ChevinBold" panose="02000700000000000000" pitchFamily="2" charset="0"/>
                        </a:rPr>
                        <a:t>Total WL saving per unit with full DSA take up (hours per day)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US" sz="1400" b="0" i="0" u="none" strike="noStrike" dirty="0">
                          <a:solidFill>
                            <a:srgbClr val="000000"/>
                          </a:solidFill>
                          <a:effectLst/>
                          <a:latin typeface="ChevinBold" panose="02000700000000000000" pitchFamily="2" charset="0"/>
                        </a:rPr>
                        <a:t>Average minutes per day, per route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2444627549"/>
                  </a:ext>
                </a:extLst>
              </a:tr>
              <a:tr h="419100">
                <a:tc>
                  <a:txBody>
                    <a:bodyPr/>
                    <a:lstStyle/>
                    <a:p>
                      <a:pPr algn="l" fontAlgn="ctr"/>
                      <a:r>
                        <a:rPr lang="en-GB" sz="1400" b="0" i="0" u="none" strike="noStrike" dirty="0">
                          <a:solidFill>
                            <a:srgbClr val="000000"/>
                          </a:solidFill>
                          <a:effectLst/>
                          <a:latin typeface="ChevinBold" panose="02000700000000000000" pitchFamily="2" charset="0"/>
                        </a:rPr>
                        <a:t>ABERCARN 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400" b="0" i="0" u="none" strike="noStrike" dirty="0">
                          <a:solidFill>
                            <a:srgbClr val="000000"/>
                          </a:solidFill>
                          <a:effectLst/>
                          <a:latin typeface="ChevinBold" panose="02000700000000000000" pitchFamily="2" charset="0"/>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400" b="0" i="0" u="none" strike="noStrike" dirty="0">
                          <a:solidFill>
                            <a:srgbClr val="000000"/>
                          </a:solidFill>
                          <a:effectLst/>
                          <a:latin typeface="ChevinBold" panose="02000700000000000000" pitchFamily="2" charset="0"/>
                        </a:rPr>
                        <a:t>341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400" b="0" i="0" u="none" strike="noStrike" dirty="0">
                          <a:solidFill>
                            <a:srgbClr val="000000"/>
                          </a:solidFill>
                          <a:effectLst/>
                          <a:latin typeface="ChevinBold" panose="02000700000000000000" pitchFamily="2" charset="0"/>
                        </a:rPr>
                        <a:t>5:41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400" b="0" i="0" u="none" strike="noStrike" dirty="0">
                          <a:solidFill>
                            <a:srgbClr val="000000"/>
                          </a:solidFill>
                          <a:effectLst/>
                          <a:latin typeface="ChevinBold" panose="02000700000000000000" pitchFamily="2" charset="0"/>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400" b="0" i="0" u="none" strike="noStrike" dirty="0">
                          <a:solidFill>
                            <a:srgbClr val="000000"/>
                          </a:solidFill>
                          <a:effectLst/>
                          <a:latin typeface="ChevinBold" panose="02000700000000000000" pitchFamily="2"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400" b="0" i="0" u="none" strike="noStrike" dirty="0">
                          <a:solidFill>
                            <a:srgbClr val="000000"/>
                          </a:solidFill>
                          <a:effectLst/>
                          <a:latin typeface="ChevinBold" panose="02000700000000000000" pitchFamily="2" charset="0"/>
                        </a:rPr>
                        <a:t>341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400" b="0" i="0" u="none" strike="noStrike" dirty="0">
                          <a:solidFill>
                            <a:srgbClr val="000000"/>
                          </a:solidFill>
                          <a:effectLst/>
                          <a:latin typeface="ChevinBold" panose="02000700000000000000" pitchFamily="2" charset="0"/>
                        </a:rPr>
                        <a:t>5:41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400" b="0" i="0" u="none" strike="noStrike" dirty="0">
                          <a:solidFill>
                            <a:srgbClr val="000000"/>
                          </a:solidFill>
                          <a:effectLst/>
                          <a:latin typeface="ChevinBold" panose="02000700000000000000" pitchFamily="2" charset="0"/>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82457058"/>
                  </a:ext>
                </a:extLst>
              </a:tr>
            </a:tbl>
          </a:graphicData>
        </a:graphic>
      </p:graphicFrame>
      <p:sp>
        <p:nvSpPr>
          <p:cNvPr id="7" name="Title 2">
            <a:extLst>
              <a:ext uri="{FF2B5EF4-FFF2-40B4-BE49-F238E27FC236}">
                <a16:creationId xmlns:a16="http://schemas.microsoft.com/office/drawing/2014/main" id="{AB5A0ACB-ACEB-4EFB-9A3F-96339EA8D5BC}"/>
              </a:ext>
            </a:extLst>
          </p:cNvPr>
          <p:cNvSpPr txBox="1">
            <a:spLocks/>
          </p:cNvSpPr>
          <p:nvPr/>
        </p:nvSpPr>
        <p:spPr>
          <a:xfrm>
            <a:off x="861349" y="4246650"/>
            <a:ext cx="6615896" cy="59557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dirty="0">
                <a:ln>
                  <a:solidFill>
                    <a:schemeClr val="tx1"/>
                  </a:solidFill>
                </a:ln>
                <a:latin typeface="ChevinBold" panose="02000700000000000000" pitchFamily="2" charset="0"/>
              </a:rPr>
              <a:t>D2D – Warm Calling</a:t>
            </a:r>
          </a:p>
        </p:txBody>
      </p:sp>
      <p:graphicFrame>
        <p:nvGraphicFramePr>
          <p:cNvPr id="9" name="Table 8">
            <a:extLst>
              <a:ext uri="{FF2B5EF4-FFF2-40B4-BE49-F238E27FC236}">
                <a16:creationId xmlns:a16="http://schemas.microsoft.com/office/drawing/2014/main" id="{2F2571AA-A5DB-46F6-BFFB-7B4D0A9CD0E6}"/>
              </a:ext>
            </a:extLst>
          </p:cNvPr>
          <p:cNvGraphicFramePr>
            <a:graphicFrameLocks noGrp="1"/>
          </p:cNvGraphicFramePr>
          <p:nvPr>
            <p:extLst>
              <p:ext uri="{D42A27DB-BD31-4B8C-83A1-F6EECF244321}">
                <p14:modId xmlns:p14="http://schemas.microsoft.com/office/powerpoint/2010/main" val="2423291450"/>
              </p:ext>
            </p:extLst>
          </p:nvPr>
        </p:nvGraphicFramePr>
        <p:xfrm>
          <a:off x="815050" y="4877611"/>
          <a:ext cx="9041274" cy="1190998"/>
        </p:xfrm>
        <a:graphic>
          <a:graphicData uri="http://schemas.openxmlformats.org/drawingml/2006/table">
            <a:tbl>
              <a:tblPr firstRow="1" bandRow="1">
                <a:tableStyleId>{5C22544A-7EE6-4342-B048-85BDC9FD1C3A}</a:tableStyleId>
              </a:tblPr>
              <a:tblGrid>
                <a:gridCol w="5771147">
                  <a:extLst>
                    <a:ext uri="{9D8B030D-6E8A-4147-A177-3AD203B41FA5}">
                      <a16:colId xmlns:a16="http://schemas.microsoft.com/office/drawing/2014/main" val="2165961386"/>
                    </a:ext>
                  </a:extLst>
                </a:gridCol>
                <a:gridCol w="3270127">
                  <a:extLst>
                    <a:ext uri="{9D8B030D-6E8A-4147-A177-3AD203B41FA5}">
                      <a16:colId xmlns:a16="http://schemas.microsoft.com/office/drawing/2014/main" val="2823003177"/>
                    </a:ext>
                  </a:extLst>
                </a:gridCol>
              </a:tblGrid>
              <a:tr h="595499">
                <a:tc>
                  <a:txBody>
                    <a:bodyPr/>
                    <a:lstStyle/>
                    <a:p>
                      <a:pPr algn="ctr"/>
                      <a:r>
                        <a:rPr lang="en-GB" sz="1800" dirty="0">
                          <a:solidFill>
                            <a:schemeClr val="tx1">
                              <a:lumMod val="75000"/>
                              <a:lumOff val="25000"/>
                            </a:schemeClr>
                          </a:solidFill>
                          <a:latin typeface="ChevinBold" panose="02000700000000000000" pitchFamily="2" charset="0"/>
                        </a:rPr>
                        <a:t>D2D Warm Calling</a:t>
                      </a:r>
                    </a:p>
                  </a:txBody>
                  <a:tcPr anchor="ctr"/>
                </a:tc>
                <a:tc>
                  <a:txBody>
                    <a:bodyPr/>
                    <a:lstStyle/>
                    <a:p>
                      <a:pPr algn="ctr"/>
                      <a:r>
                        <a:rPr lang="en-GB" sz="1800" dirty="0">
                          <a:solidFill>
                            <a:schemeClr val="tx1">
                              <a:lumMod val="75000"/>
                              <a:lumOff val="25000"/>
                            </a:schemeClr>
                          </a:solidFill>
                          <a:latin typeface="ChevinBold" panose="02000700000000000000" pitchFamily="2" charset="0"/>
                        </a:rPr>
                        <a:t>Day</a:t>
                      </a:r>
                    </a:p>
                  </a:txBody>
                  <a:tcPr anchor="ctr"/>
                </a:tc>
                <a:extLst>
                  <a:ext uri="{0D108BD9-81ED-4DB2-BD59-A6C34878D82A}">
                    <a16:rowId xmlns:a16="http://schemas.microsoft.com/office/drawing/2014/main" val="4194473942"/>
                  </a:ext>
                </a:extLst>
              </a:tr>
              <a:tr h="595499">
                <a:tc>
                  <a:txBody>
                    <a:bodyPr/>
                    <a:lstStyle/>
                    <a:p>
                      <a:pPr algn="l"/>
                      <a:r>
                        <a:rPr lang="en-GB" sz="1800" dirty="0">
                          <a:solidFill>
                            <a:schemeClr val="tx1">
                              <a:lumMod val="75000"/>
                              <a:lumOff val="25000"/>
                            </a:schemeClr>
                          </a:solidFill>
                          <a:latin typeface="ChevinBold" panose="02000700000000000000" pitchFamily="2" charset="0"/>
                        </a:rPr>
                        <a:t>Confirm Planned Day for D2D Preparation</a:t>
                      </a:r>
                    </a:p>
                  </a:txBody>
                  <a:tcPr anchor="ctr"/>
                </a:tc>
                <a:tc>
                  <a:txBody>
                    <a:bodyPr/>
                    <a:lstStyle/>
                    <a:p>
                      <a:pPr algn="ctr"/>
                      <a:r>
                        <a:rPr lang="en-GB" sz="1800" dirty="0">
                          <a:solidFill>
                            <a:schemeClr val="tx1">
                              <a:lumMod val="75000"/>
                              <a:lumOff val="25000"/>
                            </a:schemeClr>
                          </a:solidFill>
                          <a:latin typeface="ChevinBold" panose="02000700000000000000" pitchFamily="2" charset="0"/>
                        </a:rPr>
                        <a:t>Monday</a:t>
                      </a:r>
                    </a:p>
                  </a:txBody>
                  <a:tcPr anchor="ctr"/>
                </a:tc>
                <a:extLst>
                  <a:ext uri="{0D108BD9-81ED-4DB2-BD59-A6C34878D82A}">
                    <a16:rowId xmlns:a16="http://schemas.microsoft.com/office/drawing/2014/main" val="794634029"/>
                  </a:ext>
                </a:extLst>
              </a:tr>
            </a:tbl>
          </a:graphicData>
        </a:graphic>
      </p:graphicFrame>
    </p:spTree>
    <p:extLst>
      <p:ext uri="{BB962C8B-B14F-4D97-AF65-F5344CB8AC3E}">
        <p14:creationId xmlns:p14="http://schemas.microsoft.com/office/powerpoint/2010/main" val="3161957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4" name="Title 2">
            <a:extLst>
              <a:ext uri="{FF2B5EF4-FFF2-40B4-BE49-F238E27FC236}">
                <a16:creationId xmlns:a16="http://schemas.microsoft.com/office/drawing/2014/main" id="{6FC27A31-58D1-4F0B-8D98-9CA422FAD634}"/>
              </a:ext>
            </a:extLst>
          </p:cNvPr>
          <p:cNvSpPr txBox="1">
            <a:spLocks/>
          </p:cNvSpPr>
          <p:nvPr/>
        </p:nvSpPr>
        <p:spPr>
          <a:xfrm>
            <a:off x="815049" y="246583"/>
            <a:ext cx="10099877" cy="595574"/>
          </a:xfrm>
          <a:prstGeom prst="rect">
            <a:avLst/>
          </a:prstGeom>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ln>
                  <a:solidFill>
                    <a:schemeClr val="tx1"/>
                  </a:solidFill>
                </a:ln>
                <a:latin typeface="ChevinBold" panose="02000700000000000000" pitchFamily="2" charset="0"/>
              </a:rPr>
              <a:t>Deployment Dates</a:t>
            </a:r>
          </a:p>
        </p:txBody>
      </p:sp>
      <p:graphicFrame>
        <p:nvGraphicFramePr>
          <p:cNvPr id="7" name="Table 6">
            <a:extLst>
              <a:ext uri="{FF2B5EF4-FFF2-40B4-BE49-F238E27FC236}">
                <a16:creationId xmlns:a16="http://schemas.microsoft.com/office/drawing/2014/main" id="{3650E609-B1D7-4310-9BBC-FA53205F2C50}"/>
              </a:ext>
            </a:extLst>
          </p:cNvPr>
          <p:cNvGraphicFramePr>
            <a:graphicFrameLocks noGrp="1"/>
          </p:cNvGraphicFramePr>
          <p:nvPr>
            <p:extLst>
              <p:ext uri="{D42A27DB-BD31-4B8C-83A1-F6EECF244321}">
                <p14:modId xmlns:p14="http://schemas.microsoft.com/office/powerpoint/2010/main" val="2281458050"/>
              </p:ext>
            </p:extLst>
          </p:nvPr>
        </p:nvGraphicFramePr>
        <p:xfrm>
          <a:off x="1079086" y="1253333"/>
          <a:ext cx="7070303" cy="4024522"/>
        </p:xfrm>
        <a:graphic>
          <a:graphicData uri="http://schemas.openxmlformats.org/drawingml/2006/table">
            <a:tbl>
              <a:tblPr firstRow="1" bandRow="1"/>
              <a:tblGrid>
                <a:gridCol w="4431929">
                  <a:extLst>
                    <a:ext uri="{9D8B030D-6E8A-4147-A177-3AD203B41FA5}">
                      <a16:colId xmlns:a16="http://schemas.microsoft.com/office/drawing/2014/main" val="3516473904"/>
                    </a:ext>
                  </a:extLst>
                </a:gridCol>
                <a:gridCol w="2638374">
                  <a:extLst>
                    <a:ext uri="{9D8B030D-6E8A-4147-A177-3AD203B41FA5}">
                      <a16:colId xmlns:a16="http://schemas.microsoft.com/office/drawing/2014/main" val="3990056547"/>
                    </a:ext>
                  </a:extLst>
                </a:gridCol>
              </a:tblGrid>
              <a:tr h="662768">
                <a:tc gridSpan="2">
                  <a:txBody>
                    <a:bodyPr/>
                    <a:lstStyle/>
                    <a:p>
                      <a:pPr algn="ctr" rtl="0" fontAlgn="ctr"/>
                      <a:r>
                        <a:rPr lang="en-GB" sz="1800" b="1" i="0" u="none" strike="noStrike" dirty="0">
                          <a:solidFill>
                            <a:srgbClr val="404040"/>
                          </a:solidFill>
                          <a:effectLst/>
                          <a:latin typeface="ChevinBold" panose="02000700000000000000" pitchFamily="2" charset="0"/>
                        </a:rPr>
                        <a:t>Revision Deployment Dates</a:t>
                      </a:r>
                    </a:p>
                  </a:txBody>
                  <a:tcPr marL="8634"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94B6D2"/>
                    </a:solidFill>
                  </a:tcPr>
                </a:tc>
                <a:tc hMerge="1">
                  <a:txBody>
                    <a:bodyPr/>
                    <a:lstStyle/>
                    <a:p>
                      <a:endParaRPr lang="en-GB"/>
                    </a:p>
                  </a:txBody>
                  <a:tcPr/>
                </a:tc>
                <a:extLst>
                  <a:ext uri="{0D108BD9-81ED-4DB2-BD59-A6C34878D82A}">
                    <a16:rowId xmlns:a16="http://schemas.microsoft.com/office/drawing/2014/main" val="2996072068"/>
                  </a:ext>
                </a:extLst>
              </a:tr>
              <a:tr h="343362">
                <a:tc>
                  <a:txBody>
                    <a:bodyPr/>
                    <a:lstStyle/>
                    <a:p>
                      <a:pPr algn="l" rtl="0" fontAlgn="ctr"/>
                      <a:r>
                        <a:rPr lang="en-GB" sz="1800" b="0" i="0" u="none" strike="noStrike" dirty="0">
                          <a:solidFill>
                            <a:srgbClr val="404040"/>
                          </a:solidFill>
                          <a:effectLst/>
                          <a:latin typeface="ChevinBold" panose="02000700000000000000" pitchFamily="2" charset="0"/>
                        </a:rPr>
                        <a:t>Number of phases</a:t>
                      </a:r>
                    </a:p>
                  </a:txBody>
                  <a:tcPr marL="77702"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r" fontAlgn="ctr"/>
                      <a:r>
                        <a:rPr lang="en-GB" sz="1800" b="0" i="0" u="none" strike="noStrike" dirty="0">
                          <a:solidFill>
                            <a:srgbClr val="000000"/>
                          </a:solidFill>
                          <a:effectLst/>
                          <a:latin typeface="ChevinBold" panose="02000700000000000000" pitchFamily="2" charset="0"/>
                        </a:rPr>
                        <a:t> </a:t>
                      </a:r>
                    </a:p>
                  </a:txBody>
                  <a:tcPr marL="8634" marR="77702"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2610340269"/>
                  </a:ext>
                </a:extLst>
              </a:tr>
              <a:tr h="662768">
                <a:tc>
                  <a:txBody>
                    <a:bodyPr/>
                    <a:lstStyle/>
                    <a:p>
                      <a:pPr algn="l" rtl="0" fontAlgn="ctr"/>
                      <a:r>
                        <a:rPr lang="en-US" sz="1800" b="0" i="0" u="none" strike="noStrike" dirty="0">
                          <a:solidFill>
                            <a:srgbClr val="404040"/>
                          </a:solidFill>
                          <a:effectLst/>
                          <a:latin typeface="ChevinBold" panose="02000700000000000000" pitchFamily="2" charset="0"/>
                        </a:rPr>
                        <a:t>Phase 1 or only Deployment Date</a:t>
                      </a:r>
                    </a:p>
                  </a:txBody>
                  <a:tcPr marL="77702"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ctr"/>
                      <a:r>
                        <a:rPr lang="en-GB" sz="1800" b="0" i="0" u="none" strike="noStrike" dirty="0">
                          <a:solidFill>
                            <a:srgbClr val="000000"/>
                          </a:solidFill>
                          <a:effectLst/>
                          <a:latin typeface="ChevinBold" panose="02000700000000000000" pitchFamily="2" charset="0"/>
                        </a:rPr>
                        <a:t> </a:t>
                      </a:r>
                    </a:p>
                  </a:txBody>
                  <a:tcPr marL="8634" marR="77702"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963067233"/>
                  </a:ext>
                </a:extLst>
              </a:tr>
              <a:tr h="335377">
                <a:tc>
                  <a:txBody>
                    <a:bodyPr/>
                    <a:lstStyle/>
                    <a:p>
                      <a:pPr algn="l" rtl="0" fontAlgn="ctr"/>
                      <a:r>
                        <a:rPr lang="en-GB" sz="1800" b="0" i="0" u="none" strike="noStrike">
                          <a:solidFill>
                            <a:srgbClr val="404040"/>
                          </a:solidFill>
                          <a:effectLst/>
                          <a:latin typeface="ChevinBold" panose="02000700000000000000" pitchFamily="2" charset="0"/>
                        </a:rPr>
                        <a:t>Phase 2</a:t>
                      </a:r>
                    </a:p>
                  </a:txBody>
                  <a:tcPr marL="77702"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r" fontAlgn="ctr"/>
                      <a:r>
                        <a:rPr lang="en-GB" sz="1800" b="0" i="0" u="none" strike="noStrike" dirty="0">
                          <a:solidFill>
                            <a:srgbClr val="000000"/>
                          </a:solidFill>
                          <a:effectLst/>
                          <a:latin typeface="ChevinBold" panose="02000700000000000000" pitchFamily="2" charset="0"/>
                        </a:rPr>
                        <a:t> </a:t>
                      </a:r>
                    </a:p>
                  </a:txBody>
                  <a:tcPr marL="8634" marR="77702"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2391478198"/>
                  </a:ext>
                </a:extLst>
              </a:tr>
              <a:tr h="335377">
                <a:tc>
                  <a:txBody>
                    <a:bodyPr/>
                    <a:lstStyle/>
                    <a:p>
                      <a:pPr algn="l" rtl="0" fontAlgn="ctr"/>
                      <a:r>
                        <a:rPr lang="en-GB" sz="1800" b="0" i="0" u="none" strike="noStrike">
                          <a:solidFill>
                            <a:srgbClr val="404040"/>
                          </a:solidFill>
                          <a:effectLst/>
                          <a:latin typeface="ChevinBold" panose="02000700000000000000" pitchFamily="2" charset="0"/>
                        </a:rPr>
                        <a:t>Phase 3</a:t>
                      </a:r>
                    </a:p>
                  </a:txBody>
                  <a:tcPr marL="77702"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tc>
                  <a:txBody>
                    <a:bodyPr/>
                    <a:lstStyle/>
                    <a:p>
                      <a:pPr algn="r" fontAlgn="ctr"/>
                      <a:r>
                        <a:rPr lang="en-GB" sz="1800" b="0" i="0" u="none" strike="noStrike" dirty="0">
                          <a:solidFill>
                            <a:srgbClr val="000000"/>
                          </a:solidFill>
                          <a:effectLst/>
                          <a:latin typeface="ChevinBold" panose="02000700000000000000" pitchFamily="2" charset="0"/>
                        </a:rPr>
                        <a:t> </a:t>
                      </a:r>
                    </a:p>
                  </a:txBody>
                  <a:tcPr marL="8634" marR="77702"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1501117483"/>
                  </a:ext>
                </a:extLst>
              </a:tr>
              <a:tr h="343362">
                <a:tc>
                  <a:txBody>
                    <a:bodyPr/>
                    <a:lstStyle/>
                    <a:p>
                      <a:pPr algn="l" rtl="0" fontAlgn="ctr"/>
                      <a:r>
                        <a:rPr lang="en-GB" sz="1800" b="0" i="0" u="none" strike="noStrike">
                          <a:solidFill>
                            <a:srgbClr val="404040"/>
                          </a:solidFill>
                          <a:effectLst/>
                          <a:latin typeface="ChevinBold" panose="02000700000000000000" pitchFamily="2" charset="0"/>
                        </a:rPr>
                        <a:t>Phase 4</a:t>
                      </a:r>
                    </a:p>
                  </a:txBody>
                  <a:tcPr marL="77702"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r" fontAlgn="ctr"/>
                      <a:r>
                        <a:rPr lang="en-GB" sz="1800" b="0" i="0" u="none" strike="noStrike" dirty="0">
                          <a:solidFill>
                            <a:srgbClr val="000000"/>
                          </a:solidFill>
                          <a:effectLst/>
                          <a:latin typeface="ChevinBold" panose="02000700000000000000" pitchFamily="2" charset="0"/>
                        </a:rPr>
                        <a:t> </a:t>
                      </a:r>
                    </a:p>
                  </a:txBody>
                  <a:tcPr marL="8634" marR="77702"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360373426"/>
                  </a:ext>
                </a:extLst>
              </a:tr>
              <a:tr h="335377">
                <a:tc>
                  <a:txBody>
                    <a:bodyPr/>
                    <a:lstStyle/>
                    <a:p>
                      <a:pPr algn="l" rtl="0" fontAlgn="ctr"/>
                      <a:r>
                        <a:rPr lang="en-GB" sz="1800" b="0" i="0" u="none" strike="noStrike">
                          <a:solidFill>
                            <a:srgbClr val="404040"/>
                          </a:solidFill>
                          <a:effectLst/>
                          <a:latin typeface="ChevinBold" panose="02000700000000000000" pitchFamily="2" charset="0"/>
                        </a:rPr>
                        <a:t>Phase 5</a:t>
                      </a:r>
                    </a:p>
                  </a:txBody>
                  <a:tcPr marL="77702"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ctr"/>
                      <a:r>
                        <a:rPr lang="en-GB" sz="1800" b="0" i="0" u="none" strike="noStrike" dirty="0">
                          <a:solidFill>
                            <a:srgbClr val="000000"/>
                          </a:solidFill>
                          <a:effectLst/>
                          <a:latin typeface="ChevinBold" panose="02000700000000000000" pitchFamily="2" charset="0"/>
                        </a:rPr>
                        <a:t> </a:t>
                      </a:r>
                    </a:p>
                  </a:txBody>
                  <a:tcPr marL="8634" marR="77702"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2073826926"/>
                  </a:ext>
                </a:extLst>
              </a:tr>
              <a:tr h="335377">
                <a:tc>
                  <a:txBody>
                    <a:bodyPr/>
                    <a:lstStyle/>
                    <a:p>
                      <a:pPr algn="l" rtl="0" fontAlgn="ctr"/>
                      <a:r>
                        <a:rPr lang="en-GB" sz="1800" b="0" i="0" u="none" strike="noStrike">
                          <a:solidFill>
                            <a:srgbClr val="404040"/>
                          </a:solidFill>
                          <a:effectLst/>
                          <a:latin typeface="ChevinBold" panose="02000700000000000000" pitchFamily="2" charset="0"/>
                        </a:rPr>
                        <a:t>Phase 6</a:t>
                      </a:r>
                    </a:p>
                  </a:txBody>
                  <a:tcPr marL="77702"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r" fontAlgn="ctr"/>
                      <a:r>
                        <a:rPr lang="en-GB" sz="1800" b="0" i="0" u="none" strike="noStrike" dirty="0">
                          <a:solidFill>
                            <a:srgbClr val="000000"/>
                          </a:solidFill>
                          <a:effectLst/>
                          <a:latin typeface="ChevinBold" panose="02000700000000000000" pitchFamily="2" charset="0"/>
                        </a:rPr>
                        <a:t> </a:t>
                      </a:r>
                    </a:p>
                  </a:txBody>
                  <a:tcPr marL="8634" marR="77702"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3385324431"/>
                  </a:ext>
                </a:extLst>
              </a:tr>
              <a:tr h="335377">
                <a:tc>
                  <a:txBody>
                    <a:bodyPr/>
                    <a:lstStyle/>
                    <a:p>
                      <a:pPr algn="l" rtl="0" fontAlgn="ctr"/>
                      <a:r>
                        <a:rPr lang="en-GB" sz="1800" b="0" i="0" u="none" strike="noStrike">
                          <a:solidFill>
                            <a:srgbClr val="404040"/>
                          </a:solidFill>
                          <a:effectLst/>
                          <a:latin typeface="ChevinBold" panose="02000700000000000000" pitchFamily="2" charset="0"/>
                        </a:rPr>
                        <a:t>Phase 7</a:t>
                      </a:r>
                    </a:p>
                  </a:txBody>
                  <a:tcPr marL="77702"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r" fontAlgn="ctr"/>
                      <a:r>
                        <a:rPr lang="en-GB" sz="1800" b="0" i="0" u="none" strike="noStrike" dirty="0">
                          <a:solidFill>
                            <a:srgbClr val="000000"/>
                          </a:solidFill>
                          <a:effectLst/>
                          <a:latin typeface="ChevinBold" panose="02000700000000000000" pitchFamily="2" charset="0"/>
                        </a:rPr>
                        <a:t> </a:t>
                      </a:r>
                    </a:p>
                  </a:txBody>
                  <a:tcPr marL="8634" marR="77702"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1426724703"/>
                  </a:ext>
                </a:extLst>
              </a:tr>
              <a:tr h="335377">
                <a:tc>
                  <a:txBody>
                    <a:bodyPr/>
                    <a:lstStyle/>
                    <a:p>
                      <a:pPr algn="l" rtl="0" fontAlgn="ctr"/>
                      <a:r>
                        <a:rPr lang="en-GB" sz="1800" b="0" i="0" u="none" strike="noStrike">
                          <a:solidFill>
                            <a:srgbClr val="404040"/>
                          </a:solidFill>
                          <a:effectLst/>
                          <a:latin typeface="ChevinBold" panose="02000700000000000000" pitchFamily="2" charset="0"/>
                        </a:rPr>
                        <a:t>Phase 8</a:t>
                      </a:r>
                    </a:p>
                  </a:txBody>
                  <a:tcPr marL="77702" marR="8634"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r" fontAlgn="ctr"/>
                      <a:r>
                        <a:rPr lang="en-GB" sz="1800" b="0" i="0" u="none" strike="noStrike" dirty="0">
                          <a:solidFill>
                            <a:srgbClr val="000000"/>
                          </a:solidFill>
                          <a:effectLst/>
                          <a:latin typeface="ChevinBold" panose="02000700000000000000" pitchFamily="2" charset="0"/>
                        </a:rPr>
                        <a:t> </a:t>
                      </a:r>
                    </a:p>
                  </a:txBody>
                  <a:tcPr marL="8634" marR="77702" marT="863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1477409415"/>
                  </a:ext>
                </a:extLst>
              </a:tr>
            </a:tbl>
          </a:graphicData>
        </a:graphic>
      </p:graphicFrame>
    </p:spTree>
    <p:extLst>
      <p:ext uri="{BB962C8B-B14F-4D97-AF65-F5344CB8AC3E}">
        <p14:creationId xmlns:p14="http://schemas.microsoft.com/office/powerpoint/2010/main" val="3857221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4" name="Title 2">
            <a:extLst>
              <a:ext uri="{FF2B5EF4-FFF2-40B4-BE49-F238E27FC236}">
                <a16:creationId xmlns:a16="http://schemas.microsoft.com/office/drawing/2014/main" id="{6FC27A31-58D1-4F0B-8D98-9CA422FAD634}"/>
              </a:ext>
            </a:extLst>
          </p:cNvPr>
          <p:cNvSpPr txBox="1">
            <a:spLocks/>
          </p:cNvSpPr>
          <p:nvPr/>
        </p:nvSpPr>
        <p:spPr>
          <a:xfrm>
            <a:off x="815049" y="246583"/>
            <a:ext cx="10099877" cy="595574"/>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dirty="0">
                <a:ln>
                  <a:solidFill>
                    <a:schemeClr val="tx1"/>
                  </a:solidFill>
                </a:ln>
                <a:latin typeface="ChevinBold" panose="02000700000000000000" pitchFamily="2" charset="0"/>
              </a:rPr>
              <a:t>Surplus Staff Management Plan</a:t>
            </a:r>
          </a:p>
        </p:txBody>
      </p:sp>
      <p:sp>
        <p:nvSpPr>
          <p:cNvPr id="11" name="Content Placeholder 3">
            <a:extLst>
              <a:ext uri="{FF2B5EF4-FFF2-40B4-BE49-F238E27FC236}">
                <a16:creationId xmlns:a16="http://schemas.microsoft.com/office/drawing/2014/main" id="{A2F590A7-C241-495E-B9AF-755601D3E52F}"/>
              </a:ext>
            </a:extLst>
          </p:cNvPr>
          <p:cNvSpPr txBox="1">
            <a:spLocks/>
          </p:cNvSpPr>
          <p:nvPr/>
        </p:nvSpPr>
        <p:spPr>
          <a:xfrm>
            <a:off x="838200" y="1296643"/>
            <a:ext cx="10515600" cy="472109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latin typeface="ChevinBold" panose="02000700000000000000" pitchFamily="2" charset="0"/>
            </a:endParaRPr>
          </a:p>
        </p:txBody>
      </p:sp>
      <p:sp>
        <p:nvSpPr>
          <p:cNvPr id="12" name="Content Placeholder 3">
            <a:extLst>
              <a:ext uri="{FF2B5EF4-FFF2-40B4-BE49-F238E27FC236}">
                <a16:creationId xmlns:a16="http://schemas.microsoft.com/office/drawing/2014/main" id="{66611DA5-A9A5-4423-9D9F-7ED7A28640A4}"/>
              </a:ext>
            </a:extLst>
          </p:cNvPr>
          <p:cNvSpPr txBox="1">
            <a:spLocks/>
          </p:cNvSpPr>
          <p:nvPr/>
        </p:nvSpPr>
        <p:spPr>
          <a:xfrm>
            <a:off x="990600" y="1449043"/>
            <a:ext cx="10515600" cy="197995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latin typeface="ChevinBold" panose="02000700000000000000" pitchFamily="2" charset="0"/>
            </a:endParaRPr>
          </a:p>
        </p:txBody>
      </p:sp>
      <p:sp>
        <p:nvSpPr>
          <p:cNvPr id="14" name="Content Placeholder 3">
            <a:extLst>
              <a:ext uri="{FF2B5EF4-FFF2-40B4-BE49-F238E27FC236}">
                <a16:creationId xmlns:a16="http://schemas.microsoft.com/office/drawing/2014/main" id="{243A56A3-03FB-4F57-B1A8-B725D41931ED}"/>
              </a:ext>
            </a:extLst>
          </p:cNvPr>
          <p:cNvSpPr txBox="1">
            <a:spLocks/>
          </p:cNvSpPr>
          <p:nvPr/>
        </p:nvSpPr>
        <p:spPr>
          <a:xfrm>
            <a:off x="714786" y="1138045"/>
            <a:ext cx="10515600" cy="472109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i="1" dirty="0">
                <a:solidFill>
                  <a:srgbClr val="FF0000"/>
                </a:solidFill>
                <a:latin typeface="ChevinBold" panose="02000700000000000000" pitchFamily="2" charset="0"/>
              </a:rPr>
              <a:t>Insert copy of TM1 with Current and Planned structure</a:t>
            </a:r>
          </a:p>
        </p:txBody>
      </p:sp>
      <p:graphicFrame>
        <p:nvGraphicFramePr>
          <p:cNvPr id="16" name="Table 15">
            <a:extLst>
              <a:ext uri="{FF2B5EF4-FFF2-40B4-BE49-F238E27FC236}">
                <a16:creationId xmlns:a16="http://schemas.microsoft.com/office/drawing/2014/main" id="{B203DA9F-4641-4752-B4D0-232EF69FE279}"/>
              </a:ext>
            </a:extLst>
          </p:cNvPr>
          <p:cNvGraphicFramePr>
            <a:graphicFrameLocks noGrp="1"/>
          </p:cNvGraphicFramePr>
          <p:nvPr>
            <p:extLst>
              <p:ext uri="{D42A27DB-BD31-4B8C-83A1-F6EECF244321}">
                <p14:modId xmlns:p14="http://schemas.microsoft.com/office/powerpoint/2010/main" val="1657930343"/>
              </p:ext>
            </p:extLst>
          </p:nvPr>
        </p:nvGraphicFramePr>
        <p:xfrm>
          <a:off x="2957307" y="5230292"/>
          <a:ext cx="5638800" cy="1381125"/>
        </p:xfrm>
        <a:graphic>
          <a:graphicData uri="http://schemas.openxmlformats.org/drawingml/2006/table">
            <a:tbl>
              <a:tblPr/>
              <a:tblGrid>
                <a:gridCol w="2235200">
                  <a:extLst>
                    <a:ext uri="{9D8B030D-6E8A-4147-A177-3AD203B41FA5}">
                      <a16:colId xmlns:a16="http://schemas.microsoft.com/office/drawing/2014/main" val="1980123399"/>
                    </a:ext>
                  </a:extLst>
                </a:gridCol>
                <a:gridCol w="850900">
                  <a:extLst>
                    <a:ext uri="{9D8B030D-6E8A-4147-A177-3AD203B41FA5}">
                      <a16:colId xmlns:a16="http://schemas.microsoft.com/office/drawing/2014/main" val="4177185589"/>
                    </a:ext>
                  </a:extLst>
                </a:gridCol>
                <a:gridCol w="850900">
                  <a:extLst>
                    <a:ext uri="{9D8B030D-6E8A-4147-A177-3AD203B41FA5}">
                      <a16:colId xmlns:a16="http://schemas.microsoft.com/office/drawing/2014/main" val="823838920"/>
                    </a:ext>
                  </a:extLst>
                </a:gridCol>
                <a:gridCol w="850900">
                  <a:extLst>
                    <a:ext uri="{9D8B030D-6E8A-4147-A177-3AD203B41FA5}">
                      <a16:colId xmlns:a16="http://schemas.microsoft.com/office/drawing/2014/main" val="3119378888"/>
                    </a:ext>
                  </a:extLst>
                </a:gridCol>
                <a:gridCol w="850900">
                  <a:extLst>
                    <a:ext uri="{9D8B030D-6E8A-4147-A177-3AD203B41FA5}">
                      <a16:colId xmlns:a16="http://schemas.microsoft.com/office/drawing/2014/main" val="3062754806"/>
                    </a:ext>
                  </a:extLst>
                </a:gridCol>
              </a:tblGrid>
              <a:tr h="200025">
                <a:tc>
                  <a:txBody>
                    <a:bodyPr/>
                    <a:lstStyle/>
                    <a:p>
                      <a:pPr algn="l" fontAlgn="b"/>
                      <a:endParaRPr lang="en-GB"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rtl="0" fontAlgn="ctr"/>
                      <a:r>
                        <a:rPr lang="en-GB" sz="1200" b="1" i="0" u="none" strike="noStrike">
                          <a:solidFill>
                            <a:srgbClr val="000000"/>
                          </a:solidFill>
                          <a:effectLst/>
                          <a:latin typeface="Arial" panose="020B0604020202020204" pitchFamily="34" charset="0"/>
                        </a:rPr>
                        <a:t> Current Staffing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n-GB"/>
                    </a:p>
                  </a:txBody>
                  <a:tcPr/>
                </a:tc>
                <a:tc gridSpan="2">
                  <a:txBody>
                    <a:bodyPr/>
                    <a:lstStyle/>
                    <a:p>
                      <a:pPr algn="ctr" rtl="0" fontAlgn="ctr"/>
                      <a:r>
                        <a:rPr lang="en-GB" sz="1200" b="1" i="0" u="none" strike="noStrike">
                          <a:solidFill>
                            <a:srgbClr val="000000"/>
                          </a:solidFill>
                          <a:effectLst/>
                          <a:latin typeface="Arial" panose="020B0604020202020204" pitchFamily="34" charset="0"/>
                        </a:rPr>
                        <a:t>Planned Staffing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GB"/>
                    </a:p>
                  </a:txBody>
                  <a:tcPr/>
                </a:tc>
                <a:extLst>
                  <a:ext uri="{0D108BD9-81ED-4DB2-BD59-A6C34878D82A}">
                    <a16:rowId xmlns:a16="http://schemas.microsoft.com/office/drawing/2014/main" val="2020987184"/>
                  </a:ext>
                </a:extLst>
              </a:tr>
              <a:tr h="209550">
                <a:tc>
                  <a:txBody>
                    <a:bodyPr/>
                    <a:lstStyle/>
                    <a:p>
                      <a:pPr algn="l" fontAlgn="b"/>
                      <a:endParaRPr lang="en-GB"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tcPr>
                </a:tc>
                <a:tc>
                  <a:txBody>
                    <a:bodyPr/>
                    <a:lstStyle/>
                    <a:p>
                      <a:pPr algn="ctr" rtl="0" fontAlgn="ctr"/>
                      <a:r>
                        <a:rPr lang="en-GB" sz="1200" b="1" i="0" u="none" strike="noStrike">
                          <a:solidFill>
                            <a:srgbClr val="000000"/>
                          </a:solidFill>
                          <a:effectLst/>
                          <a:latin typeface="Arial" panose="020B0604020202020204" pitchFamily="34" charset="0"/>
                        </a:rPr>
                        <a:t>FT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200" b="1" i="0" u="none" strike="noStrike">
                          <a:solidFill>
                            <a:srgbClr val="000000"/>
                          </a:solidFill>
                          <a:effectLst/>
                          <a:latin typeface="Arial" panose="020B0604020202020204" pitchFamily="34" charset="0"/>
                        </a:rPr>
                        <a:t>PT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200" b="1" i="0" u="none" strike="noStrike">
                          <a:solidFill>
                            <a:srgbClr val="000000"/>
                          </a:solidFill>
                          <a:effectLst/>
                          <a:latin typeface="Arial" panose="020B0604020202020204" pitchFamily="34" charset="0"/>
                        </a:rPr>
                        <a:t>FT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tc>
                  <a:txBody>
                    <a:bodyPr/>
                    <a:lstStyle/>
                    <a:p>
                      <a:pPr algn="ctr" rtl="0" fontAlgn="ctr"/>
                      <a:r>
                        <a:rPr lang="en-GB" sz="1200" b="1" i="0" u="none" strike="noStrike">
                          <a:solidFill>
                            <a:srgbClr val="000000"/>
                          </a:solidFill>
                          <a:effectLst/>
                          <a:latin typeface="Arial" panose="020B0604020202020204" pitchFamily="34" charset="0"/>
                        </a:rPr>
                        <a:t>PT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839525695"/>
                  </a:ext>
                </a:extLst>
              </a:tr>
              <a:tr h="247650">
                <a:tc>
                  <a:txBody>
                    <a:bodyPr/>
                    <a:lstStyle/>
                    <a:p>
                      <a:pPr algn="l" fontAlgn="t"/>
                      <a:r>
                        <a:rPr lang="en-GB" sz="1400" b="0" i="0" u="none" strike="noStrike">
                          <a:solidFill>
                            <a:srgbClr val="000000"/>
                          </a:solidFill>
                          <a:effectLst/>
                          <a:latin typeface="Arial" panose="020B0604020202020204" pitchFamily="34" charset="0"/>
                        </a:rPr>
                        <a:t>Total Establishment (A)</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t"/>
                      <a:r>
                        <a:rPr lang="en-GB" sz="1400" b="0" i="0" u="none" strike="noStrike">
                          <a:solidFill>
                            <a:srgbClr val="000000"/>
                          </a:solidFill>
                          <a:effectLst/>
                          <a:latin typeface="Arial" panose="020B0604020202020204" pitchFamily="34" charset="0"/>
                        </a:rPr>
                        <a:t>129</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t"/>
                      <a:r>
                        <a:rPr lang="en-GB" sz="1400" b="0" i="0" u="none" strike="noStrike">
                          <a:solidFill>
                            <a:srgbClr val="000000"/>
                          </a:solidFill>
                          <a:effectLst/>
                          <a:latin typeface="Arial" panose="020B0604020202020204" pitchFamily="34" charset="0"/>
                        </a:rPr>
                        <a:t>91</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t"/>
                      <a:r>
                        <a:rPr lang="en-GB" sz="1400" b="0" i="0" u="none" strike="noStrike">
                          <a:solidFill>
                            <a:srgbClr val="000000"/>
                          </a:solidFill>
                          <a:effectLst/>
                          <a:latin typeface="Arial" panose="020B0604020202020204" pitchFamily="34" charset="0"/>
                        </a:rPr>
                        <a:t>125</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t"/>
                      <a:r>
                        <a:rPr lang="en-GB" sz="1400" b="0" i="0" u="none" strike="noStrike">
                          <a:solidFill>
                            <a:srgbClr val="000000"/>
                          </a:solidFill>
                          <a:effectLst/>
                          <a:latin typeface="Arial" panose="020B0604020202020204" pitchFamily="34" charset="0"/>
                        </a:rPr>
                        <a:t>91</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2090847982"/>
                  </a:ext>
                </a:extLst>
              </a:tr>
              <a:tr h="238125">
                <a:tc>
                  <a:txBody>
                    <a:bodyPr/>
                    <a:lstStyle/>
                    <a:p>
                      <a:pPr algn="l" fontAlgn="t"/>
                      <a:r>
                        <a:rPr lang="en-US" sz="1400" b="0" i="0" u="none" strike="noStrike">
                          <a:solidFill>
                            <a:srgbClr val="000000"/>
                          </a:solidFill>
                          <a:effectLst/>
                          <a:latin typeface="Arial" panose="020B0604020202020204" pitchFamily="34" charset="0"/>
                        </a:rPr>
                        <a:t>Current Staff in Post (B)</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tc>
                  <a:txBody>
                    <a:bodyPr/>
                    <a:lstStyle/>
                    <a:p>
                      <a:pPr algn="ctr" fontAlgn="t"/>
                      <a:r>
                        <a:rPr lang="en-GB" sz="1400" b="0" i="0" u="none" strike="noStrike">
                          <a:solidFill>
                            <a:srgbClr val="000000"/>
                          </a:solidFill>
                          <a:effectLst/>
                          <a:latin typeface="Arial" panose="020B0604020202020204" pitchFamily="34" charset="0"/>
                        </a:rPr>
                        <a:t>108</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tc>
                  <a:txBody>
                    <a:bodyPr/>
                    <a:lstStyle/>
                    <a:p>
                      <a:pPr algn="ctr" fontAlgn="t"/>
                      <a:r>
                        <a:rPr lang="en-GB" sz="1400" b="0" i="0" u="none" strike="noStrike">
                          <a:solidFill>
                            <a:srgbClr val="000000"/>
                          </a:solidFill>
                          <a:effectLst/>
                          <a:latin typeface="Arial" panose="020B0604020202020204" pitchFamily="34" charset="0"/>
                        </a:rPr>
                        <a:t>111</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tc>
                  <a:txBody>
                    <a:bodyPr/>
                    <a:lstStyle/>
                    <a:p>
                      <a:pPr algn="ctr" fontAlgn="t"/>
                      <a:r>
                        <a:rPr lang="en-GB" sz="1400" b="0" i="0" u="none" strike="noStrike">
                          <a:solidFill>
                            <a:srgbClr val="000000"/>
                          </a:solidFill>
                          <a:effectLst/>
                          <a:latin typeface="Arial" panose="020B0604020202020204" pitchFamily="34" charset="0"/>
                        </a:rPr>
                        <a:t>108</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tc>
                  <a:txBody>
                    <a:bodyPr/>
                    <a:lstStyle/>
                    <a:p>
                      <a:pPr algn="ctr" fontAlgn="t"/>
                      <a:r>
                        <a:rPr lang="en-GB" sz="1400" b="0" i="0" u="none" strike="noStrike">
                          <a:solidFill>
                            <a:srgbClr val="000000"/>
                          </a:solidFill>
                          <a:effectLst/>
                          <a:latin typeface="Arial" panose="020B0604020202020204" pitchFamily="34" charset="0"/>
                        </a:rPr>
                        <a:t>111</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303028341"/>
                  </a:ext>
                </a:extLst>
              </a:tr>
              <a:tr h="247650">
                <a:tc>
                  <a:txBody>
                    <a:bodyPr/>
                    <a:lstStyle/>
                    <a:p>
                      <a:pPr algn="l" fontAlgn="t"/>
                      <a:r>
                        <a:rPr lang="en-GB" sz="1400" b="0" i="0" u="none" strike="noStrike">
                          <a:solidFill>
                            <a:srgbClr val="000000"/>
                          </a:solidFill>
                          <a:effectLst/>
                          <a:latin typeface="Arial" panose="020B0604020202020204" pitchFamily="34" charset="0"/>
                        </a:rPr>
                        <a:t>Vacancies (A – B)</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t"/>
                      <a:r>
                        <a:rPr lang="en-GB" sz="1400" b="0" i="0" u="none" strike="noStrike">
                          <a:solidFill>
                            <a:srgbClr val="000000"/>
                          </a:solidFill>
                          <a:effectLst/>
                          <a:latin typeface="Arial" panose="020B0604020202020204" pitchFamily="34" charset="0"/>
                        </a:rPr>
                        <a:t>21</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t"/>
                      <a:r>
                        <a:rPr lang="en-GB" sz="1400" b="0" i="0" u="none" strike="noStrike">
                          <a:solidFill>
                            <a:srgbClr val="000000"/>
                          </a:solidFill>
                          <a:effectLst/>
                          <a:latin typeface="Arial" panose="020B0604020202020204" pitchFamily="34" charset="0"/>
                        </a:rPr>
                        <a:t>-20</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t"/>
                      <a:r>
                        <a:rPr lang="en-GB" sz="1400" b="0" i="0" u="none" strike="noStrike">
                          <a:solidFill>
                            <a:srgbClr val="000000"/>
                          </a:solidFill>
                          <a:effectLst/>
                          <a:latin typeface="Arial" panose="020B0604020202020204" pitchFamily="34" charset="0"/>
                        </a:rPr>
                        <a:t>17</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tc>
                  <a:txBody>
                    <a:bodyPr/>
                    <a:lstStyle/>
                    <a:p>
                      <a:pPr algn="ctr" fontAlgn="t"/>
                      <a:r>
                        <a:rPr lang="en-GB" sz="1400" b="0" i="0" u="none" strike="noStrike">
                          <a:solidFill>
                            <a:srgbClr val="000000"/>
                          </a:solidFill>
                          <a:effectLst/>
                          <a:latin typeface="Arial" panose="020B0604020202020204" pitchFamily="34" charset="0"/>
                        </a:rPr>
                        <a:t>-20</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CE5EE"/>
                    </a:solidFill>
                  </a:tcPr>
                </a:tc>
                <a:extLst>
                  <a:ext uri="{0D108BD9-81ED-4DB2-BD59-A6C34878D82A}">
                    <a16:rowId xmlns:a16="http://schemas.microsoft.com/office/drawing/2014/main" val="859728508"/>
                  </a:ext>
                </a:extLst>
              </a:tr>
              <a:tr h="238125">
                <a:tc>
                  <a:txBody>
                    <a:bodyPr/>
                    <a:lstStyle/>
                    <a:p>
                      <a:pPr algn="l" fontAlgn="t"/>
                      <a:r>
                        <a:rPr lang="en-GB" sz="1400" b="0" i="0" u="none" strike="noStrike">
                          <a:solidFill>
                            <a:srgbClr val="000000"/>
                          </a:solidFill>
                          <a:effectLst/>
                          <a:latin typeface="Arial" panose="020B0604020202020204" pitchFamily="34" charset="0"/>
                        </a:rPr>
                        <a:t>Fixed Term Contracts</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ctr" fontAlgn="t"/>
                      <a:r>
                        <a:rPr lang="en-GB" sz="1400" b="0" i="0" u="none" strike="noStrike">
                          <a:solidFill>
                            <a:srgbClr val="000000"/>
                          </a:solidFill>
                          <a:effectLst/>
                          <a:latin typeface="Arial" panose="020B0604020202020204" pitchFamily="34" charset="0"/>
                        </a:rPr>
                        <a:t>0</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ctr" fontAlgn="t"/>
                      <a:r>
                        <a:rPr lang="en-GB" sz="1400" b="0" i="0" u="none" strike="noStrike">
                          <a:solidFill>
                            <a:srgbClr val="000000"/>
                          </a:solidFill>
                          <a:effectLst/>
                          <a:latin typeface="Arial" panose="020B0604020202020204" pitchFamily="34" charset="0"/>
                        </a:rPr>
                        <a:t>0</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ctr" fontAlgn="t"/>
                      <a:r>
                        <a:rPr lang="en-GB" sz="1400" b="0" i="0" u="none" strike="noStrike">
                          <a:solidFill>
                            <a:srgbClr val="000000"/>
                          </a:solidFill>
                          <a:effectLst/>
                          <a:latin typeface="Arial" panose="020B0604020202020204" pitchFamily="34" charset="0"/>
                        </a:rPr>
                        <a:t>0</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tc>
                  <a:txBody>
                    <a:bodyPr/>
                    <a:lstStyle/>
                    <a:p>
                      <a:pPr algn="ctr" fontAlgn="t"/>
                      <a:r>
                        <a:rPr lang="en-GB" sz="1400" b="0" i="0" u="none" strike="noStrike" dirty="0">
                          <a:solidFill>
                            <a:srgbClr val="000000"/>
                          </a:solidFill>
                          <a:effectLst/>
                          <a:latin typeface="Arial" panose="020B0604020202020204" pitchFamily="34" charset="0"/>
                        </a:rPr>
                        <a:t>0</a:t>
                      </a: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FF3F7"/>
                    </a:solidFill>
                  </a:tcPr>
                </a:tc>
                <a:extLst>
                  <a:ext uri="{0D108BD9-81ED-4DB2-BD59-A6C34878D82A}">
                    <a16:rowId xmlns:a16="http://schemas.microsoft.com/office/drawing/2014/main" val="3708247781"/>
                  </a:ext>
                </a:extLst>
              </a:tr>
            </a:tbl>
          </a:graphicData>
        </a:graphic>
      </p:graphicFrame>
    </p:spTree>
    <p:extLst>
      <p:ext uri="{BB962C8B-B14F-4D97-AF65-F5344CB8AC3E}">
        <p14:creationId xmlns:p14="http://schemas.microsoft.com/office/powerpoint/2010/main" val="1651927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4" name="Title 2">
            <a:extLst>
              <a:ext uri="{FF2B5EF4-FFF2-40B4-BE49-F238E27FC236}">
                <a16:creationId xmlns:a16="http://schemas.microsoft.com/office/drawing/2014/main" id="{6FC27A31-58D1-4F0B-8D98-9CA422FAD634}"/>
              </a:ext>
            </a:extLst>
          </p:cNvPr>
          <p:cNvSpPr txBox="1">
            <a:spLocks/>
          </p:cNvSpPr>
          <p:nvPr/>
        </p:nvSpPr>
        <p:spPr>
          <a:xfrm>
            <a:off x="815049" y="246583"/>
            <a:ext cx="10099877" cy="595574"/>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dirty="0">
                <a:ln>
                  <a:solidFill>
                    <a:schemeClr val="tx1"/>
                  </a:solidFill>
                </a:ln>
                <a:latin typeface="ChevinBold" panose="02000700000000000000" pitchFamily="2" charset="0"/>
              </a:rPr>
              <a:t>Surplus Staff Management Plan</a:t>
            </a:r>
          </a:p>
        </p:txBody>
      </p:sp>
      <p:graphicFrame>
        <p:nvGraphicFramePr>
          <p:cNvPr id="2" name="Table 1">
            <a:extLst>
              <a:ext uri="{FF2B5EF4-FFF2-40B4-BE49-F238E27FC236}">
                <a16:creationId xmlns:a16="http://schemas.microsoft.com/office/drawing/2014/main" id="{047D6698-99B4-4E00-95C0-62AD392A192B}"/>
              </a:ext>
            </a:extLst>
          </p:cNvPr>
          <p:cNvGraphicFramePr>
            <a:graphicFrameLocks noGrp="1"/>
          </p:cNvGraphicFramePr>
          <p:nvPr>
            <p:extLst>
              <p:ext uri="{D42A27DB-BD31-4B8C-83A1-F6EECF244321}">
                <p14:modId xmlns:p14="http://schemas.microsoft.com/office/powerpoint/2010/main" val="1704209570"/>
              </p:ext>
            </p:extLst>
          </p:nvPr>
        </p:nvGraphicFramePr>
        <p:xfrm>
          <a:off x="1411705" y="1171074"/>
          <a:ext cx="9503221" cy="4908887"/>
        </p:xfrm>
        <a:graphic>
          <a:graphicData uri="http://schemas.openxmlformats.org/drawingml/2006/table">
            <a:tbl>
              <a:tblPr/>
              <a:tblGrid>
                <a:gridCol w="3831220">
                  <a:extLst>
                    <a:ext uri="{9D8B030D-6E8A-4147-A177-3AD203B41FA5}">
                      <a16:colId xmlns:a16="http://schemas.microsoft.com/office/drawing/2014/main" val="4068301354"/>
                    </a:ext>
                  </a:extLst>
                </a:gridCol>
                <a:gridCol w="957805">
                  <a:extLst>
                    <a:ext uri="{9D8B030D-6E8A-4147-A177-3AD203B41FA5}">
                      <a16:colId xmlns:a16="http://schemas.microsoft.com/office/drawing/2014/main" val="2407703221"/>
                    </a:ext>
                  </a:extLst>
                </a:gridCol>
                <a:gridCol w="4714196">
                  <a:extLst>
                    <a:ext uri="{9D8B030D-6E8A-4147-A177-3AD203B41FA5}">
                      <a16:colId xmlns:a16="http://schemas.microsoft.com/office/drawing/2014/main" val="2181390512"/>
                    </a:ext>
                  </a:extLst>
                </a:gridCol>
              </a:tblGrid>
              <a:tr h="311440">
                <a:tc gridSpan="3">
                  <a:txBody>
                    <a:bodyPr/>
                    <a:lstStyle/>
                    <a:p>
                      <a:pPr algn="ctr" fontAlgn="ctr"/>
                      <a:r>
                        <a:rPr lang="en-GB" sz="1600" b="1" i="0" u="none" strike="noStrike">
                          <a:solidFill>
                            <a:srgbClr val="000000"/>
                          </a:solidFill>
                          <a:effectLst/>
                          <a:latin typeface="ChevinLight" panose="02000300000000000000" pitchFamily="2" charset="0"/>
                        </a:rPr>
                        <a:t>SURPLUS STAFFING ISSUES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26529680"/>
                  </a:ext>
                </a:extLst>
              </a:tr>
              <a:tr h="311440">
                <a:tc gridSpan="3">
                  <a:txBody>
                    <a:bodyPr/>
                    <a:lstStyle/>
                    <a:p>
                      <a:pPr algn="ctr" fontAlgn="ctr"/>
                      <a:r>
                        <a:rPr lang="en-US" sz="1600" b="1" i="0" u="none" strike="noStrike">
                          <a:solidFill>
                            <a:srgbClr val="000000"/>
                          </a:solidFill>
                          <a:effectLst/>
                          <a:latin typeface="ChevinLight" panose="02000300000000000000" pitchFamily="2" charset="0"/>
                        </a:rPr>
                        <a:t>Options available and to be considered in order below</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293018817"/>
                  </a:ext>
                </a:extLst>
              </a:tr>
              <a:tr h="311440">
                <a:tc gridSpan="3">
                  <a:txBody>
                    <a:bodyPr/>
                    <a:lstStyle/>
                    <a:p>
                      <a:pPr algn="ctr" fontAlgn="ctr"/>
                      <a:r>
                        <a:rPr lang="en-GB" sz="1600" b="1" i="0" u="none" strike="noStrike">
                          <a:solidFill>
                            <a:srgbClr val="000000"/>
                          </a:solidFill>
                          <a:effectLst/>
                          <a:latin typeface="ChevinLight" panose="02000300000000000000" pitchFamily="2" charset="0"/>
                        </a:rPr>
                        <a:t>Use Attrition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59381015"/>
                  </a:ext>
                </a:extLst>
              </a:tr>
              <a:tr h="311440">
                <a:tc gridSpan="3">
                  <a:txBody>
                    <a:bodyPr/>
                    <a:lstStyle/>
                    <a:p>
                      <a:pPr algn="ctr" fontAlgn="ctr"/>
                      <a:r>
                        <a:rPr lang="en-GB" sz="1600" b="1" i="0" u="none" strike="noStrike">
                          <a:solidFill>
                            <a:srgbClr val="000000"/>
                          </a:solidFill>
                          <a:effectLst/>
                          <a:latin typeface="ChevinLight" panose="02000300000000000000" pitchFamily="2" charset="0"/>
                        </a:rPr>
                        <a:t>Cease Casual Hours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473426568"/>
                  </a:ext>
                </a:extLst>
              </a:tr>
              <a:tr h="311440">
                <a:tc gridSpan="3">
                  <a:txBody>
                    <a:bodyPr/>
                    <a:lstStyle/>
                    <a:p>
                      <a:pPr algn="ctr" fontAlgn="ctr"/>
                      <a:r>
                        <a:rPr lang="en-GB" sz="1600" b="1" i="0" u="none" strike="noStrike">
                          <a:solidFill>
                            <a:srgbClr val="000000"/>
                          </a:solidFill>
                          <a:effectLst/>
                          <a:latin typeface="ChevinLight" panose="02000300000000000000" pitchFamily="2" charset="0"/>
                        </a:rPr>
                        <a:t>Cease Fixed Term Contracts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99620240"/>
                  </a:ext>
                </a:extLst>
              </a:tr>
              <a:tr h="311440">
                <a:tc gridSpan="3">
                  <a:txBody>
                    <a:bodyPr/>
                    <a:lstStyle/>
                    <a:p>
                      <a:pPr algn="ctr" fontAlgn="ctr"/>
                      <a:r>
                        <a:rPr lang="en-GB" sz="1600" b="1" i="0" u="none" strike="noStrike">
                          <a:solidFill>
                            <a:srgbClr val="000000"/>
                          </a:solidFill>
                          <a:effectLst/>
                          <a:latin typeface="ChevinLight" panose="02000300000000000000" pitchFamily="2" charset="0"/>
                        </a:rPr>
                        <a:t>Move Surplus employee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6053886"/>
                  </a:ext>
                </a:extLst>
              </a:tr>
              <a:tr h="311440">
                <a:tc gridSpan="3">
                  <a:txBody>
                    <a:bodyPr/>
                    <a:lstStyle/>
                    <a:p>
                      <a:pPr algn="ctr" fontAlgn="ctr"/>
                      <a:r>
                        <a:rPr lang="en-GB" sz="1600" b="1" i="0" u="none" strike="noStrike">
                          <a:solidFill>
                            <a:srgbClr val="000000"/>
                          </a:solidFill>
                          <a:effectLst/>
                          <a:latin typeface="ChevinLight" panose="02000300000000000000" pitchFamily="2" charset="0"/>
                        </a:rPr>
                        <a:t>Offer Voluntary Redundancy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7950305"/>
                  </a:ext>
                </a:extLst>
              </a:tr>
              <a:tr h="311440">
                <a:tc gridSpan="3">
                  <a:txBody>
                    <a:bodyPr/>
                    <a:lstStyle/>
                    <a:p>
                      <a:pPr algn="ctr" fontAlgn="ctr"/>
                      <a:r>
                        <a:rPr lang="en-GB" sz="1600" b="1" i="0" u="none" strike="noStrike">
                          <a:solidFill>
                            <a:srgbClr val="000000"/>
                          </a:solidFill>
                          <a:effectLst/>
                          <a:latin typeface="ChevinLight" panose="02000300000000000000" pitchFamily="2" charset="0"/>
                        </a:rPr>
                        <a:t>Surplus Staff Plan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47511303"/>
                  </a:ext>
                </a:extLst>
              </a:tr>
              <a:tr h="563558">
                <a:tc>
                  <a:txBody>
                    <a:bodyPr/>
                    <a:lstStyle/>
                    <a:p>
                      <a:pPr algn="ctr" fontAlgn="ctr"/>
                      <a:r>
                        <a:rPr lang="en-GB" sz="1600" b="1" i="0" u="none" strike="noStrike">
                          <a:solidFill>
                            <a:srgbClr val="000000"/>
                          </a:solidFill>
                          <a:effectLst/>
                          <a:latin typeface="ChevinLight" panose="02000300000000000000" pitchFamily="2" charset="0"/>
                        </a:rPr>
                        <a:t>Change Required</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GB" sz="1600" b="1" i="0" u="none" strike="noStrike">
                          <a:solidFill>
                            <a:srgbClr val="000000"/>
                          </a:solidFill>
                          <a:effectLst/>
                          <a:latin typeface="ChevinLight" panose="02000300000000000000" pitchFamily="2" charset="0"/>
                        </a:rPr>
                        <a:t>Number Of Staff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en-GB" sz="1600" b="1" i="0" u="none" strike="noStrike">
                          <a:solidFill>
                            <a:srgbClr val="000000"/>
                          </a:solidFill>
                          <a:effectLst/>
                          <a:latin typeface="ChevinLight" panose="02000300000000000000" pitchFamily="2" charset="0"/>
                        </a:rPr>
                        <a:t>Detail</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3625536572"/>
                  </a:ext>
                </a:extLst>
              </a:tr>
              <a:tr h="296609">
                <a:tc>
                  <a:txBody>
                    <a:bodyPr/>
                    <a:lstStyle/>
                    <a:p>
                      <a:pPr algn="ctr" fontAlgn="ctr"/>
                      <a:r>
                        <a:rPr lang="en-GB" sz="1600" b="0" i="0" u="none" strike="noStrike">
                          <a:solidFill>
                            <a:srgbClr val="000000"/>
                          </a:solidFill>
                          <a:effectLst/>
                          <a:latin typeface="ChevinLight" panose="02000300000000000000" pitchFamily="2" charset="0"/>
                        </a:rPr>
                        <a:t>Use Attrition</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600" b="0" i="0" u="none" strike="noStrike">
                          <a:solidFill>
                            <a:srgbClr val="000000"/>
                          </a:solidFill>
                          <a:effectLst/>
                          <a:latin typeface="ChevinLight" panose="02000300000000000000" pitchFamily="2"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600" b="0" i="0" u="none" strike="noStrike">
                          <a:solidFill>
                            <a:srgbClr val="000000"/>
                          </a:solidFill>
                          <a:effectLst/>
                          <a:latin typeface="ChevinLight" panose="02000300000000000000" pitchFamily="2" charset="0"/>
                        </a:rPr>
                        <a:t>1 OPG to leave unit on 23/06/2021.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09057127"/>
                  </a:ext>
                </a:extLst>
              </a:tr>
              <a:tr h="311440">
                <a:tc>
                  <a:txBody>
                    <a:bodyPr/>
                    <a:lstStyle/>
                    <a:p>
                      <a:pPr algn="ctr" fontAlgn="ctr"/>
                      <a:r>
                        <a:rPr lang="en-GB" sz="1600" b="0" i="0" u="none" strike="noStrike">
                          <a:solidFill>
                            <a:srgbClr val="000000"/>
                          </a:solidFill>
                          <a:effectLst/>
                          <a:latin typeface="ChevinLight" panose="02000300000000000000" pitchFamily="2" charset="0"/>
                        </a:rPr>
                        <a:t>Cease Casual Hours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600" b="0" i="0" u="none" strike="noStrike">
                          <a:solidFill>
                            <a:srgbClr val="000000"/>
                          </a:solidFill>
                          <a:effectLst/>
                          <a:latin typeface="ChevinLight" panose="02000300000000000000" pitchFamily="2"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600" b="0" i="0" u="none" strike="noStrike">
                          <a:solidFill>
                            <a:srgbClr val="000000"/>
                          </a:solidFill>
                          <a:effectLst/>
                          <a:latin typeface="ChevinLight" panose="02000300000000000000" pitchFamily="2"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97463125"/>
                  </a:ext>
                </a:extLst>
              </a:tr>
              <a:tr h="311440">
                <a:tc>
                  <a:txBody>
                    <a:bodyPr/>
                    <a:lstStyle/>
                    <a:p>
                      <a:pPr algn="ctr" fontAlgn="ctr"/>
                      <a:r>
                        <a:rPr lang="en-GB" sz="1600" b="0" i="0" u="none" strike="noStrike">
                          <a:solidFill>
                            <a:srgbClr val="000000"/>
                          </a:solidFill>
                          <a:effectLst/>
                          <a:latin typeface="ChevinLight" panose="02000300000000000000" pitchFamily="2" charset="0"/>
                        </a:rPr>
                        <a:t>Cease Fixed Term Contracts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600" b="0" i="0" u="none" strike="noStrike">
                          <a:solidFill>
                            <a:srgbClr val="000000"/>
                          </a:solidFill>
                          <a:effectLst/>
                          <a:latin typeface="ChevinLight" panose="02000300000000000000" pitchFamily="2"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600" b="0" i="0" u="none" strike="noStrike">
                          <a:solidFill>
                            <a:srgbClr val="000000"/>
                          </a:solidFill>
                          <a:effectLst/>
                          <a:latin typeface="ChevinLight" panose="02000300000000000000" pitchFamily="2" charset="0"/>
                        </a:rPr>
                        <a:t>Fixed term contact not renewed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14972087"/>
                  </a:ext>
                </a:extLst>
              </a:tr>
              <a:tr h="311440">
                <a:tc>
                  <a:txBody>
                    <a:bodyPr/>
                    <a:lstStyle/>
                    <a:p>
                      <a:pPr algn="ctr" fontAlgn="ctr"/>
                      <a:r>
                        <a:rPr lang="en-GB" sz="1600" b="0" i="0" u="none" strike="noStrike">
                          <a:solidFill>
                            <a:srgbClr val="000000"/>
                          </a:solidFill>
                          <a:effectLst/>
                          <a:latin typeface="ChevinLight" panose="02000300000000000000" pitchFamily="2" charset="0"/>
                        </a:rPr>
                        <a:t>Move Surplus employee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600" b="0" i="0" u="none" strike="noStrike">
                          <a:solidFill>
                            <a:srgbClr val="000000"/>
                          </a:solidFill>
                          <a:effectLst/>
                          <a:latin typeface="ChevinLight" panose="02000300000000000000" pitchFamily="2"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600" b="0" i="0" u="none" strike="noStrike">
                          <a:solidFill>
                            <a:srgbClr val="000000"/>
                          </a:solidFill>
                          <a:effectLst/>
                          <a:latin typeface="ChevinLight" panose="02000300000000000000" pitchFamily="2" charset="0"/>
                        </a:rPr>
                        <a:t>OPG to move to XXXXXX DO on xx/xx/xx</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33897639"/>
                  </a:ext>
                </a:extLst>
              </a:tr>
              <a:tr h="311440">
                <a:tc>
                  <a:txBody>
                    <a:bodyPr/>
                    <a:lstStyle/>
                    <a:p>
                      <a:pPr algn="ctr" fontAlgn="ctr"/>
                      <a:r>
                        <a:rPr lang="en-US" sz="1600" b="0" i="0" u="none" strike="noStrike">
                          <a:solidFill>
                            <a:srgbClr val="000000"/>
                          </a:solidFill>
                          <a:effectLst/>
                          <a:latin typeface="ChevinLight" panose="02000300000000000000" pitchFamily="2" charset="0"/>
                        </a:rPr>
                        <a:t>"buy down" to part time hours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600" b="0" i="0" u="none" strike="noStrike">
                          <a:solidFill>
                            <a:srgbClr val="000000"/>
                          </a:solidFill>
                          <a:effectLst/>
                          <a:latin typeface="ChevinLight" panose="02000300000000000000" pitchFamily="2"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600" b="0" i="0" u="none" strike="noStrike">
                          <a:solidFill>
                            <a:srgbClr val="000000"/>
                          </a:solidFill>
                          <a:effectLst/>
                          <a:latin typeface="ChevinLight" panose="02000300000000000000" pitchFamily="2"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3671896"/>
                  </a:ext>
                </a:extLst>
              </a:tr>
              <a:tr h="311440">
                <a:tc>
                  <a:txBody>
                    <a:bodyPr/>
                    <a:lstStyle/>
                    <a:p>
                      <a:pPr algn="ctr" fontAlgn="ctr"/>
                      <a:r>
                        <a:rPr lang="en-GB" sz="1600" b="0" i="0" u="none" strike="noStrike" dirty="0">
                          <a:solidFill>
                            <a:srgbClr val="000000"/>
                          </a:solidFill>
                          <a:effectLst/>
                          <a:latin typeface="ChevinLight" panose="02000300000000000000" pitchFamily="2" charset="0"/>
                        </a:rPr>
                        <a:t>Offer Voluntary Redundancy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1600" b="0" i="0" u="none" strike="noStrike">
                          <a:solidFill>
                            <a:srgbClr val="000000"/>
                          </a:solidFill>
                          <a:effectLst/>
                          <a:latin typeface="ChevinLight" panose="02000300000000000000" pitchFamily="2"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GB" sz="1600" b="0" i="0" u="none" strike="noStrike" dirty="0">
                          <a:solidFill>
                            <a:srgbClr val="000000"/>
                          </a:solidFill>
                          <a:effectLst/>
                          <a:latin typeface="ChevinLight" panose="02000300000000000000" pitchFamily="2" charset="0"/>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6833776"/>
                  </a:ext>
                </a:extLst>
              </a:tr>
            </a:tbl>
          </a:graphicData>
        </a:graphic>
      </p:graphicFrame>
    </p:spTree>
    <p:extLst>
      <p:ext uri="{BB962C8B-B14F-4D97-AF65-F5344CB8AC3E}">
        <p14:creationId xmlns:p14="http://schemas.microsoft.com/office/powerpoint/2010/main" val="670067778"/>
      </p:ext>
    </p:extLst>
  </p:cSld>
  <p:clrMapOvr>
    <a:masterClrMapping/>
  </p:clrMapOvr>
</p:sld>
</file>

<file path=ppt/theme/theme1.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EE7C523A9E4F43A2A643E16306ABF1" ma:contentTypeVersion="6" ma:contentTypeDescription="Create a new document." ma:contentTypeScope="" ma:versionID="20cafe8b453af93d4274446af19844eb">
  <xsd:schema xmlns:xsd="http://www.w3.org/2001/XMLSchema" xmlns:xs="http://www.w3.org/2001/XMLSchema" xmlns:p="http://schemas.microsoft.com/office/2006/metadata/properties" xmlns:ns2="9d83525f-39d4-4cf3-96ee-420047b2dcb4" xmlns:ns3="340a0f8d-df66-48db-b224-a6b394be9d2c" targetNamespace="http://schemas.microsoft.com/office/2006/metadata/properties" ma:root="true" ma:fieldsID="b6859a08660e7ec0bf3b494861091b91" ns2:_="" ns3:_="">
    <xsd:import namespace="9d83525f-39d4-4cf3-96ee-420047b2dcb4"/>
    <xsd:import namespace="340a0f8d-df66-48db-b224-a6b394be9d2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83525f-39d4-4cf3-96ee-420047b2dcb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0a0f8d-df66-48db-b224-a6b394be9d2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08DDD6-6F3F-444C-AF77-FF4E025A1E0C}"/>
</file>

<file path=customXml/itemProps2.xml><?xml version="1.0" encoding="utf-8"?>
<ds:datastoreItem xmlns:ds="http://schemas.openxmlformats.org/officeDocument/2006/customXml" ds:itemID="{001ED481-0164-43AC-BB47-BFD15EBC86F8}">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5d2c2dd7-9c18-4427-8106-c66d53cae4b3"/>
    <ds:schemaRef ds:uri="http://www.w3.org/XML/1998/namespace"/>
    <ds:schemaRef ds:uri="http://purl.org/dc/dcmitype/"/>
  </ds:schemaRefs>
</ds:datastoreItem>
</file>

<file path=customXml/itemProps3.xml><?xml version="1.0" encoding="utf-8"?>
<ds:datastoreItem xmlns:ds="http://schemas.openxmlformats.org/officeDocument/2006/customXml" ds:itemID="{6D17091C-8FB5-48FF-B69E-3A29B19233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22416</TotalTime>
  <Words>1534</Words>
  <Application>Microsoft Office PowerPoint</Application>
  <PresentationFormat>Widescreen</PresentationFormat>
  <Paragraphs>397</Paragraphs>
  <Slides>12</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Calibri</vt:lpstr>
      <vt:lpstr>Calibri Light</vt:lpstr>
      <vt:lpstr>ChevinBold</vt:lpstr>
      <vt:lpstr>ChevinLight</vt:lpstr>
      <vt:lpstr>Times New Roman</vt:lpstr>
      <vt:lpstr>Office Theme</vt:lpstr>
      <vt:lpstr>Worksheet</vt:lpstr>
      <vt:lpstr>PowerPoint Presentation</vt:lpstr>
      <vt:lpstr>Agenda</vt:lpstr>
      <vt:lpstr>Review Of Revision Objectives</vt:lpstr>
      <vt:lpstr>Flightpath Review</vt:lpstr>
      <vt:lpstr>Duty Manager Review – Tools Vs Planned Including Flightpath</vt:lpstr>
      <vt:lpstr>DSA – DtS Economy Product</vt:lpstr>
      <vt:lpstr>PowerPoint Presentation</vt:lpstr>
      <vt:lpstr>PowerPoint Presentation</vt:lpstr>
      <vt:lpstr>PowerPoint Presentation</vt:lpstr>
      <vt:lpstr>PowerPoint Presentation</vt:lpstr>
      <vt:lpstr>PowerPoint Presentation</vt:lpstr>
      <vt:lpstr>PowerPoint Presentation</vt:lpstr>
    </vt:vector>
  </TitlesOfParts>
  <Company>Royal Mail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Delivery Revisons</dc:subject>
  <dc:creator>Mark Foreman</dc:creator>
  <cp:lastModifiedBy>Barry Parkins</cp:lastModifiedBy>
  <cp:revision>336</cp:revision>
  <dcterms:created xsi:type="dcterms:W3CDTF">2016-02-12T21:09:18Z</dcterms:created>
  <dcterms:modified xsi:type="dcterms:W3CDTF">2021-04-13T14:07:52Z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0x010100A9EE7C523A9E4F43A2A643E16306ABF1</vt:lpwstr>
  </property>
  <property fmtid="{D5CDD505-2E9C-101B-9397-08002B2CF9AE}" pid="3" name="MSIP_Label_980f36f3-41a5-4f45-a6a2-e224f336accd_Enabled">
    <vt:lpwstr>true</vt:lpwstr>
  </property>
  <property fmtid="{D5CDD505-2E9C-101B-9397-08002B2CF9AE}" pid="4" name="MSIP_Label_980f36f3-41a5-4f45-a6a2-e224f336accd_SetDate">
    <vt:lpwstr>2021-04-13T14:07:52Z</vt:lpwstr>
  </property>
  <property fmtid="{D5CDD505-2E9C-101B-9397-08002B2CF9AE}" pid="5" name="MSIP_Label_980f36f3-41a5-4f45-a6a2-e224f336accd_Method">
    <vt:lpwstr>Standard</vt:lpwstr>
  </property>
  <property fmtid="{D5CDD505-2E9C-101B-9397-08002B2CF9AE}" pid="6" name="MSIP_Label_980f36f3-41a5-4f45-a6a2-e224f336accd_Name">
    <vt:lpwstr>980f36f3-41a5-4f45-a6a2-e224f336accd</vt:lpwstr>
  </property>
  <property fmtid="{D5CDD505-2E9C-101B-9397-08002B2CF9AE}" pid="7" name="MSIP_Label_980f36f3-41a5-4f45-a6a2-e224f336accd_SiteId">
    <vt:lpwstr>7a082108-90dd-41ac-be41-9b8feabee2da</vt:lpwstr>
  </property>
  <property fmtid="{D5CDD505-2E9C-101B-9397-08002B2CF9AE}" pid="8" name="MSIP_Label_980f36f3-41a5-4f45-a6a2-e224f336accd_ActionId">
    <vt:lpwstr/>
  </property>
  <property fmtid="{D5CDD505-2E9C-101B-9397-08002B2CF9AE}" pid="9" name="MSIP_Label_980f36f3-41a5-4f45-a6a2-e224f336accd_ContentBits">
    <vt:lpwstr>2</vt:lpwstr>
  </property>
</Properties>
</file>