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97" r:id="rId5"/>
    <p:sldId id="3229" r:id="rId6"/>
    <p:sldId id="3239" r:id="rId7"/>
    <p:sldId id="306" r:id="rId8"/>
    <p:sldId id="3228" r:id="rId9"/>
    <p:sldId id="308" r:id="rId10"/>
    <p:sldId id="3242" r:id="rId11"/>
    <p:sldId id="3237" r:id="rId12"/>
    <p:sldId id="3241" r:id="rId13"/>
    <p:sldId id="314" r:id="rId14"/>
    <p:sldId id="3243" r:id="rId15"/>
    <p:sldId id="3238" r:id="rId16"/>
    <p:sldId id="3232" r:id="rId17"/>
    <p:sldId id="3231" r:id="rId18"/>
    <p:sldId id="3234" r:id="rId19"/>
    <p:sldId id="323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er Hellyar" initials="PH" lastIdx="1" clrIdx="0">
    <p:extLst>
      <p:ext uri="{19B8F6BF-5375-455C-9EA6-DF929625EA0E}">
        <p15:presenceInfo xmlns:p15="http://schemas.microsoft.com/office/powerpoint/2012/main" userId="S-1-5-21-3684057560-553081627-3205033306-546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79371" autoAdjust="0"/>
  </p:normalViewPr>
  <p:slideViewPr>
    <p:cSldViewPr snapToGrid="0">
      <p:cViewPr varScale="1">
        <p:scale>
          <a:sx n="57" d="100"/>
          <a:sy n="57" d="100"/>
        </p:scale>
        <p:origin x="1260" y="72"/>
      </p:cViewPr>
      <p:guideLst/>
    </p:cSldViewPr>
  </p:slideViewPr>
  <p:notesTextViewPr>
    <p:cViewPr>
      <p:scale>
        <a:sx n="1" d="1"/>
        <a:sy n="1" d="1"/>
      </p:scale>
      <p:origin x="0" y="0"/>
    </p:cViewPr>
  </p:notesTextViewPr>
  <p:sorterViewPr>
    <p:cViewPr>
      <p:scale>
        <a:sx n="100" d="100"/>
        <a:sy n="100" d="100"/>
      </p:scale>
      <p:origin x="0" y="-43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0CA4A7-714D-4902-B068-3A387721E53B}" type="datetimeFigureOut">
              <a:rPr lang="en-GB" smtClean="0"/>
              <a:t>21/04/2021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C26334-DE49-4305-AA7F-51594359B030}" type="slidenum">
              <a:rPr lang="en-GB" smtClean="0"/>
              <a:t>‹#›</a:t>
            </a:fld>
            <a:endParaRPr lang="en-GB" dirty="0"/>
          </a:p>
        </p:txBody>
      </p:sp>
    </p:spTree>
    <p:extLst>
      <p:ext uri="{BB962C8B-B14F-4D97-AF65-F5344CB8AC3E}">
        <p14:creationId xmlns:p14="http://schemas.microsoft.com/office/powerpoint/2010/main" val="3260505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a:t>
            </a:fld>
            <a:endParaRPr lang="en-GB" dirty="0"/>
          </a:p>
        </p:txBody>
      </p:sp>
    </p:spTree>
    <p:extLst>
      <p:ext uri="{BB962C8B-B14F-4D97-AF65-F5344CB8AC3E}">
        <p14:creationId xmlns:p14="http://schemas.microsoft.com/office/powerpoint/2010/main" val="11681623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to discuss the communication plan and highlight where the information can be found on the Revision Tactical SharePoint site.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ACTION: Deployment Manager to discuss the need to tailor communications to reflect the unit’s project plan</a:t>
            </a:r>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10</a:t>
            </a:fld>
            <a:endParaRPr lang="en-GB" dirty="0"/>
          </a:p>
        </p:txBody>
      </p:sp>
    </p:spTree>
    <p:extLst>
      <p:ext uri="{BB962C8B-B14F-4D97-AF65-F5344CB8AC3E}">
        <p14:creationId xmlns:p14="http://schemas.microsoft.com/office/powerpoint/2010/main" val="1460807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talk through bullet point and discuss with attendees and record any concerns in the agenda action plan.</a:t>
            </a:r>
          </a:p>
        </p:txBody>
      </p:sp>
      <p:sp>
        <p:nvSpPr>
          <p:cNvPr id="4" name="Slide Number Placeholder 3"/>
          <p:cNvSpPr>
            <a:spLocks noGrp="1"/>
          </p:cNvSpPr>
          <p:nvPr>
            <p:ph type="sldNum" sz="quarter" idx="10"/>
          </p:nvPr>
        </p:nvSpPr>
        <p:spPr/>
        <p:txBody>
          <a:bodyPr/>
          <a:lstStyle/>
          <a:p>
            <a:fld id="{2AC26334-DE49-4305-AA7F-51594359B030}" type="slidenum">
              <a:rPr lang="en-GB" smtClean="0"/>
              <a:t>11</a:t>
            </a:fld>
            <a:endParaRPr lang="en-GB" dirty="0"/>
          </a:p>
        </p:txBody>
      </p:sp>
    </p:spTree>
    <p:extLst>
      <p:ext uri="{BB962C8B-B14F-4D97-AF65-F5344CB8AC3E}">
        <p14:creationId xmlns:p14="http://schemas.microsoft.com/office/powerpoint/2010/main" val="2451560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to explain the remainder of the meeting will be used to set-up, explain the use of and test the working of key documents onto the DOM’s computer.</a:t>
            </a:r>
          </a:p>
          <a:p>
            <a:r>
              <a:rPr lang="en-GB" dirty="0"/>
              <a:t>ACTION: Deployment Manager to ask for any questions on previous slides in case any of the attendees want to leave the meeting.</a:t>
            </a:r>
          </a:p>
          <a:p>
            <a:r>
              <a:rPr lang="en-GB" dirty="0"/>
              <a:t>ACTION: Deployment Manager to email a link to the Revision Tactical SharePoint site to the DOM’s computer and assist the DOM set-up the links as a favourite on the web browser</a:t>
            </a:r>
          </a:p>
          <a:p>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12</a:t>
            </a:fld>
            <a:endParaRPr lang="en-GB" dirty="0"/>
          </a:p>
        </p:txBody>
      </p:sp>
    </p:spTree>
    <p:extLst>
      <p:ext uri="{BB962C8B-B14F-4D97-AF65-F5344CB8AC3E}">
        <p14:creationId xmlns:p14="http://schemas.microsoft.com/office/powerpoint/2010/main" val="2216434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The Deployment Manager has to share using the Duty Option Scenario file with the DOM and CWU Rep NOTE: do not download a copy of the file onto the DOM’s computer at this time.</a:t>
            </a:r>
          </a:p>
          <a:p>
            <a:r>
              <a:rPr lang="en-GB" dirty="0"/>
              <a:t>ACTION: Deployment Manager to explain and complete the actions contained in the slide.</a:t>
            </a:r>
          </a:p>
          <a:p>
            <a:r>
              <a:rPr lang="en-GB" dirty="0"/>
              <a:t>ACTION: Deployment Manager to populate the ‘Current DDS Info’ page agreeing the duty category type input into column I with the DOM and CWU Rep.</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ACTION: Deployment Manager to obtain the staffing profile information from the DOM for the population of the </a:t>
            </a:r>
            <a:r>
              <a:rPr lang="en-GB" dirty="0">
                <a:solidFill>
                  <a:schemeClr val="tx1">
                    <a:lumMod val="75000"/>
                    <a:lumOff val="25000"/>
                  </a:schemeClr>
                </a:solidFill>
                <a:latin typeface="ChevinBold" panose="02000700000000000000" pitchFamily="2" charset="0"/>
              </a:rPr>
              <a:t>‘Set-Up’ page staffing profile detail</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lumMod val="75000"/>
                    <a:lumOff val="25000"/>
                  </a:schemeClr>
                </a:solidFill>
                <a:latin typeface="ChevinBold" panose="02000700000000000000" pitchFamily="2" charset="0"/>
              </a:rPr>
              <a:t>ACTION: Deployment Manager to agree the content and populate the required information into column ‘J’ and ‘N’ in the Set-Up page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lumMod val="75000"/>
                    <a:lumOff val="25000"/>
                  </a:schemeClr>
                </a:solidFill>
                <a:latin typeface="ChevinBold" panose="02000700000000000000" pitchFamily="2" charset="0"/>
              </a:rPr>
              <a:t>ACTION: Deployment Manager to explain to the DOM and CWU Rep the next steps i.e. run the MWWT, run a GeoRoute scenario based on the current route, send a copy of the file to the DOM and CWU Rep for modelling using the modelling input section of the Set-Up page</a:t>
            </a:r>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13</a:t>
            </a:fld>
            <a:endParaRPr lang="en-GB" dirty="0"/>
          </a:p>
        </p:txBody>
      </p:sp>
    </p:spTree>
    <p:extLst>
      <p:ext uri="{BB962C8B-B14F-4D97-AF65-F5344CB8AC3E}">
        <p14:creationId xmlns:p14="http://schemas.microsoft.com/office/powerpoint/2010/main" val="3137717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ACTION: The Deployment Manager explain and then complete the actions contained in the slide, download a copy of the Unmeasured Hours document onto the DOMs computer, go through the completion guide and complete the set up page. Ensure the DOM and CWU Rep are able to use the document.</a:t>
            </a:r>
          </a:p>
          <a:p>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14</a:t>
            </a:fld>
            <a:endParaRPr lang="en-GB" dirty="0"/>
          </a:p>
        </p:txBody>
      </p:sp>
    </p:spTree>
    <p:extLst>
      <p:ext uri="{BB962C8B-B14F-4D97-AF65-F5344CB8AC3E}">
        <p14:creationId xmlns:p14="http://schemas.microsoft.com/office/powerpoint/2010/main" val="3741981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to explain and complete the actions contained in the slide.</a:t>
            </a:r>
          </a:p>
          <a:p>
            <a:r>
              <a:rPr lang="en-GB" dirty="0"/>
              <a:t>ACTION: The Deployment Manager to download a copy of the Equality Act document onto the DOMs computer go through the completion guide and complete the set up page. </a:t>
            </a:r>
          </a:p>
          <a:p>
            <a:r>
              <a:rPr lang="en-GB" dirty="0"/>
              <a:t>ACTION: The Deployment Manager must explain to the DOM and CWU Rep the information contained in the document must be treated as “In Strictest Confidence” and only the DOM populates the </a:t>
            </a:r>
            <a:r>
              <a:rPr lang="en-US" dirty="0"/>
              <a:t>Equality Act 2010 and Flexible Working Duty pages. The document must only be shared </a:t>
            </a:r>
            <a:r>
              <a:rPr lang="en-GB" dirty="0"/>
              <a:t>using the guidance provided</a:t>
            </a:r>
          </a:p>
        </p:txBody>
      </p:sp>
      <p:sp>
        <p:nvSpPr>
          <p:cNvPr id="4" name="Slide Number Placeholder 3"/>
          <p:cNvSpPr>
            <a:spLocks noGrp="1"/>
          </p:cNvSpPr>
          <p:nvPr>
            <p:ph type="sldNum" sz="quarter" idx="10"/>
          </p:nvPr>
        </p:nvSpPr>
        <p:spPr/>
        <p:txBody>
          <a:bodyPr/>
          <a:lstStyle/>
          <a:p>
            <a:fld id="{2AC26334-DE49-4305-AA7F-51594359B030}" type="slidenum">
              <a:rPr lang="en-GB" smtClean="0"/>
              <a:t>15</a:t>
            </a:fld>
            <a:endParaRPr lang="en-GB" dirty="0"/>
          </a:p>
        </p:txBody>
      </p:sp>
    </p:spTree>
    <p:extLst>
      <p:ext uri="{BB962C8B-B14F-4D97-AF65-F5344CB8AC3E}">
        <p14:creationId xmlns:p14="http://schemas.microsoft.com/office/powerpoint/2010/main" val="35418142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16</a:t>
            </a:fld>
            <a:endParaRPr lang="en-GB" dirty="0"/>
          </a:p>
        </p:txBody>
      </p:sp>
    </p:spTree>
    <p:extLst>
      <p:ext uri="{BB962C8B-B14F-4D97-AF65-F5344CB8AC3E}">
        <p14:creationId xmlns:p14="http://schemas.microsoft.com/office/powerpoint/2010/main" val="2063038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ChevinLight" panose="02000300000000000000" pitchFamily="2" charset="0"/>
            </a:endParaRPr>
          </a:p>
        </p:txBody>
      </p:sp>
      <p:sp>
        <p:nvSpPr>
          <p:cNvPr id="4" name="Slide Number Placeholder 3"/>
          <p:cNvSpPr>
            <a:spLocks noGrp="1"/>
          </p:cNvSpPr>
          <p:nvPr>
            <p:ph type="sldNum" sz="quarter" idx="10"/>
          </p:nvPr>
        </p:nvSpPr>
        <p:spPr/>
        <p:txBody>
          <a:bodyPr/>
          <a:lstStyle/>
          <a:p>
            <a:fld id="{2AC26334-DE49-4305-AA7F-51594359B030}" type="slidenum">
              <a:rPr lang="en-GB" smtClean="0"/>
              <a:t>2</a:t>
            </a:fld>
            <a:endParaRPr lang="en-GB" dirty="0"/>
          </a:p>
        </p:txBody>
      </p:sp>
    </p:spTree>
    <p:extLst>
      <p:ext uri="{BB962C8B-B14F-4D97-AF65-F5344CB8AC3E}">
        <p14:creationId xmlns:p14="http://schemas.microsoft.com/office/powerpoint/2010/main" val="381677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ChevinLight" panose="02000300000000000000" pitchFamily="2" charset="0"/>
            </a:endParaRPr>
          </a:p>
        </p:txBody>
      </p:sp>
      <p:sp>
        <p:nvSpPr>
          <p:cNvPr id="4" name="Slide Number Placeholder 3"/>
          <p:cNvSpPr>
            <a:spLocks noGrp="1"/>
          </p:cNvSpPr>
          <p:nvPr>
            <p:ph type="sldNum" sz="quarter" idx="10"/>
          </p:nvPr>
        </p:nvSpPr>
        <p:spPr/>
        <p:txBody>
          <a:bodyPr/>
          <a:lstStyle/>
          <a:p>
            <a:fld id="{2AC26334-DE49-4305-AA7F-51594359B030}" type="slidenum">
              <a:rPr lang="en-GB" smtClean="0"/>
              <a:t>3</a:t>
            </a:fld>
            <a:endParaRPr lang="en-GB" dirty="0"/>
          </a:p>
        </p:txBody>
      </p:sp>
    </p:spTree>
    <p:extLst>
      <p:ext uri="{BB962C8B-B14F-4D97-AF65-F5344CB8AC3E}">
        <p14:creationId xmlns:p14="http://schemas.microsoft.com/office/powerpoint/2010/main" val="1807637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to ask for annual leave commitments, identify potential risks to the Unit Project Plan timeline resulting from annual leave commitments, discuss and agree mitigating actions, note any required mitigating actions resulting from annual leave commitments in the agenda action plan. Identified risks that cannot be resolved through mitigating actions must be recorded and raised for potential inclusion into the Risks and Issues Log.</a:t>
            </a:r>
          </a:p>
        </p:txBody>
      </p:sp>
      <p:sp>
        <p:nvSpPr>
          <p:cNvPr id="4" name="Slide Number Placeholder 3"/>
          <p:cNvSpPr>
            <a:spLocks noGrp="1"/>
          </p:cNvSpPr>
          <p:nvPr>
            <p:ph type="sldNum" sz="quarter" idx="10"/>
          </p:nvPr>
        </p:nvSpPr>
        <p:spPr/>
        <p:txBody>
          <a:bodyPr/>
          <a:lstStyle/>
          <a:p>
            <a:fld id="{2AC26334-DE49-4305-AA7F-51594359B030}" type="slidenum">
              <a:rPr lang="en-GB" smtClean="0"/>
              <a:t>4</a:t>
            </a:fld>
            <a:endParaRPr lang="en-GB" dirty="0"/>
          </a:p>
        </p:txBody>
      </p:sp>
    </p:spTree>
    <p:extLst>
      <p:ext uri="{BB962C8B-B14F-4D97-AF65-F5344CB8AC3E}">
        <p14:creationId xmlns:p14="http://schemas.microsoft.com/office/powerpoint/2010/main" val="594705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The Deployment Manager to go through each topic on the slide and gain confirmation.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Deployment Manager will explain how to complete the URC and determine a timeline for it’s completion.</a:t>
            </a: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Delivery Office Manager and CWU Rep should confirm their training requirements in relation to the Pre Start –up meeting activities and the Deployment Manager will organize the appropriate training and confirm the date the training will take place.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An open discussion a should take place around the release time required and recorded in the pre start-up meeting agenda actions. </a:t>
            </a:r>
          </a:p>
          <a:p>
            <a:endParaRPr lang="en-GB" dirty="0"/>
          </a:p>
        </p:txBody>
      </p:sp>
      <p:sp>
        <p:nvSpPr>
          <p:cNvPr id="4" name="Slide Number Placeholder 3"/>
          <p:cNvSpPr>
            <a:spLocks noGrp="1"/>
          </p:cNvSpPr>
          <p:nvPr>
            <p:ph type="sldNum" sz="quarter" idx="10"/>
          </p:nvPr>
        </p:nvSpPr>
        <p:spPr/>
        <p:txBody>
          <a:bodyPr/>
          <a:lstStyle/>
          <a:p>
            <a:fld id="{2AC26334-DE49-4305-AA7F-51594359B030}" type="slidenum">
              <a:rPr lang="en-GB" smtClean="0"/>
              <a:t>5</a:t>
            </a:fld>
            <a:endParaRPr lang="en-GB" dirty="0"/>
          </a:p>
        </p:txBody>
      </p:sp>
    </p:spTree>
    <p:extLst>
      <p:ext uri="{BB962C8B-B14F-4D97-AF65-F5344CB8AC3E}">
        <p14:creationId xmlns:p14="http://schemas.microsoft.com/office/powerpoint/2010/main" val="1237759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to download a copy of the URC onto the DOMs computer, explain and complete the actions contained in the slide and ensure the DOM and CWU Rep are able to use the URC</a:t>
            </a:r>
          </a:p>
        </p:txBody>
      </p:sp>
      <p:sp>
        <p:nvSpPr>
          <p:cNvPr id="4" name="Slide Number Placeholder 3"/>
          <p:cNvSpPr>
            <a:spLocks noGrp="1"/>
          </p:cNvSpPr>
          <p:nvPr>
            <p:ph type="sldNum" sz="quarter" idx="10"/>
          </p:nvPr>
        </p:nvSpPr>
        <p:spPr/>
        <p:txBody>
          <a:bodyPr/>
          <a:lstStyle/>
          <a:p>
            <a:fld id="{2AC26334-DE49-4305-AA7F-51594359B030}" type="slidenum">
              <a:rPr lang="en-GB" smtClean="0"/>
              <a:t>6</a:t>
            </a:fld>
            <a:endParaRPr lang="en-GB" dirty="0"/>
          </a:p>
        </p:txBody>
      </p:sp>
    </p:spTree>
    <p:extLst>
      <p:ext uri="{BB962C8B-B14F-4D97-AF65-F5344CB8AC3E}">
        <p14:creationId xmlns:p14="http://schemas.microsoft.com/office/powerpoint/2010/main" val="4223188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talk through bullet points and discuss with attendees and record any concerns in the agenda action plan.</a:t>
            </a:r>
          </a:p>
        </p:txBody>
      </p:sp>
      <p:sp>
        <p:nvSpPr>
          <p:cNvPr id="4" name="Slide Number Placeholder 3"/>
          <p:cNvSpPr>
            <a:spLocks noGrp="1"/>
          </p:cNvSpPr>
          <p:nvPr>
            <p:ph type="sldNum" sz="quarter" idx="10"/>
          </p:nvPr>
        </p:nvSpPr>
        <p:spPr/>
        <p:txBody>
          <a:bodyPr/>
          <a:lstStyle/>
          <a:p>
            <a:fld id="{2AC26334-DE49-4305-AA7F-51594359B030}" type="slidenum">
              <a:rPr lang="en-GB" smtClean="0"/>
              <a:t>7</a:t>
            </a:fld>
            <a:endParaRPr lang="en-GB" dirty="0"/>
          </a:p>
        </p:txBody>
      </p:sp>
    </p:spTree>
    <p:extLst>
      <p:ext uri="{BB962C8B-B14F-4D97-AF65-F5344CB8AC3E}">
        <p14:creationId xmlns:p14="http://schemas.microsoft.com/office/powerpoint/2010/main" val="1505266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talk through bullet points and discuss with attendees and record any concerns in the agenda action plan.</a:t>
            </a:r>
          </a:p>
        </p:txBody>
      </p:sp>
      <p:sp>
        <p:nvSpPr>
          <p:cNvPr id="4" name="Slide Number Placeholder 3"/>
          <p:cNvSpPr>
            <a:spLocks noGrp="1"/>
          </p:cNvSpPr>
          <p:nvPr>
            <p:ph type="sldNum" sz="quarter" idx="10"/>
          </p:nvPr>
        </p:nvSpPr>
        <p:spPr/>
        <p:txBody>
          <a:bodyPr/>
          <a:lstStyle/>
          <a:p>
            <a:fld id="{2AC26334-DE49-4305-AA7F-51594359B030}" type="slidenum">
              <a:rPr lang="en-GB" smtClean="0"/>
              <a:t>8</a:t>
            </a:fld>
            <a:endParaRPr lang="en-GB" dirty="0"/>
          </a:p>
        </p:txBody>
      </p:sp>
    </p:spTree>
    <p:extLst>
      <p:ext uri="{BB962C8B-B14F-4D97-AF65-F5344CB8AC3E}">
        <p14:creationId xmlns:p14="http://schemas.microsoft.com/office/powerpoint/2010/main" val="1730458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ACTION: Deployment Manager to discuss the importance of Risks and Issues within the project timeline.</a:t>
            </a:r>
          </a:p>
          <a:p>
            <a:r>
              <a:rPr lang="en-GB" dirty="0"/>
              <a:t>               Deployment Manager to stress the need for all risks and issue are identified as quickly as possible and the need for robust mitigating actions to be </a:t>
            </a:r>
          </a:p>
          <a:p>
            <a:r>
              <a:rPr lang="en-GB" dirty="0"/>
              <a:t>              agreed.</a:t>
            </a:r>
          </a:p>
          <a:p>
            <a:r>
              <a:rPr lang="en-GB" dirty="0"/>
              <a:t>              Deployment Manager to explain the process for reporting Risks and Issues to the revision deployment date and how these will be managed.</a:t>
            </a:r>
          </a:p>
        </p:txBody>
      </p:sp>
      <p:sp>
        <p:nvSpPr>
          <p:cNvPr id="4" name="Slide Number Placeholder 3"/>
          <p:cNvSpPr>
            <a:spLocks noGrp="1"/>
          </p:cNvSpPr>
          <p:nvPr>
            <p:ph type="sldNum" sz="quarter" idx="10"/>
          </p:nvPr>
        </p:nvSpPr>
        <p:spPr/>
        <p:txBody>
          <a:bodyPr/>
          <a:lstStyle/>
          <a:p>
            <a:fld id="{2AC26334-DE49-4305-AA7F-51594359B030}" type="slidenum">
              <a:rPr lang="en-GB" smtClean="0"/>
              <a:t>9</a:t>
            </a:fld>
            <a:endParaRPr lang="en-GB" dirty="0"/>
          </a:p>
        </p:txBody>
      </p:sp>
    </p:spTree>
    <p:extLst>
      <p:ext uri="{BB962C8B-B14F-4D97-AF65-F5344CB8AC3E}">
        <p14:creationId xmlns:p14="http://schemas.microsoft.com/office/powerpoint/2010/main" val="354505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167802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60667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153961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2922550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85399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4163455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19218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269047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3721664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2009855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999DC0-E190-4E92-A646-DF8A2FBFFF53}" type="datetimeFigureOut">
              <a:rPr lang="en-US" smtClean="0"/>
              <a:t>4/21/2021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414DA44-2704-45AA-A44D-737C88E21BDF}" type="slidenum">
              <a:rPr lang="en-US" smtClean="0"/>
              <a:t>‹#›</a:t>
            </a:fld>
            <a:endParaRPr lang="en-US" dirty="0"/>
          </a:p>
        </p:txBody>
      </p:sp>
    </p:spTree>
    <p:extLst>
      <p:ext uri="{BB962C8B-B14F-4D97-AF65-F5344CB8AC3E}">
        <p14:creationId xmlns:p14="http://schemas.microsoft.com/office/powerpoint/2010/main" val="1777766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65000"/>
              </a:schemeClr>
            </a:gs>
            <a:gs pos="28000">
              <a:schemeClr val="bg1">
                <a:lumMod val="95000"/>
              </a:schemeClr>
            </a:gs>
            <a:gs pos="60000">
              <a:schemeClr val="bg1">
                <a:lumMod val="75000"/>
              </a:schemeClr>
            </a:gs>
            <a:gs pos="100000">
              <a:schemeClr val="bg1">
                <a:lumMod val="65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99DC0-E190-4E92-A646-DF8A2FBFFF53}" type="datetimeFigureOut">
              <a:rPr lang="en-US" smtClean="0"/>
              <a:t>4/21/2021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4DA44-2704-45AA-A44D-737C88E21BDF}" type="slidenum">
              <a:rPr lang="en-US" smtClean="0"/>
              <a:t>‹#›</a:t>
            </a:fld>
            <a:endParaRPr lang="en-US" dirty="0"/>
          </a:p>
        </p:txBody>
      </p:sp>
      <p:sp>
        <p:nvSpPr>
          <p:cNvPr id="8" name="MSIPCMContentMarking" descr="{&quot;HashCode&quot;:-685326706,&quot;Placement&quot;:&quot;Footer&quot;,&quot;Top&quot;:519.343,&quot;Left&quot;:0.0,&quot;SlideWidth&quot;:960,&quot;SlideHeight&quot;:540}">
            <a:extLst>
              <a:ext uri="{FF2B5EF4-FFF2-40B4-BE49-F238E27FC236}">
                <a16:creationId xmlns:a16="http://schemas.microsoft.com/office/drawing/2014/main" id="{2D8C2457-FF39-40DF-9D57-51F7C342818C}"/>
              </a:ext>
            </a:extLst>
          </p:cNvPr>
          <p:cNvSpPr txBox="1"/>
          <p:nvPr userDrawn="1"/>
        </p:nvSpPr>
        <p:spPr>
          <a:xfrm>
            <a:off x="0" y="6595656"/>
            <a:ext cx="163110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Classified: RMG – Internal</a:t>
            </a:r>
          </a:p>
        </p:txBody>
      </p:sp>
    </p:spTree>
    <p:extLst>
      <p:ext uri="{BB962C8B-B14F-4D97-AF65-F5344CB8AC3E}">
        <p14:creationId xmlns:p14="http://schemas.microsoft.com/office/powerpoint/2010/main" val="1712980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creativecommons.org/licenses/by/3.0/" TargetMode="External"/><Relationship Id="rId5" Type="http://schemas.openxmlformats.org/officeDocument/2006/relationships/hyperlink" Target="https://ruralministry.wordpress.com/tag/questions/" TargetMode="Externa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980D9-AD8B-45D9-9115-54978518D5A5}"/>
              </a:ext>
            </a:extLst>
          </p:cNvPr>
          <p:cNvSpPr/>
          <p:nvPr/>
        </p:nvSpPr>
        <p:spPr>
          <a:xfrm>
            <a:off x="0" y="5227851"/>
            <a:ext cx="12192000" cy="163014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5153B6C6-D96C-41B7-8C82-C02253B001BD}"/>
              </a:ext>
            </a:extLst>
          </p:cNvPr>
          <p:cNvSpPr txBox="1"/>
          <p:nvPr/>
        </p:nvSpPr>
        <p:spPr>
          <a:xfrm>
            <a:off x="696916" y="5388609"/>
            <a:ext cx="5546711" cy="769441"/>
          </a:xfrm>
          <a:prstGeom prst="rect">
            <a:avLst/>
          </a:prstGeom>
          <a:noFill/>
        </p:spPr>
        <p:txBody>
          <a:bodyPr wrap="none" rtlCol="0">
            <a:spAutoFit/>
          </a:bodyPr>
          <a:lstStyle/>
          <a:p>
            <a:r>
              <a:rPr lang="en-US" sz="4400" dirty="0">
                <a:solidFill>
                  <a:schemeClr val="tx1">
                    <a:lumMod val="75000"/>
                    <a:lumOff val="25000"/>
                  </a:schemeClr>
                </a:solidFill>
                <a:latin typeface="ChevinBold" panose="02000700000000000000" pitchFamily="2" charset="0"/>
              </a:rPr>
              <a:t>DELIVERY REVISIONS</a:t>
            </a:r>
          </a:p>
        </p:txBody>
      </p:sp>
      <p:sp>
        <p:nvSpPr>
          <p:cNvPr id="6" name="TextBox 5">
            <a:extLst>
              <a:ext uri="{FF2B5EF4-FFF2-40B4-BE49-F238E27FC236}">
                <a16:creationId xmlns:a16="http://schemas.microsoft.com/office/drawing/2014/main" id="{D83B4744-29A4-4A34-B333-13A9A0D2CA2A}"/>
              </a:ext>
            </a:extLst>
          </p:cNvPr>
          <p:cNvSpPr txBox="1"/>
          <p:nvPr/>
        </p:nvSpPr>
        <p:spPr>
          <a:xfrm>
            <a:off x="696916" y="5989719"/>
            <a:ext cx="8776570" cy="584775"/>
          </a:xfrm>
          <a:prstGeom prst="rect">
            <a:avLst/>
          </a:prstGeom>
          <a:noFill/>
        </p:spPr>
        <p:txBody>
          <a:bodyPr wrap="none" rtlCol="0">
            <a:spAutoFit/>
          </a:bodyPr>
          <a:lstStyle/>
          <a:p>
            <a:r>
              <a:rPr lang="en-US" sz="3200" dirty="0">
                <a:solidFill>
                  <a:schemeClr val="tx1">
                    <a:lumMod val="75000"/>
                    <a:lumOff val="25000"/>
                  </a:schemeClr>
                </a:solidFill>
                <a:latin typeface="ChevinBold" panose="02000700000000000000" pitchFamily="2" charset="0"/>
              </a:rPr>
              <a:t>REVISION PROCESS – </a:t>
            </a:r>
            <a:r>
              <a:rPr lang="en-US" sz="3200" dirty="0">
                <a:solidFill>
                  <a:srgbClr val="002060"/>
                </a:solidFill>
                <a:latin typeface="ChevinBold" panose="02000700000000000000" pitchFamily="2" charset="0"/>
              </a:rPr>
              <a:t>PRE START-UP MEETING</a:t>
            </a:r>
          </a:p>
        </p:txBody>
      </p:sp>
      <p:pic>
        <p:nvPicPr>
          <p:cNvPr id="11" name="Picture 10">
            <a:extLst>
              <a:ext uri="{FF2B5EF4-FFF2-40B4-BE49-F238E27FC236}">
                <a16:creationId xmlns:a16="http://schemas.microsoft.com/office/drawing/2014/main" id="{54201F44-ACB8-4E47-9DFE-D73E79BFBF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956" y="5595956"/>
            <a:ext cx="1374716" cy="9148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 name="Picture 2">
            <a:extLst>
              <a:ext uri="{FF2B5EF4-FFF2-40B4-BE49-F238E27FC236}">
                <a16:creationId xmlns:a16="http://schemas.microsoft.com/office/drawing/2014/main" id="{0D3BFF7E-F696-4861-8414-71630ABAC9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6821" y="38050"/>
            <a:ext cx="4972500" cy="6120000"/>
          </a:xfrm>
          <a:prstGeom prst="rect">
            <a:avLst/>
          </a:prstGeom>
        </p:spPr>
      </p:pic>
      <p:sp>
        <p:nvSpPr>
          <p:cNvPr id="29" name="TextBox 28">
            <a:extLst>
              <a:ext uri="{FF2B5EF4-FFF2-40B4-BE49-F238E27FC236}">
                <a16:creationId xmlns:a16="http://schemas.microsoft.com/office/drawing/2014/main" id="{309EAEF3-5545-4CC9-8AFF-FBBC6ACACBB2}"/>
              </a:ext>
            </a:extLst>
          </p:cNvPr>
          <p:cNvSpPr txBox="1"/>
          <p:nvPr/>
        </p:nvSpPr>
        <p:spPr>
          <a:xfrm>
            <a:off x="4909030" y="675861"/>
            <a:ext cx="6721060" cy="1631216"/>
          </a:xfrm>
          <a:prstGeom prst="rect">
            <a:avLst/>
          </a:prstGeom>
          <a:noFill/>
        </p:spPr>
        <p:txBody>
          <a:bodyPr wrap="square" rtlCol="0" anchor="t">
            <a:spAutoFit/>
          </a:bodyPr>
          <a:lstStyle/>
          <a:p>
            <a:r>
              <a:rPr lang="en-GB" sz="3200" dirty="0">
                <a:solidFill>
                  <a:schemeClr val="tx1">
                    <a:lumMod val="75000"/>
                    <a:lumOff val="25000"/>
                  </a:schemeClr>
                </a:solidFill>
                <a:latin typeface="ChevinBold"/>
              </a:rPr>
              <a:t>UNIT NAME: </a:t>
            </a:r>
          </a:p>
          <a:p>
            <a:r>
              <a:rPr lang="en-GB" sz="3200" dirty="0">
                <a:solidFill>
                  <a:schemeClr val="tx1">
                    <a:lumMod val="75000"/>
                    <a:lumOff val="25000"/>
                  </a:schemeClr>
                </a:solidFill>
                <a:latin typeface="ChevinBold"/>
              </a:rPr>
              <a:t>DOM: </a:t>
            </a:r>
          </a:p>
          <a:p>
            <a:endParaRPr lang="en-GB" dirty="0"/>
          </a:p>
          <a:p>
            <a:endParaRPr lang="en-GB" dirty="0"/>
          </a:p>
        </p:txBody>
      </p:sp>
      <p:graphicFrame>
        <p:nvGraphicFramePr>
          <p:cNvPr id="30" name="Table 29">
            <a:extLst>
              <a:ext uri="{FF2B5EF4-FFF2-40B4-BE49-F238E27FC236}">
                <a16:creationId xmlns:a16="http://schemas.microsoft.com/office/drawing/2014/main" id="{5DC6DE96-1FAF-434E-B117-CBD40E4BFDF4}"/>
              </a:ext>
            </a:extLst>
          </p:cNvPr>
          <p:cNvGraphicFramePr>
            <a:graphicFrameLocks noGrp="1"/>
          </p:cNvGraphicFramePr>
          <p:nvPr>
            <p:extLst>
              <p:ext uri="{D42A27DB-BD31-4B8C-83A1-F6EECF244321}">
                <p14:modId xmlns:p14="http://schemas.microsoft.com/office/powerpoint/2010/main" val="3826445152"/>
              </p:ext>
            </p:extLst>
          </p:nvPr>
        </p:nvGraphicFramePr>
        <p:xfrm>
          <a:off x="4909030" y="2060856"/>
          <a:ext cx="6721060" cy="2230546"/>
        </p:xfrm>
        <a:graphic>
          <a:graphicData uri="http://schemas.openxmlformats.org/drawingml/2006/table">
            <a:tbl>
              <a:tblPr firstRow="1" bandRow="1">
                <a:tableStyleId>{5C22544A-7EE6-4342-B048-85BDC9FD1C3A}</a:tableStyleId>
              </a:tblPr>
              <a:tblGrid>
                <a:gridCol w="1680265">
                  <a:extLst>
                    <a:ext uri="{9D8B030D-6E8A-4147-A177-3AD203B41FA5}">
                      <a16:colId xmlns:a16="http://schemas.microsoft.com/office/drawing/2014/main" val="3699358573"/>
                    </a:ext>
                  </a:extLst>
                </a:gridCol>
                <a:gridCol w="1680265">
                  <a:extLst>
                    <a:ext uri="{9D8B030D-6E8A-4147-A177-3AD203B41FA5}">
                      <a16:colId xmlns:a16="http://schemas.microsoft.com/office/drawing/2014/main" val="2809514022"/>
                    </a:ext>
                  </a:extLst>
                </a:gridCol>
                <a:gridCol w="1680265">
                  <a:extLst>
                    <a:ext uri="{9D8B030D-6E8A-4147-A177-3AD203B41FA5}">
                      <a16:colId xmlns:a16="http://schemas.microsoft.com/office/drawing/2014/main" val="1129945544"/>
                    </a:ext>
                  </a:extLst>
                </a:gridCol>
                <a:gridCol w="1680265">
                  <a:extLst>
                    <a:ext uri="{9D8B030D-6E8A-4147-A177-3AD203B41FA5}">
                      <a16:colId xmlns:a16="http://schemas.microsoft.com/office/drawing/2014/main" val="3942847475"/>
                    </a:ext>
                  </a:extLst>
                </a:gridCol>
              </a:tblGrid>
              <a:tr h="553135">
                <a:tc>
                  <a:txBody>
                    <a:bodyPr/>
                    <a:lstStyle/>
                    <a:p>
                      <a:pPr algn="ctr"/>
                      <a:r>
                        <a:rPr lang="en-GB" b="0" dirty="0">
                          <a:latin typeface="ChevinBold" panose="02000700000000000000" pitchFamily="2" charset="0"/>
                        </a:rPr>
                        <a:t>FIRE PROCEDURE</a:t>
                      </a:r>
                    </a:p>
                  </a:txBody>
                  <a:tcPr anchor="ctr"/>
                </a:tc>
                <a:tc>
                  <a:txBody>
                    <a:bodyPr/>
                    <a:lstStyle/>
                    <a:p>
                      <a:pPr algn="ctr"/>
                      <a:r>
                        <a:rPr lang="en-GB" b="0" dirty="0">
                          <a:latin typeface="ChevinBold" panose="02000700000000000000" pitchFamily="2" charset="0"/>
                        </a:rPr>
                        <a:t>TOILETS</a:t>
                      </a:r>
                    </a:p>
                  </a:txBody>
                  <a:tcPr anchor="ctr"/>
                </a:tc>
                <a:tc>
                  <a:txBody>
                    <a:bodyPr/>
                    <a:lstStyle/>
                    <a:p>
                      <a:pPr algn="ctr"/>
                      <a:r>
                        <a:rPr lang="en-GB" b="0" dirty="0">
                          <a:latin typeface="ChevinBold" panose="02000700000000000000" pitchFamily="2" charset="0"/>
                        </a:rPr>
                        <a:t>MOBILE PHONES</a:t>
                      </a:r>
                    </a:p>
                  </a:txBody>
                  <a:tcPr anchor="ctr"/>
                </a:tc>
                <a:tc>
                  <a:txBody>
                    <a:bodyPr/>
                    <a:lstStyle/>
                    <a:p>
                      <a:pPr algn="ctr"/>
                      <a:r>
                        <a:rPr lang="en-GB" b="0" dirty="0">
                          <a:latin typeface="ChevinBold" panose="02000700000000000000" pitchFamily="2" charset="0"/>
                        </a:rPr>
                        <a:t>SMOKING</a:t>
                      </a:r>
                    </a:p>
                  </a:txBody>
                  <a:tcPr anchor="ctr"/>
                </a:tc>
                <a:extLst>
                  <a:ext uri="{0D108BD9-81ED-4DB2-BD59-A6C34878D82A}">
                    <a16:rowId xmlns:a16="http://schemas.microsoft.com/office/drawing/2014/main" val="3603023543"/>
                  </a:ext>
                </a:extLst>
              </a:tr>
              <a:tr h="1590466">
                <a:tc>
                  <a:txBody>
                    <a:bodyPr/>
                    <a:lstStyle/>
                    <a:p>
                      <a:pPr algn="ctr"/>
                      <a:endParaRPr lang="en-GB" b="0" dirty="0">
                        <a:latin typeface="ChevinBold" panose="02000700000000000000" pitchFamily="2" charset="0"/>
                      </a:endParaRPr>
                    </a:p>
                  </a:txBody>
                  <a:tcPr/>
                </a:tc>
                <a:tc>
                  <a:txBody>
                    <a:bodyPr/>
                    <a:lstStyle/>
                    <a:p>
                      <a:pPr algn="ctr"/>
                      <a:endParaRPr lang="en-GB" b="0" dirty="0">
                        <a:latin typeface="ChevinBold" panose="02000700000000000000" pitchFamily="2" charset="0"/>
                      </a:endParaRPr>
                    </a:p>
                  </a:txBody>
                  <a:tcPr/>
                </a:tc>
                <a:tc>
                  <a:txBody>
                    <a:bodyPr/>
                    <a:lstStyle/>
                    <a:p>
                      <a:pPr algn="ctr"/>
                      <a:endParaRPr lang="en-GB" b="0" dirty="0">
                        <a:latin typeface="ChevinBold" panose="02000700000000000000" pitchFamily="2" charset="0"/>
                      </a:endParaRPr>
                    </a:p>
                  </a:txBody>
                  <a:tcPr/>
                </a:tc>
                <a:tc>
                  <a:txBody>
                    <a:bodyPr/>
                    <a:lstStyle/>
                    <a:p>
                      <a:pPr algn="ctr"/>
                      <a:endParaRPr lang="en-GB" b="0" dirty="0">
                        <a:latin typeface="ChevinBold" panose="02000700000000000000" pitchFamily="2" charset="0"/>
                      </a:endParaRPr>
                    </a:p>
                  </a:txBody>
                  <a:tcPr/>
                </a:tc>
                <a:extLst>
                  <a:ext uri="{0D108BD9-81ED-4DB2-BD59-A6C34878D82A}">
                    <a16:rowId xmlns:a16="http://schemas.microsoft.com/office/drawing/2014/main" val="387187926"/>
                  </a:ext>
                </a:extLst>
              </a:tr>
            </a:tbl>
          </a:graphicData>
        </a:graphic>
      </p:graphicFrame>
      <p:grpSp>
        <p:nvGrpSpPr>
          <p:cNvPr id="34" name="Group 83">
            <a:extLst>
              <a:ext uri="{FF2B5EF4-FFF2-40B4-BE49-F238E27FC236}">
                <a16:creationId xmlns:a16="http://schemas.microsoft.com/office/drawing/2014/main" id="{AFEC6457-68F3-4BE6-9BB0-B6242FB00249}"/>
              </a:ext>
            </a:extLst>
          </p:cNvPr>
          <p:cNvGrpSpPr>
            <a:grpSpLocks/>
          </p:cNvGrpSpPr>
          <p:nvPr/>
        </p:nvGrpSpPr>
        <p:grpSpPr bwMode="auto">
          <a:xfrm>
            <a:off x="5049192" y="2788912"/>
            <a:ext cx="1385887" cy="1385888"/>
            <a:chOff x="1437" y="1110"/>
            <a:chExt cx="873" cy="873"/>
          </a:xfrm>
        </p:grpSpPr>
        <p:sp>
          <p:nvSpPr>
            <p:cNvPr id="35" name="AutoShape 22">
              <a:extLst>
                <a:ext uri="{FF2B5EF4-FFF2-40B4-BE49-F238E27FC236}">
                  <a16:creationId xmlns:a16="http://schemas.microsoft.com/office/drawing/2014/main" id="{7B9695C4-9DBC-4C60-A4AF-222F95C6D528}"/>
                </a:ext>
              </a:extLst>
            </p:cNvPr>
            <p:cNvSpPr>
              <a:spLocks noChangeAspect="1" noChangeArrowheads="1" noTextEdit="1"/>
            </p:cNvSpPr>
            <p:nvPr/>
          </p:nvSpPr>
          <p:spPr bwMode="auto">
            <a:xfrm>
              <a:off x="1437" y="1110"/>
              <a:ext cx="873" cy="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
          <p:nvSpPr>
            <p:cNvPr id="36" name="Rectangle 24">
              <a:extLst>
                <a:ext uri="{FF2B5EF4-FFF2-40B4-BE49-F238E27FC236}">
                  <a16:creationId xmlns:a16="http://schemas.microsoft.com/office/drawing/2014/main" id="{2165E483-4567-4DF2-BD8C-2DA7941E342C}"/>
                </a:ext>
              </a:extLst>
            </p:cNvPr>
            <p:cNvSpPr>
              <a:spLocks noChangeArrowheads="1"/>
            </p:cNvSpPr>
            <p:nvPr/>
          </p:nvSpPr>
          <p:spPr bwMode="auto">
            <a:xfrm>
              <a:off x="1437" y="1110"/>
              <a:ext cx="873" cy="87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sz="2400" b="0" dirty="0">
                <a:solidFill>
                  <a:schemeClr val="tx1"/>
                </a:solidFill>
                <a:latin typeface="Times New Roman" pitchFamily="18" charset="0"/>
              </a:endParaRPr>
            </a:p>
          </p:txBody>
        </p:sp>
        <p:sp>
          <p:nvSpPr>
            <p:cNvPr id="37" name="Freeform 25">
              <a:extLst>
                <a:ext uri="{FF2B5EF4-FFF2-40B4-BE49-F238E27FC236}">
                  <a16:creationId xmlns:a16="http://schemas.microsoft.com/office/drawing/2014/main" id="{2532AACF-27B1-4B8B-83C6-157927DFDDD4}"/>
                </a:ext>
              </a:extLst>
            </p:cNvPr>
            <p:cNvSpPr>
              <a:spLocks/>
            </p:cNvSpPr>
            <p:nvPr/>
          </p:nvSpPr>
          <p:spPr bwMode="auto">
            <a:xfrm>
              <a:off x="1492" y="1165"/>
              <a:ext cx="763" cy="470"/>
            </a:xfrm>
            <a:custGeom>
              <a:avLst/>
              <a:gdLst>
                <a:gd name="T0" fmla="*/ 0 w 2287"/>
                <a:gd name="T1" fmla="*/ 0 h 1410"/>
                <a:gd name="T2" fmla="*/ 0 w 2287"/>
                <a:gd name="T3" fmla="*/ 0 h 1410"/>
                <a:gd name="T4" fmla="*/ 0 w 2287"/>
                <a:gd name="T5" fmla="*/ 0 h 1410"/>
                <a:gd name="T6" fmla="*/ 0 w 2287"/>
                <a:gd name="T7" fmla="*/ 0 h 1410"/>
                <a:gd name="T8" fmla="*/ 0 w 2287"/>
                <a:gd name="T9" fmla="*/ 0 h 14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7" h="1410">
                  <a:moveTo>
                    <a:pt x="2287" y="0"/>
                  </a:moveTo>
                  <a:lnTo>
                    <a:pt x="0" y="0"/>
                  </a:lnTo>
                  <a:lnTo>
                    <a:pt x="1410" y="1410"/>
                  </a:lnTo>
                  <a:lnTo>
                    <a:pt x="2287" y="1410"/>
                  </a:lnTo>
                  <a:lnTo>
                    <a:pt x="2287" y="0"/>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8" name="Freeform 26">
              <a:extLst>
                <a:ext uri="{FF2B5EF4-FFF2-40B4-BE49-F238E27FC236}">
                  <a16:creationId xmlns:a16="http://schemas.microsoft.com/office/drawing/2014/main" id="{62CC1D01-68BE-40F7-B909-DC57836B83BE}"/>
                </a:ext>
              </a:extLst>
            </p:cNvPr>
            <p:cNvSpPr>
              <a:spLocks/>
            </p:cNvSpPr>
            <p:nvPr/>
          </p:nvSpPr>
          <p:spPr bwMode="auto">
            <a:xfrm>
              <a:off x="1962" y="1635"/>
              <a:ext cx="293" cy="293"/>
            </a:xfrm>
            <a:custGeom>
              <a:avLst/>
              <a:gdLst>
                <a:gd name="T0" fmla="*/ 0 w 877"/>
                <a:gd name="T1" fmla="*/ 0 h 878"/>
                <a:gd name="T2" fmla="*/ 0 w 877"/>
                <a:gd name="T3" fmla="*/ 0 h 878"/>
                <a:gd name="T4" fmla="*/ 0 w 877"/>
                <a:gd name="T5" fmla="*/ 0 h 878"/>
                <a:gd name="T6" fmla="*/ 0 w 877"/>
                <a:gd name="T7" fmla="*/ 0 h 878"/>
                <a:gd name="T8" fmla="*/ 0 w 877"/>
                <a:gd name="T9" fmla="*/ 0 h 8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77" h="878">
                  <a:moveTo>
                    <a:pt x="877" y="878"/>
                  </a:moveTo>
                  <a:lnTo>
                    <a:pt x="877" y="0"/>
                  </a:lnTo>
                  <a:lnTo>
                    <a:pt x="0" y="0"/>
                  </a:lnTo>
                  <a:lnTo>
                    <a:pt x="877" y="878"/>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39" name="Freeform 27">
              <a:extLst>
                <a:ext uri="{FF2B5EF4-FFF2-40B4-BE49-F238E27FC236}">
                  <a16:creationId xmlns:a16="http://schemas.microsoft.com/office/drawing/2014/main" id="{28E15DE6-70EE-402E-AAFE-C8BFE82349D9}"/>
                </a:ext>
              </a:extLst>
            </p:cNvPr>
            <p:cNvSpPr>
              <a:spLocks/>
            </p:cNvSpPr>
            <p:nvPr/>
          </p:nvSpPr>
          <p:spPr bwMode="auto">
            <a:xfrm>
              <a:off x="1492" y="1165"/>
              <a:ext cx="470" cy="470"/>
            </a:xfrm>
            <a:custGeom>
              <a:avLst/>
              <a:gdLst>
                <a:gd name="T0" fmla="*/ 0 w 1411"/>
                <a:gd name="T1" fmla="*/ 0 h 1410"/>
                <a:gd name="T2" fmla="*/ 0 w 1411"/>
                <a:gd name="T3" fmla="*/ 0 h 1410"/>
                <a:gd name="T4" fmla="*/ 0 w 1411"/>
                <a:gd name="T5" fmla="*/ 0 h 1410"/>
                <a:gd name="T6" fmla="*/ 0 w 1411"/>
                <a:gd name="T7" fmla="*/ 0 h 1410"/>
                <a:gd name="T8" fmla="*/ 0 w 1411"/>
                <a:gd name="T9" fmla="*/ 0 h 14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11" h="1410">
                  <a:moveTo>
                    <a:pt x="1" y="0"/>
                  </a:moveTo>
                  <a:lnTo>
                    <a:pt x="0" y="0"/>
                  </a:lnTo>
                  <a:lnTo>
                    <a:pt x="0" y="1410"/>
                  </a:lnTo>
                  <a:lnTo>
                    <a:pt x="1411" y="1410"/>
                  </a:lnTo>
                  <a:lnTo>
                    <a:pt x="1" y="0"/>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0" name="Freeform 28">
              <a:extLst>
                <a:ext uri="{FF2B5EF4-FFF2-40B4-BE49-F238E27FC236}">
                  <a16:creationId xmlns:a16="http://schemas.microsoft.com/office/drawing/2014/main" id="{4C8491C1-37BF-47A5-952F-EAD74FFDC093}"/>
                </a:ext>
              </a:extLst>
            </p:cNvPr>
            <p:cNvSpPr>
              <a:spLocks/>
            </p:cNvSpPr>
            <p:nvPr/>
          </p:nvSpPr>
          <p:spPr bwMode="auto">
            <a:xfrm>
              <a:off x="1492" y="1635"/>
              <a:ext cx="763" cy="293"/>
            </a:xfrm>
            <a:custGeom>
              <a:avLst/>
              <a:gdLst>
                <a:gd name="T0" fmla="*/ 0 w 2288"/>
                <a:gd name="T1" fmla="*/ 0 h 878"/>
                <a:gd name="T2" fmla="*/ 0 w 2288"/>
                <a:gd name="T3" fmla="*/ 0 h 878"/>
                <a:gd name="T4" fmla="*/ 0 w 2288"/>
                <a:gd name="T5" fmla="*/ 0 h 878"/>
                <a:gd name="T6" fmla="*/ 0 w 2288"/>
                <a:gd name="T7" fmla="*/ 0 h 878"/>
                <a:gd name="T8" fmla="*/ 0 w 2288"/>
                <a:gd name="T9" fmla="*/ 0 h 8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88" h="878">
                  <a:moveTo>
                    <a:pt x="2288" y="878"/>
                  </a:moveTo>
                  <a:lnTo>
                    <a:pt x="1411" y="0"/>
                  </a:lnTo>
                  <a:lnTo>
                    <a:pt x="0" y="0"/>
                  </a:lnTo>
                  <a:lnTo>
                    <a:pt x="0" y="878"/>
                  </a:lnTo>
                  <a:lnTo>
                    <a:pt x="2288" y="878"/>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1" name="Freeform 29">
              <a:extLst>
                <a:ext uri="{FF2B5EF4-FFF2-40B4-BE49-F238E27FC236}">
                  <a16:creationId xmlns:a16="http://schemas.microsoft.com/office/drawing/2014/main" id="{DA7508FB-096C-488B-A398-1E8F7185EF23}"/>
                </a:ext>
              </a:extLst>
            </p:cNvPr>
            <p:cNvSpPr>
              <a:spLocks/>
            </p:cNvSpPr>
            <p:nvPr/>
          </p:nvSpPr>
          <p:spPr bwMode="auto">
            <a:xfrm>
              <a:off x="1632" y="1303"/>
              <a:ext cx="439" cy="332"/>
            </a:xfrm>
            <a:custGeom>
              <a:avLst/>
              <a:gdLst>
                <a:gd name="T0" fmla="*/ 0 w 1317"/>
                <a:gd name="T1" fmla="*/ 0 h 998"/>
                <a:gd name="T2" fmla="*/ 0 w 1317"/>
                <a:gd name="T3" fmla="*/ 0 h 998"/>
                <a:gd name="T4" fmla="*/ 0 w 1317"/>
                <a:gd name="T5" fmla="*/ 0 h 998"/>
                <a:gd name="T6" fmla="*/ 0 w 1317"/>
                <a:gd name="T7" fmla="*/ 0 h 998"/>
                <a:gd name="T8" fmla="*/ 0 w 1317"/>
                <a:gd name="T9" fmla="*/ 0 h 998"/>
                <a:gd name="T10" fmla="*/ 0 w 1317"/>
                <a:gd name="T11" fmla="*/ 0 h 998"/>
                <a:gd name="T12" fmla="*/ 0 w 1317"/>
                <a:gd name="T13" fmla="*/ 0 h 998"/>
                <a:gd name="T14" fmla="*/ 0 w 1317"/>
                <a:gd name="T15" fmla="*/ 0 h 998"/>
                <a:gd name="T16" fmla="*/ 0 w 1317"/>
                <a:gd name="T17" fmla="*/ 0 h 998"/>
                <a:gd name="T18" fmla="*/ 0 w 1317"/>
                <a:gd name="T19" fmla="*/ 0 h 998"/>
                <a:gd name="T20" fmla="*/ 0 w 1317"/>
                <a:gd name="T21" fmla="*/ 0 h 998"/>
                <a:gd name="T22" fmla="*/ 0 w 1317"/>
                <a:gd name="T23" fmla="*/ 0 h 998"/>
                <a:gd name="T24" fmla="*/ 0 w 1317"/>
                <a:gd name="T25" fmla="*/ 0 h 998"/>
                <a:gd name="T26" fmla="*/ 0 w 1317"/>
                <a:gd name="T27" fmla="*/ 0 h 998"/>
                <a:gd name="T28" fmla="*/ 0 w 1317"/>
                <a:gd name="T29" fmla="*/ 0 h 998"/>
                <a:gd name="T30" fmla="*/ 0 w 1317"/>
                <a:gd name="T31" fmla="*/ 0 h 998"/>
                <a:gd name="T32" fmla="*/ 0 w 1317"/>
                <a:gd name="T33" fmla="*/ 0 h 998"/>
                <a:gd name="T34" fmla="*/ 0 w 1317"/>
                <a:gd name="T35" fmla="*/ 0 h 998"/>
                <a:gd name="T36" fmla="*/ 0 w 1317"/>
                <a:gd name="T37" fmla="*/ 0 h 998"/>
                <a:gd name="T38" fmla="*/ 0 w 1317"/>
                <a:gd name="T39" fmla="*/ 0 h 998"/>
                <a:gd name="T40" fmla="*/ 0 w 1317"/>
                <a:gd name="T41" fmla="*/ 0 h 998"/>
                <a:gd name="T42" fmla="*/ 0 w 1317"/>
                <a:gd name="T43" fmla="*/ 0 h 998"/>
                <a:gd name="T44" fmla="*/ 0 w 1317"/>
                <a:gd name="T45" fmla="*/ 0 h 998"/>
                <a:gd name="T46" fmla="*/ 0 w 1317"/>
                <a:gd name="T47" fmla="*/ 0 h 998"/>
                <a:gd name="T48" fmla="*/ 0 w 1317"/>
                <a:gd name="T49" fmla="*/ 0 h 998"/>
                <a:gd name="T50" fmla="*/ 0 w 1317"/>
                <a:gd name="T51" fmla="*/ 0 h 998"/>
                <a:gd name="T52" fmla="*/ 0 w 1317"/>
                <a:gd name="T53" fmla="*/ 0 h 998"/>
                <a:gd name="T54" fmla="*/ 0 w 1317"/>
                <a:gd name="T55" fmla="*/ 0 h 998"/>
                <a:gd name="T56" fmla="*/ 0 w 1317"/>
                <a:gd name="T57" fmla="*/ 0 h 998"/>
                <a:gd name="T58" fmla="*/ 0 w 1317"/>
                <a:gd name="T59" fmla="*/ 0 h 998"/>
                <a:gd name="T60" fmla="*/ 0 w 1317"/>
                <a:gd name="T61" fmla="*/ 0 h 998"/>
                <a:gd name="T62" fmla="*/ 0 w 1317"/>
                <a:gd name="T63" fmla="*/ 0 h 998"/>
                <a:gd name="T64" fmla="*/ 0 w 1317"/>
                <a:gd name="T65" fmla="*/ 0 h 998"/>
                <a:gd name="T66" fmla="*/ 0 w 1317"/>
                <a:gd name="T67" fmla="*/ 0 h 998"/>
                <a:gd name="T68" fmla="*/ 0 w 1317"/>
                <a:gd name="T69" fmla="*/ 0 h 998"/>
                <a:gd name="T70" fmla="*/ 0 w 1317"/>
                <a:gd name="T71" fmla="*/ 0 h 998"/>
                <a:gd name="T72" fmla="*/ 0 w 1317"/>
                <a:gd name="T73" fmla="*/ 0 h 998"/>
                <a:gd name="T74" fmla="*/ 0 w 1317"/>
                <a:gd name="T75" fmla="*/ 0 h 998"/>
                <a:gd name="T76" fmla="*/ 0 w 1317"/>
                <a:gd name="T77" fmla="*/ 0 h 998"/>
                <a:gd name="T78" fmla="*/ 0 w 1317"/>
                <a:gd name="T79" fmla="*/ 0 h 998"/>
                <a:gd name="T80" fmla="*/ 0 w 1317"/>
                <a:gd name="T81" fmla="*/ 0 h 998"/>
                <a:gd name="T82" fmla="*/ 0 w 1317"/>
                <a:gd name="T83" fmla="*/ 0 h 998"/>
                <a:gd name="T84" fmla="*/ 0 w 1317"/>
                <a:gd name="T85" fmla="*/ 0 h 998"/>
                <a:gd name="T86" fmla="*/ 0 w 1317"/>
                <a:gd name="T87" fmla="*/ 0 h 998"/>
                <a:gd name="T88" fmla="*/ 0 w 1317"/>
                <a:gd name="T89" fmla="*/ 0 h 998"/>
                <a:gd name="T90" fmla="*/ 0 w 1317"/>
                <a:gd name="T91" fmla="*/ 0 h 998"/>
                <a:gd name="T92" fmla="*/ 0 w 1317"/>
                <a:gd name="T93" fmla="*/ 0 h 998"/>
                <a:gd name="T94" fmla="*/ 0 w 1317"/>
                <a:gd name="T95" fmla="*/ 0 h 998"/>
                <a:gd name="T96" fmla="*/ 0 w 1317"/>
                <a:gd name="T97" fmla="*/ 0 h 998"/>
                <a:gd name="T98" fmla="*/ 0 w 1317"/>
                <a:gd name="T99" fmla="*/ 0 h 998"/>
                <a:gd name="T100" fmla="*/ 0 w 1317"/>
                <a:gd name="T101" fmla="*/ 0 h 998"/>
                <a:gd name="T102" fmla="*/ 0 w 1317"/>
                <a:gd name="T103" fmla="*/ 0 h 998"/>
                <a:gd name="T104" fmla="*/ 0 w 1317"/>
                <a:gd name="T105" fmla="*/ 0 h 998"/>
                <a:gd name="T106" fmla="*/ 0 w 1317"/>
                <a:gd name="T107" fmla="*/ 0 h 998"/>
                <a:gd name="T108" fmla="*/ 0 w 1317"/>
                <a:gd name="T109" fmla="*/ 0 h 9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317" h="998">
                  <a:moveTo>
                    <a:pt x="1194" y="656"/>
                  </a:moveTo>
                  <a:lnTo>
                    <a:pt x="1194" y="637"/>
                  </a:lnTo>
                  <a:lnTo>
                    <a:pt x="1193" y="619"/>
                  </a:lnTo>
                  <a:lnTo>
                    <a:pt x="1188" y="599"/>
                  </a:lnTo>
                  <a:lnTo>
                    <a:pt x="1180" y="581"/>
                  </a:lnTo>
                  <a:lnTo>
                    <a:pt x="1171" y="561"/>
                  </a:lnTo>
                  <a:lnTo>
                    <a:pt x="1159" y="543"/>
                  </a:lnTo>
                  <a:lnTo>
                    <a:pt x="1146" y="524"/>
                  </a:lnTo>
                  <a:lnTo>
                    <a:pt x="1131" y="506"/>
                  </a:lnTo>
                  <a:lnTo>
                    <a:pt x="1115" y="489"/>
                  </a:lnTo>
                  <a:lnTo>
                    <a:pt x="1098" y="473"/>
                  </a:lnTo>
                  <a:lnTo>
                    <a:pt x="1080" y="458"/>
                  </a:lnTo>
                  <a:lnTo>
                    <a:pt x="1061" y="444"/>
                  </a:lnTo>
                  <a:lnTo>
                    <a:pt x="1041" y="432"/>
                  </a:lnTo>
                  <a:lnTo>
                    <a:pt x="1022" y="421"/>
                  </a:lnTo>
                  <a:lnTo>
                    <a:pt x="1003" y="412"/>
                  </a:lnTo>
                  <a:lnTo>
                    <a:pt x="984" y="406"/>
                  </a:lnTo>
                  <a:lnTo>
                    <a:pt x="969" y="402"/>
                  </a:lnTo>
                  <a:lnTo>
                    <a:pt x="953" y="396"/>
                  </a:lnTo>
                  <a:lnTo>
                    <a:pt x="937" y="390"/>
                  </a:lnTo>
                  <a:lnTo>
                    <a:pt x="920" y="383"/>
                  </a:lnTo>
                  <a:lnTo>
                    <a:pt x="903" y="374"/>
                  </a:lnTo>
                  <a:lnTo>
                    <a:pt x="886" y="365"/>
                  </a:lnTo>
                  <a:lnTo>
                    <a:pt x="868" y="354"/>
                  </a:lnTo>
                  <a:lnTo>
                    <a:pt x="851" y="342"/>
                  </a:lnTo>
                  <a:lnTo>
                    <a:pt x="833" y="329"/>
                  </a:lnTo>
                  <a:lnTo>
                    <a:pt x="816" y="313"/>
                  </a:lnTo>
                  <a:lnTo>
                    <a:pt x="798" y="296"/>
                  </a:lnTo>
                  <a:lnTo>
                    <a:pt x="782" y="278"/>
                  </a:lnTo>
                  <a:lnTo>
                    <a:pt x="765" y="257"/>
                  </a:lnTo>
                  <a:lnTo>
                    <a:pt x="749" y="233"/>
                  </a:lnTo>
                  <a:lnTo>
                    <a:pt x="733" y="208"/>
                  </a:lnTo>
                  <a:lnTo>
                    <a:pt x="719" y="180"/>
                  </a:lnTo>
                  <a:lnTo>
                    <a:pt x="707" y="161"/>
                  </a:lnTo>
                  <a:lnTo>
                    <a:pt x="695" y="142"/>
                  </a:lnTo>
                  <a:lnTo>
                    <a:pt x="681" y="126"/>
                  </a:lnTo>
                  <a:lnTo>
                    <a:pt x="666" y="112"/>
                  </a:lnTo>
                  <a:lnTo>
                    <a:pt x="649" y="99"/>
                  </a:lnTo>
                  <a:lnTo>
                    <a:pt x="632" y="88"/>
                  </a:lnTo>
                  <a:lnTo>
                    <a:pt x="615" y="80"/>
                  </a:lnTo>
                  <a:lnTo>
                    <a:pt x="598" y="72"/>
                  </a:lnTo>
                  <a:lnTo>
                    <a:pt x="579" y="67"/>
                  </a:lnTo>
                  <a:lnTo>
                    <a:pt x="561" y="63"/>
                  </a:lnTo>
                  <a:lnTo>
                    <a:pt x="544" y="59"/>
                  </a:lnTo>
                  <a:lnTo>
                    <a:pt x="527" y="58"/>
                  </a:lnTo>
                  <a:lnTo>
                    <a:pt x="510" y="58"/>
                  </a:lnTo>
                  <a:lnTo>
                    <a:pt x="494" y="59"/>
                  </a:lnTo>
                  <a:lnTo>
                    <a:pt x="478" y="62"/>
                  </a:lnTo>
                  <a:lnTo>
                    <a:pt x="465" y="65"/>
                  </a:lnTo>
                  <a:lnTo>
                    <a:pt x="448" y="69"/>
                  </a:lnTo>
                  <a:lnTo>
                    <a:pt x="434" y="72"/>
                  </a:lnTo>
                  <a:lnTo>
                    <a:pt x="421" y="76"/>
                  </a:lnTo>
                  <a:lnTo>
                    <a:pt x="407" y="80"/>
                  </a:lnTo>
                  <a:lnTo>
                    <a:pt x="391" y="84"/>
                  </a:lnTo>
                  <a:lnTo>
                    <a:pt x="375" y="87"/>
                  </a:lnTo>
                  <a:lnTo>
                    <a:pt x="359" y="90"/>
                  </a:lnTo>
                  <a:lnTo>
                    <a:pt x="342" y="91"/>
                  </a:lnTo>
                  <a:lnTo>
                    <a:pt x="325" y="91"/>
                  </a:lnTo>
                  <a:lnTo>
                    <a:pt x="307" y="91"/>
                  </a:lnTo>
                  <a:lnTo>
                    <a:pt x="288" y="88"/>
                  </a:lnTo>
                  <a:lnTo>
                    <a:pt x="269" y="84"/>
                  </a:lnTo>
                  <a:lnTo>
                    <a:pt x="247" y="80"/>
                  </a:lnTo>
                  <a:lnTo>
                    <a:pt x="228" y="72"/>
                  </a:lnTo>
                  <a:lnTo>
                    <a:pt x="205" y="65"/>
                  </a:lnTo>
                  <a:lnTo>
                    <a:pt x="183" y="53"/>
                  </a:lnTo>
                  <a:lnTo>
                    <a:pt x="161" y="40"/>
                  </a:lnTo>
                  <a:lnTo>
                    <a:pt x="134" y="24"/>
                  </a:lnTo>
                  <a:lnTo>
                    <a:pt x="111" y="13"/>
                  </a:lnTo>
                  <a:lnTo>
                    <a:pt x="88" y="5"/>
                  </a:lnTo>
                  <a:lnTo>
                    <a:pt x="67" y="1"/>
                  </a:lnTo>
                  <a:lnTo>
                    <a:pt x="47" y="0"/>
                  </a:lnTo>
                  <a:lnTo>
                    <a:pt x="30" y="1"/>
                  </a:lnTo>
                  <a:lnTo>
                    <a:pt x="14" y="4"/>
                  </a:lnTo>
                  <a:lnTo>
                    <a:pt x="0" y="9"/>
                  </a:lnTo>
                  <a:lnTo>
                    <a:pt x="16" y="24"/>
                  </a:lnTo>
                  <a:lnTo>
                    <a:pt x="28" y="21"/>
                  </a:lnTo>
                  <a:lnTo>
                    <a:pt x="42" y="18"/>
                  </a:lnTo>
                  <a:lnTo>
                    <a:pt x="57" y="18"/>
                  </a:lnTo>
                  <a:lnTo>
                    <a:pt x="72" y="21"/>
                  </a:lnTo>
                  <a:lnTo>
                    <a:pt x="91" y="26"/>
                  </a:lnTo>
                  <a:lnTo>
                    <a:pt x="109" y="33"/>
                  </a:lnTo>
                  <a:lnTo>
                    <a:pt x="129" y="42"/>
                  </a:lnTo>
                  <a:lnTo>
                    <a:pt x="151" y="55"/>
                  </a:lnTo>
                  <a:lnTo>
                    <a:pt x="175" y="70"/>
                  </a:lnTo>
                  <a:lnTo>
                    <a:pt x="199" y="80"/>
                  </a:lnTo>
                  <a:lnTo>
                    <a:pt x="221" y="91"/>
                  </a:lnTo>
                  <a:lnTo>
                    <a:pt x="244" y="97"/>
                  </a:lnTo>
                  <a:lnTo>
                    <a:pt x="265" y="103"/>
                  </a:lnTo>
                  <a:lnTo>
                    <a:pt x="284" y="107"/>
                  </a:lnTo>
                  <a:lnTo>
                    <a:pt x="304" y="109"/>
                  </a:lnTo>
                  <a:lnTo>
                    <a:pt x="324" y="109"/>
                  </a:lnTo>
                  <a:lnTo>
                    <a:pt x="342" y="109"/>
                  </a:lnTo>
                  <a:lnTo>
                    <a:pt x="359" y="108"/>
                  </a:lnTo>
                  <a:lnTo>
                    <a:pt x="377" y="105"/>
                  </a:lnTo>
                  <a:lnTo>
                    <a:pt x="394" y="103"/>
                  </a:lnTo>
                  <a:lnTo>
                    <a:pt x="409" y="99"/>
                  </a:lnTo>
                  <a:lnTo>
                    <a:pt x="424" y="95"/>
                  </a:lnTo>
                  <a:lnTo>
                    <a:pt x="438" y="91"/>
                  </a:lnTo>
                  <a:lnTo>
                    <a:pt x="453" y="87"/>
                  </a:lnTo>
                  <a:lnTo>
                    <a:pt x="470" y="82"/>
                  </a:lnTo>
                  <a:lnTo>
                    <a:pt x="482" y="79"/>
                  </a:lnTo>
                  <a:lnTo>
                    <a:pt x="496" y="76"/>
                  </a:lnTo>
                  <a:lnTo>
                    <a:pt x="511" y="76"/>
                  </a:lnTo>
                  <a:lnTo>
                    <a:pt x="525" y="76"/>
                  </a:lnTo>
                  <a:lnTo>
                    <a:pt x="541" y="78"/>
                  </a:lnTo>
                  <a:lnTo>
                    <a:pt x="558" y="80"/>
                  </a:lnTo>
                  <a:lnTo>
                    <a:pt x="574" y="84"/>
                  </a:lnTo>
                  <a:lnTo>
                    <a:pt x="591" y="90"/>
                  </a:lnTo>
                  <a:lnTo>
                    <a:pt x="607" y="96"/>
                  </a:lnTo>
                  <a:lnTo>
                    <a:pt x="624" y="105"/>
                  </a:lnTo>
                  <a:lnTo>
                    <a:pt x="639" y="115"/>
                  </a:lnTo>
                  <a:lnTo>
                    <a:pt x="654" y="126"/>
                  </a:lnTo>
                  <a:lnTo>
                    <a:pt x="668" y="140"/>
                  </a:lnTo>
                  <a:lnTo>
                    <a:pt x="681" y="154"/>
                  </a:lnTo>
                  <a:lnTo>
                    <a:pt x="693" y="171"/>
                  </a:lnTo>
                  <a:lnTo>
                    <a:pt x="703" y="190"/>
                  </a:lnTo>
                  <a:lnTo>
                    <a:pt x="719" y="219"/>
                  </a:lnTo>
                  <a:lnTo>
                    <a:pt x="735" y="245"/>
                  </a:lnTo>
                  <a:lnTo>
                    <a:pt x="750" y="269"/>
                  </a:lnTo>
                  <a:lnTo>
                    <a:pt x="768" y="290"/>
                  </a:lnTo>
                  <a:lnTo>
                    <a:pt x="786" y="309"/>
                  </a:lnTo>
                  <a:lnTo>
                    <a:pt x="803" y="327"/>
                  </a:lnTo>
                  <a:lnTo>
                    <a:pt x="822" y="342"/>
                  </a:lnTo>
                  <a:lnTo>
                    <a:pt x="840" y="357"/>
                  </a:lnTo>
                  <a:lnTo>
                    <a:pt x="858" y="370"/>
                  </a:lnTo>
                  <a:lnTo>
                    <a:pt x="877" y="381"/>
                  </a:lnTo>
                  <a:lnTo>
                    <a:pt x="895" y="390"/>
                  </a:lnTo>
                  <a:lnTo>
                    <a:pt x="912" y="399"/>
                  </a:lnTo>
                  <a:lnTo>
                    <a:pt x="930" y="406"/>
                  </a:lnTo>
                  <a:lnTo>
                    <a:pt x="947" y="412"/>
                  </a:lnTo>
                  <a:lnTo>
                    <a:pt x="962" y="417"/>
                  </a:lnTo>
                  <a:lnTo>
                    <a:pt x="978" y="423"/>
                  </a:lnTo>
                  <a:lnTo>
                    <a:pt x="1016" y="439"/>
                  </a:lnTo>
                  <a:lnTo>
                    <a:pt x="1053" y="461"/>
                  </a:lnTo>
                  <a:lnTo>
                    <a:pt x="1089" y="489"/>
                  </a:lnTo>
                  <a:lnTo>
                    <a:pt x="1119" y="520"/>
                  </a:lnTo>
                  <a:lnTo>
                    <a:pt x="1144" y="554"/>
                  </a:lnTo>
                  <a:lnTo>
                    <a:pt x="1163" y="589"/>
                  </a:lnTo>
                  <a:lnTo>
                    <a:pt x="1174" y="622"/>
                  </a:lnTo>
                  <a:lnTo>
                    <a:pt x="1176" y="653"/>
                  </a:lnTo>
                  <a:lnTo>
                    <a:pt x="1173" y="687"/>
                  </a:lnTo>
                  <a:lnTo>
                    <a:pt x="1176" y="726"/>
                  </a:lnTo>
                  <a:lnTo>
                    <a:pt x="1181" y="766"/>
                  </a:lnTo>
                  <a:lnTo>
                    <a:pt x="1192" y="809"/>
                  </a:lnTo>
                  <a:lnTo>
                    <a:pt x="1206" y="851"/>
                  </a:lnTo>
                  <a:lnTo>
                    <a:pt x="1225" y="891"/>
                  </a:lnTo>
                  <a:lnTo>
                    <a:pt x="1247" y="930"/>
                  </a:lnTo>
                  <a:lnTo>
                    <a:pt x="1275" y="965"/>
                  </a:lnTo>
                  <a:lnTo>
                    <a:pt x="1281" y="973"/>
                  </a:lnTo>
                  <a:lnTo>
                    <a:pt x="1288" y="981"/>
                  </a:lnTo>
                  <a:lnTo>
                    <a:pt x="1293" y="989"/>
                  </a:lnTo>
                  <a:lnTo>
                    <a:pt x="1297" y="998"/>
                  </a:lnTo>
                  <a:lnTo>
                    <a:pt x="1317" y="998"/>
                  </a:lnTo>
                  <a:lnTo>
                    <a:pt x="1311" y="986"/>
                  </a:lnTo>
                  <a:lnTo>
                    <a:pt x="1305" y="974"/>
                  </a:lnTo>
                  <a:lnTo>
                    <a:pt x="1297" y="963"/>
                  </a:lnTo>
                  <a:lnTo>
                    <a:pt x="1289" y="952"/>
                  </a:lnTo>
                  <a:lnTo>
                    <a:pt x="1263" y="918"/>
                  </a:lnTo>
                  <a:lnTo>
                    <a:pt x="1240" y="882"/>
                  </a:lnTo>
                  <a:lnTo>
                    <a:pt x="1223" y="843"/>
                  </a:lnTo>
                  <a:lnTo>
                    <a:pt x="1209" y="803"/>
                  </a:lnTo>
                  <a:lnTo>
                    <a:pt x="1200" y="764"/>
                  </a:lnTo>
                  <a:lnTo>
                    <a:pt x="1194" y="724"/>
                  </a:lnTo>
                  <a:lnTo>
                    <a:pt x="1192" y="689"/>
                  </a:lnTo>
                  <a:lnTo>
                    <a:pt x="1194" y="656"/>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2" name="Freeform 30">
              <a:extLst>
                <a:ext uri="{FF2B5EF4-FFF2-40B4-BE49-F238E27FC236}">
                  <a16:creationId xmlns:a16="http://schemas.microsoft.com/office/drawing/2014/main" id="{C56077B4-C298-43CC-93C8-45D77DDC4310}"/>
                </a:ext>
              </a:extLst>
            </p:cNvPr>
            <p:cNvSpPr>
              <a:spLocks/>
            </p:cNvSpPr>
            <p:nvPr/>
          </p:nvSpPr>
          <p:spPr bwMode="auto">
            <a:xfrm>
              <a:off x="1520" y="1165"/>
              <a:ext cx="92" cy="34"/>
            </a:xfrm>
            <a:custGeom>
              <a:avLst/>
              <a:gdLst>
                <a:gd name="T0" fmla="*/ 0 w 276"/>
                <a:gd name="T1" fmla="*/ 0 h 101"/>
                <a:gd name="T2" fmla="*/ 0 w 276"/>
                <a:gd name="T3" fmla="*/ 0 h 101"/>
                <a:gd name="T4" fmla="*/ 0 w 276"/>
                <a:gd name="T5" fmla="*/ 0 h 101"/>
                <a:gd name="T6" fmla="*/ 0 w 276"/>
                <a:gd name="T7" fmla="*/ 0 h 101"/>
                <a:gd name="T8" fmla="*/ 0 w 276"/>
                <a:gd name="T9" fmla="*/ 0 h 101"/>
                <a:gd name="T10" fmla="*/ 0 w 276"/>
                <a:gd name="T11" fmla="*/ 0 h 101"/>
                <a:gd name="T12" fmla="*/ 0 w 276"/>
                <a:gd name="T13" fmla="*/ 0 h 101"/>
                <a:gd name="T14" fmla="*/ 0 w 276"/>
                <a:gd name="T15" fmla="*/ 0 h 101"/>
                <a:gd name="T16" fmla="*/ 0 w 276"/>
                <a:gd name="T17" fmla="*/ 0 h 101"/>
                <a:gd name="T18" fmla="*/ 0 w 276"/>
                <a:gd name="T19" fmla="*/ 0 h 101"/>
                <a:gd name="T20" fmla="*/ 0 w 276"/>
                <a:gd name="T21" fmla="*/ 0 h 101"/>
                <a:gd name="T22" fmla="*/ 0 w 276"/>
                <a:gd name="T23" fmla="*/ 0 h 101"/>
                <a:gd name="T24" fmla="*/ 0 w 276"/>
                <a:gd name="T25" fmla="*/ 0 h 101"/>
                <a:gd name="T26" fmla="*/ 0 w 276"/>
                <a:gd name="T27" fmla="*/ 0 h 101"/>
                <a:gd name="T28" fmla="*/ 0 w 276"/>
                <a:gd name="T29" fmla="*/ 0 h 101"/>
                <a:gd name="T30" fmla="*/ 0 w 276"/>
                <a:gd name="T31" fmla="*/ 0 h 101"/>
                <a:gd name="T32" fmla="*/ 0 w 276"/>
                <a:gd name="T33" fmla="*/ 0 h 101"/>
                <a:gd name="T34" fmla="*/ 0 w 276"/>
                <a:gd name="T35" fmla="*/ 0 h 101"/>
                <a:gd name="T36" fmla="*/ 0 w 276"/>
                <a:gd name="T37" fmla="*/ 0 h 101"/>
                <a:gd name="T38" fmla="*/ 0 w 276"/>
                <a:gd name="T39" fmla="*/ 0 h 101"/>
                <a:gd name="T40" fmla="*/ 0 w 276"/>
                <a:gd name="T41" fmla="*/ 0 h 101"/>
                <a:gd name="T42" fmla="*/ 0 w 276"/>
                <a:gd name="T43" fmla="*/ 0 h 101"/>
                <a:gd name="T44" fmla="*/ 0 w 276"/>
                <a:gd name="T45" fmla="*/ 0 h 101"/>
                <a:gd name="T46" fmla="*/ 0 w 276"/>
                <a:gd name="T47" fmla="*/ 0 h 101"/>
                <a:gd name="T48" fmla="*/ 0 w 276"/>
                <a:gd name="T49" fmla="*/ 0 h 101"/>
                <a:gd name="T50" fmla="*/ 0 w 276"/>
                <a:gd name="T51" fmla="*/ 0 h 101"/>
                <a:gd name="T52" fmla="*/ 0 w 276"/>
                <a:gd name="T53" fmla="*/ 0 h 101"/>
                <a:gd name="T54" fmla="*/ 0 w 276"/>
                <a:gd name="T55" fmla="*/ 0 h 101"/>
                <a:gd name="T56" fmla="*/ 0 w 276"/>
                <a:gd name="T57" fmla="*/ 0 h 101"/>
                <a:gd name="T58" fmla="*/ 0 w 276"/>
                <a:gd name="T59" fmla="*/ 0 h 101"/>
                <a:gd name="T60" fmla="*/ 0 w 276"/>
                <a:gd name="T61" fmla="*/ 0 h 101"/>
                <a:gd name="T62" fmla="*/ 0 w 276"/>
                <a:gd name="T63" fmla="*/ 0 h 101"/>
                <a:gd name="T64" fmla="*/ 0 w 276"/>
                <a:gd name="T65" fmla="*/ 0 h 101"/>
                <a:gd name="T66" fmla="*/ 0 w 276"/>
                <a:gd name="T67" fmla="*/ 0 h 101"/>
                <a:gd name="T68" fmla="*/ 0 w 276"/>
                <a:gd name="T69" fmla="*/ 0 h 101"/>
                <a:gd name="T70" fmla="*/ 0 w 276"/>
                <a:gd name="T71" fmla="*/ 0 h 101"/>
                <a:gd name="T72" fmla="*/ 0 w 276"/>
                <a:gd name="T73" fmla="*/ 0 h 101"/>
                <a:gd name="T74" fmla="*/ 0 w 276"/>
                <a:gd name="T75" fmla="*/ 0 h 101"/>
                <a:gd name="T76" fmla="*/ 0 w 276"/>
                <a:gd name="T77" fmla="*/ 0 h 1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76" h="101">
                  <a:moveTo>
                    <a:pt x="274" y="3"/>
                  </a:moveTo>
                  <a:lnTo>
                    <a:pt x="275" y="1"/>
                  </a:lnTo>
                  <a:lnTo>
                    <a:pt x="275" y="0"/>
                  </a:lnTo>
                  <a:lnTo>
                    <a:pt x="276" y="0"/>
                  </a:lnTo>
                  <a:lnTo>
                    <a:pt x="253" y="0"/>
                  </a:lnTo>
                  <a:lnTo>
                    <a:pt x="245" y="8"/>
                  </a:lnTo>
                  <a:lnTo>
                    <a:pt x="236" y="16"/>
                  </a:lnTo>
                  <a:lnTo>
                    <a:pt x="225" y="24"/>
                  </a:lnTo>
                  <a:lnTo>
                    <a:pt x="213" y="32"/>
                  </a:lnTo>
                  <a:lnTo>
                    <a:pt x="201" y="39"/>
                  </a:lnTo>
                  <a:lnTo>
                    <a:pt x="187" y="46"/>
                  </a:lnTo>
                  <a:lnTo>
                    <a:pt x="172" y="53"/>
                  </a:lnTo>
                  <a:lnTo>
                    <a:pt x="157" y="59"/>
                  </a:lnTo>
                  <a:lnTo>
                    <a:pt x="139" y="66"/>
                  </a:lnTo>
                  <a:lnTo>
                    <a:pt x="122" y="71"/>
                  </a:lnTo>
                  <a:lnTo>
                    <a:pt x="104" y="75"/>
                  </a:lnTo>
                  <a:lnTo>
                    <a:pt x="84" y="79"/>
                  </a:lnTo>
                  <a:lnTo>
                    <a:pt x="64" y="82"/>
                  </a:lnTo>
                  <a:lnTo>
                    <a:pt x="43" y="83"/>
                  </a:lnTo>
                  <a:lnTo>
                    <a:pt x="22" y="84"/>
                  </a:lnTo>
                  <a:lnTo>
                    <a:pt x="0" y="83"/>
                  </a:lnTo>
                  <a:lnTo>
                    <a:pt x="18" y="101"/>
                  </a:lnTo>
                  <a:lnTo>
                    <a:pt x="42" y="101"/>
                  </a:lnTo>
                  <a:lnTo>
                    <a:pt x="64" y="100"/>
                  </a:lnTo>
                  <a:lnTo>
                    <a:pt x="87" y="97"/>
                  </a:lnTo>
                  <a:lnTo>
                    <a:pt x="108" y="93"/>
                  </a:lnTo>
                  <a:lnTo>
                    <a:pt x="128" y="88"/>
                  </a:lnTo>
                  <a:lnTo>
                    <a:pt x="147" y="83"/>
                  </a:lnTo>
                  <a:lnTo>
                    <a:pt x="164" y="76"/>
                  </a:lnTo>
                  <a:lnTo>
                    <a:pt x="182" y="68"/>
                  </a:lnTo>
                  <a:lnTo>
                    <a:pt x="199" y="60"/>
                  </a:lnTo>
                  <a:lnTo>
                    <a:pt x="213" y="53"/>
                  </a:lnTo>
                  <a:lnTo>
                    <a:pt x="226" y="45"/>
                  </a:lnTo>
                  <a:lnTo>
                    <a:pt x="238" y="35"/>
                  </a:lnTo>
                  <a:lnTo>
                    <a:pt x="250" y="28"/>
                  </a:lnTo>
                  <a:lnTo>
                    <a:pt x="259" y="18"/>
                  </a:lnTo>
                  <a:lnTo>
                    <a:pt x="267" y="10"/>
                  </a:lnTo>
                  <a:lnTo>
                    <a:pt x="274" y="3"/>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3" name="Freeform 31">
              <a:extLst>
                <a:ext uri="{FF2B5EF4-FFF2-40B4-BE49-F238E27FC236}">
                  <a16:creationId xmlns:a16="http://schemas.microsoft.com/office/drawing/2014/main" id="{C6E2BE6E-5C25-4BBE-9416-E316A30A328E}"/>
                </a:ext>
              </a:extLst>
            </p:cNvPr>
            <p:cNvSpPr>
              <a:spLocks/>
            </p:cNvSpPr>
            <p:nvPr/>
          </p:nvSpPr>
          <p:spPr bwMode="auto">
            <a:xfrm>
              <a:off x="1731" y="1165"/>
              <a:ext cx="120" cy="13"/>
            </a:xfrm>
            <a:custGeom>
              <a:avLst/>
              <a:gdLst>
                <a:gd name="T0" fmla="*/ 0 w 361"/>
                <a:gd name="T1" fmla="*/ 0 h 37"/>
                <a:gd name="T2" fmla="*/ 0 w 361"/>
                <a:gd name="T3" fmla="*/ 0 h 37"/>
                <a:gd name="T4" fmla="*/ 0 w 361"/>
                <a:gd name="T5" fmla="*/ 0 h 37"/>
                <a:gd name="T6" fmla="*/ 0 w 361"/>
                <a:gd name="T7" fmla="*/ 0 h 37"/>
                <a:gd name="T8" fmla="*/ 0 w 361"/>
                <a:gd name="T9" fmla="*/ 0 h 37"/>
                <a:gd name="T10" fmla="*/ 0 w 361"/>
                <a:gd name="T11" fmla="*/ 0 h 37"/>
                <a:gd name="T12" fmla="*/ 0 w 361"/>
                <a:gd name="T13" fmla="*/ 0 h 37"/>
                <a:gd name="T14" fmla="*/ 0 w 361"/>
                <a:gd name="T15" fmla="*/ 0 h 37"/>
                <a:gd name="T16" fmla="*/ 0 w 361"/>
                <a:gd name="T17" fmla="*/ 0 h 37"/>
                <a:gd name="T18" fmla="*/ 0 w 361"/>
                <a:gd name="T19" fmla="*/ 0 h 37"/>
                <a:gd name="T20" fmla="*/ 0 w 361"/>
                <a:gd name="T21" fmla="*/ 0 h 37"/>
                <a:gd name="T22" fmla="*/ 0 w 361"/>
                <a:gd name="T23" fmla="*/ 0 h 37"/>
                <a:gd name="T24" fmla="*/ 0 w 361"/>
                <a:gd name="T25" fmla="*/ 0 h 37"/>
                <a:gd name="T26" fmla="*/ 0 w 361"/>
                <a:gd name="T27" fmla="*/ 0 h 37"/>
                <a:gd name="T28" fmla="*/ 0 w 361"/>
                <a:gd name="T29" fmla="*/ 0 h 37"/>
                <a:gd name="T30" fmla="*/ 0 w 361"/>
                <a:gd name="T31" fmla="*/ 0 h 37"/>
                <a:gd name="T32" fmla="*/ 0 w 361"/>
                <a:gd name="T33" fmla="*/ 0 h 37"/>
                <a:gd name="T34" fmla="*/ 0 w 361"/>
                <a:gd name="T35" fmla="*/ 0 h 37"/>
                <a:gd name="T36" fmla="*/ 0 w 361"/>
                <a:gd name="T37" fmla="*/ 0 h 37"/>
                <a:gd name="T38" fmla="*/ 0 w 361"/>
                <a:gd name="T39" fmla="*/ 0 h 37"/>
                <a:gd name="T40" fmla="*/ 0 w 361"/>
                <a:gd name="T41" fmla="*/ 0 h 37"/>
                <a:gd name="T42" fmla="*/ 0 w 361"/>
                <a:gd name="T43" fmla="*/ 0 h 37"/>
                <a:gd name="T44" fmla="*/ 0 w 361"/>
                <a:gd name="T45" fmla="*/ 0 h 37"/>
                <a:gd name="T46" fmla="*/ 0 w 361"/>
                <a:gd name="T47" fmla="*/ 0 h 37"/>
                <a:gd name="T48" fmla="*/ 0 w 361"/>
                <a:gd name="T49" fmla="*/ 0 h 37"/>
                <a:gd name="T50" fmla="*/ 0 w 361"/>
                <a:gd name="T51" fmla="*/ 0 h 37"/>
                <a:gd name="T52" fmla="*/ 0 w 361"/>
                <a:gd name="T53" fmla="*/ 0 h 37"/>
                <a:gd name="T54" fmla="*/ 0 w 361"/>
                <a:gd name="T55" fmla="*/ 0 h 37"/>
                <a:gd name="T56" fmla="*/ 0 w 361"/>
                <a:gd name="T57" fmla="*/ 0 h 37"/>
                <a:gd name="T58" fmla="*/ 0 w 361"/>
                <a:gd name="T59" fmla="*/ 0 h 37"/>
                <a:gd name="T60" fmla="*/ 0 w 361"/>
                <a:gd name="T61" fmla="*/ 0 h 37"/>
                <a:gd name="T62" fmla="*/ 0 w 361"/>
                <a:gd name="T63" fmla="*/ 0 h 37"/>
                <a:gd name="T64" fmla="*/ 0 w 361"/>
                <a:gd name="T65" fmla="*/ 0 h 37"/>
                <a:gd name="T66" fmla="*/ 0 w 361"/>
                <a:gd name="T67" fmla="*/ 0 h 37"/>
                <a:gd name="T68" fmla="*/ 0 w 361"/>
                <a:gd name="T69" fmla="*/ 0 h 37"/>
                <a:gd name="T70" fmla="*/ 0 w 361"/>
                <a:gd name="T71" fmla="*/ 0 h 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61" h="37">
                  <a:moveTo>
                    <a:pt x="343" y="5"/>
                  </a:moveTo>
                  <a:lnTo>
                    <a:pt x="361" y="0"/>
                  </a:lnTo>
                  <a:lnTo>
                    <a:pt x="295" y="0"/>
                  </a:lnTo>
                  <a:lnTo>
                    <a:pt x="282" y="3"/>
                  </a:lnTo>
                  <a:lnTo>
                    <a:pt x="270" y="6"/>
                  </a:lnTo>
                  <a:lnTo>
                    <a:pt x="257" y="9"/>
                  </a:lnTo>
                  <a:lnTo>
                    <a:pt x="242" y="12"/>
                  </a:lnTo>
                  <a:lnTo>
                    <a:pt x="229" y="13"/>
                  </a:lnTo>
                  <a:lnTo>
                    <a:pt x="215" y="16"/>
                  </a:lnTo>
                  <a:lnTo>
                    <a:pt x="200" y="17"/>
                  </a:lnTo>
                  <a:lnTo>
                    <a:pt x="186" y="17"/>
                  </a:lnTo>
                  <a:lnTo>
                    <a:pt x="170" y="18"/>
                  </a:lnTo>
                  <a:lnTo>
                    <a:pt x="154" y="18"/>
                  </a:lnTo>
                  <a:lnTo>
                    <a:pt x="138" y="17"/>
                  </a:lnTo>
                  <a:lnTo>
                    <a:pt x="121" y="16"/>
                  </a:lnTo>
                  <a:lnTo>
                    <a:pt x="104" y="13"/>
                  </a:lnTo>
                  <a:lnTo>
                    <a:pt x="87" y="9"/>
                  </a:lnTo>
                  <a:lnTo>
                    <a:pt x="70" y="5"/>
                  </a:lnTo>
                  <a:lnTo>
                    <a:pt x="52" y="0"/>
                  </a:lnTo>
                  <a:lnTo>
                    <a:pt x="0" y="0"/>
                  </a:lnTo>
                  <a:lnTo>
                    <a:pt x="27" y="10"/>
                  </a:lnTo>
                  <a:lnTo>
                    <a:pt x="53" y="20"/>
                  </a:lnTo>
                  <a:lnTo>
                    <a:pt x="78" y="26"/>
                  </a:lnTo>
                  <a:lnTo>
                    <a:pt x="103" y="32"/>
                  </a:lnTo>
                  <a:lnTo>
                    <a:pt x="127" y="34"/>
                  </a:lnTo>
                  <a:lnTo>
                    <a:pt x="149" y="37"/>
                  </a:lnTo>
                  <a:lnTo>
                    <a:pt x="171" y="37"/>
                  </a:lnTo>
                  <a:lnTo>
                    <a:pt x="194" y="35"/>
                  </a:lnTo>
                  <a:lnTo>
                    <a:pt x="215" y="34"/>
                  </a:lnTo>
                  <a:lnTo>
                    <a:pt x="235" y="32"/>
                  </a:lnTo>
                  <a:lnTo>
                    <a:pt x="254" y="28"/>
                  </a:lnTo>
                  <a:lnTo>
                    <a:pt x="273" y="24"/>
                  </a:lnTo>
                  <a:lnTo>
                    <a:pt x="291" y="20"/>
                  </a:lnTo>
                  <a:lnTo>
                    <a:pt x="310" y="14"/>
                  </a:lnTo>
                  <a:lnTo>
                    <a:pt x="327" y="10"/>
                  </a:lnTo>
                  <a:lnTo>
                    <a:pt x="343" y="5"/>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4" name="Freeform 32">
              <a:extLst>
                <a:ext uri="{FF2B5EF4-FFF2-40B4-BE49-F238E27FC236}">
                  <a16:creationId xmlns:a16="http://schemas.microsoft.com/office/drawing/2014/main" id="{95584A74-AC41-4962-B94D-801DD0AAD397}"/>
                </a:ext>
              </a:extLst>
            </p:cNvPr>
            <p:cNvSpPr>
              <a:spLocks/>
            </p:cNvSpPr>
            <p:nvPr/>
          </p:nvSpPr>
          <p:spPr bwMode="auto">
            <a:xfrm>
              <a:off x="1898" y="1165"/>
              <a:ext cx="353" cy="470"/>
            </a:xfrm>
            <a:custGeom>
              <a:avLst/>
              <a:gdLst>
                <a:gd name="T0" fmla="*/ 0 w 1058"/>
                <a:gd name="T1" fmla="*/ 0 h 1410"/>
                <a:gd name="T2" fmla="*/ 0 w 1058"/>
                <a:gd name="T3" fmla="*/ 0 h 1410"/>
                <a:gd name="T4" fmla="*/ 0 w 1058"/>
                <a:gd name="T5" fmla="*/ 0 h 1410"/>
                <a:gd name="T6" fmla="*/ 0 w 1058"/>
                <a:gd name="T7" fmla="*/ 0 h 1410"/>
                <a:gd name="T8" fmla="*/ 0 w 1058"/>
                <a:gd name="T9" fmla="*/ 0 h 1410"/>
                <a:gd name="T10" fmla="*/ 0 w 1058"/>
                <a:gd name="T11" fmla="*/ 0 h 1410"/>
                <a:gd name="T12" fmla="*/ 0 w 1058"/>
                <a:gd name="T13" fmla="*/ 0 h 1410"/>
                <a:gd name="T14" fmla="*/ 0 w 1058"/>
                <a:gd name="T15" fmla="*/ 0 h 1410"/>
                <a:gd name="T16" fmla="*/ 0 w 1058"/>
                <a:gd name="T17" fmla="*/ 0 h 1410"/>
                <a:gd name="T18" fmla="*/ 0 w 1058"/>
                <a:gd name="T19" fmla="*/ 0 h 1410"/>
                <a:gd name="T20" fmla="*/ 0 w 1058"/>
                <a:gd name="T21" fmla="*/ 0 h 1410"/>
                <a:gd name="T22" fmla="*/ 0 w 1058"/>
                <a:gd name="T23" fmla="*/ 0 h 1410"/>
                <a:gd name="T24" fmla="*/ 0 w 1058"/>
                <a:gd name="T25" fmla="*/ 0 h 1410"/>
                <a:gd name="T26" fmla="*/ 0 w 1058"/>
                <a:gd name="T27" fmla="*/ 0 h 1410"/>
                <a:gd name="T28" fmla="*/ 0 w 1058"/>
                <a:gd name="T29" fmla="*/ 0 h 1410"/>
                <a:gd name="T30" fmla="*/ 0 w 1058"/>
                <a:gd name="T31" fmla="*/ 0 h 1410"/>
                <a:gd name="T32" fmla="*/ 0 w 1058"/>
                <a:gd name="T33" fmla="*/ 0 h 1410"/>
                <a:gd name="T34" fmla="*/ 0 w 1058"/>
                <a:gd name="T35" fmla="*/ 0 h 1410"/>
                <a:gd name="T36" fmla="*/ 0 w 1058"/>
                <a:gd name="T37" fmla="*/ 0 h 1410"/>
                <a:gd name="T38" fmla="*/ 0 w 1058"/>
                <a:gd name="T39" fmla="*/ 0 h 1410"/>
                <a:gd name="T40" fmla="*/ 0 w 1058"/>
                <a:gd name="T41" fmla="*/ 0 h 1410"/>
                <a:gd name="T42" fmla="*/ 0 w 1058"/>
                <a:gd name="T43" fmla="*/ 0 h 1410"/>
                <a:gd name="T44" fmla="*/ 0 w 1058"/>
                <a:gd name="T45" fmla="*/ 0 h 1410"/>
                <a:gd name="T46" fmla="*/ 0 w 1058"/>
                <a:gd name="T47" fmla="*/ 0 h 1410"/>
                <a:gd name="T48" fmla="*/ 0 w 1058"/>
                <a:gd name="T49" fmla="*/ 0 h 1410"/>
                <a:gd name="T50" fmla="*/ 0 w 1058"/>
                <a:gd name="T51" fmla="*/ 0 h 1410"/>
                <a:gd name="T52" fmla="*/ 0 w 1058"/>
                <a:gd name="T53" fmla="*/ 0 h 1410"/>
                <a:gd name="T54" fmla="*/ 0 w 1058"/>
                <a:gd name="T55" fmla="*/ 0 h 1410"/>
                <a:gd name="T56" fmla="*/ 0 w 1058"/>
                <a:gd name="T57" fmla="*/ 0 h 1410"/>
                <a:gd name="T58" fmla="*/ 0 w 1058"/>
                <a:gd name="T59" fmla="*/ 0 h 1410"/>
                <a:gd name="T60" fmla="*/ 0 w 1058"/>
                <a:gd name="T61" fmla="*/ 0 h 1410"/>
                <a:gd name="T62" fmla="*/ 0 w 1058"/>
                <a:gd name="T63" fmla="*/ 0 h 1410"/>
                <a:gd name="T64" fmla="*/ 0 w 1058"/>
                <a:gd name="T65" fmla="*/ 0 h 1410"/>
                <a:gd name="T66" fmla="*/ 0 w 1058"/>
                <a:gd name="T67" fmla="*/ 0 h 1410"/>
                <a:gd name="T68" fmla="*/ 0 w 1058"/>
                <a:gd name="T69" fmla="*/ 0 h 1410"/>
                <a:gd name="T70" fmla="*/ 0 w 1058"/>
                <a:gd name="T71" fmla="*/ 0 h 1410"/>
                <a:gd name="T72" fmla="*/ 0 w 1058"/>
                <a:gd name="T73" fmla="*/ 0 h 1410"/>
                <a:gd name="T74" fmla="*/ 0 w 1058"/>
                <a:gd name="T75" fmla="*/ 0 h 1410"/>
                <a:gd name="T76" fmla="*/ 0 w 1058"/>
                <a:gd name="T77" fmla="*/ 0 h 1410"/>
                <a:gd name="T78" fmla="*/ 0 w 1058"/>
                <a:gd name="T79" fmla="*/ 0 h 1410"/>
                <a:gd name="T80" fmla="*/ 0 w 1058"/>
                <a:gd name="T81" fmla="*/ 0 h 1410"/>
                <a:gd name="T82" fmla="*/ 0 w 1058"/>
                <a:gd name="T83" fmla="*/ 0 h 1410"/>
                <a:gd name="T84" fmla="*/ 0 w 1058"/>
                <a:gd name="T85" fmla="*/ 0 h 1410"/>
                <a:gd name="T86" fmla="*/ 0 w 1058"/>
                <a:gd name="T87" fmla="*/ 0 h 1410"/>
                <a:gd name="T88" fmla="*/ 0 w 1058"/>
                <a:gd name="T89" fmla="*/ 0 h 1410"/>
                <a:gd name="T90" fmla="*/ 0 w 1058"/>
                <a:gd name="T91" fmla="*/ 0 h 1410"/>
                <a:gd name="T92" fmla="*/ 0 w 1058"/>
                <a:gd name="T93" fmla="*/ 0 h 1410"/>
                <a:gd name="T94" fmla="*/ 0 w 1058"/>
                <a:gd name="T95" fmla="*/ 0 h 1410"/>
                <a:gd name="T96" fmla="*/ 0 w 1058"/>
                <a:gd name="T97" fmla="*/ 0 h 1410"/>
                <a:gd name="T98" fmla="*/ 0 w 1058"/>
                <a:gd name="T99" fmla="*/ 0 h 1410"/>
                <a:gd name="T100" fmla="*/ 0 w 1058"/>
                <a:gd name="T101" fmla="*/ 0 h 1410"/>
                <a:gd name="T102" fmla="*/ 0 w 1058"/>
                <a:gd name="T103" fmla="*/ 0 h 1410"/>
                <a:gd name="T104" fmla="*/ 0 w 1058"/>
                <a:gd name="T105" fmla="*/ 0 h 1410"/>
                <a:gd name="T106" fmla="*/ 0 w 1058"/>
                <a:gd name="T107" fmla="*/ 0 h 1410"/>
                <a:gd name="T108" fmla="*/ 0 w 1058"/>
                <a:gd name="T109" fmla="*/ 0 h 1410"/>
                <a:gd name="T110" fmla="*/ 0 w 1058"/>
                <a:gd name="T111" fmla="*/ 0 h 1410"/>
                <a:gd name="T112" fmla="*/ 0 w 1058"/>
                <a:gd name="T113" fmla="*/ 0 h 141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058" h="1410">
                  <a:moveTo>
                    <a:pt x="990" y="1202"/>
                  </a:moveTo>
                  <a:lnTo>
                    <a:pt x="954" y="1156"/>
                  </a:lnTo>
                  <a:lnTo>
                    <a:pt x="924" y="1105"/>
                  </a:lnTo>
                  <a:lnTo>
                    <a:pt x="899" y="1051"/>
                  </a:lnTo>
                  <a:lnTo>
                    <a:pt x="880" y="995"/>
                  </a:lnTo>
                  <a:lnTo>
                    <a:pt x="866" y="941"/>
                  </a:lnTo>
                  <a:lnTo>
                    <a:pt x="858" y="887"/>
                  </a:lnTo>
                  <a:lnTo>
                    <a:pt x="855" y="836"/>
                  </a:lnTo>
                  <a:lnTo>
                    <a:pt x="858" y="790"/>
                  </a:lnTo>
                  <a:lnTo>
                    <a:pt x="859" y="765"/>
                  </a:lnTo>
                  <a:lnTo>
                    <a:pt x="855" y="740"/>
                  </a:lnTo>
                  <a:lnTo>
                    <a:pt x="849" y="715"/>
                  </a:lnTo>
                  <a:lnTo>
                    <a:pt x="840" y="689"/>
                  </a:lnTo>
                  <a:lnTo>
                    <a:pt x="826" y="662"/>
                  </a:lnTo>
                  <a:lnTo>
                    <a:pt x="811" y="637"/>
                  </a:lnTo>
                  <a:lnTo>
                    <a:pt x="794" y="612"/>
                  </a:lnTo>
                  <a:lnTo>
                    <a:pt x="773" y="587"/>
                  </a:lnTo>
                  <a:lnTo>
                    <a:pt x="751" y="565"/>
                  </a:lnTo>
                  <a:lnTo>
                    <a:pt x="728" y="542"/>
                  </a:lnTo>
                  <a:lnTo>
                    <a:pt x="703" y="521"/>
                  </a:lnTo>
                  <a:lnTo>
                    <a:pt x="676" y="503"/>
                  </a:lnTo>
                  <a:lnTo>
                    <a:pt x="651" y="486"/>
                  </a:lnTo>
                  <a:lnTo>
                    <a:pt x="624" y="471"/>
                  </a:lnTo>
                  <a:lnTo>
                    <a:pt x="597" y="459"/>
                  </a:lnTo>
                  <a:lnTo>
                    <a:pt x="571" y="450"/>
                  </a:lnTo>
                  <a:lnTo>
                    <a:pt x="551" y="444"/>
                  </a:lnTo>
                  <a:lnTo>
                    <a:pt x="529" y="437"/>
                  </a:lnTo>
                  <a:lnTo>
                    <a:pt x="508" y="428"/>
                  </a:lnTo>
                  <a:lnTo>
                    <a:pt x="484" y="419"/>
                  </a:lnTo>
                  <a:lnTo>
                    <a:pt x="460" y="407"/>
                  </a:lnTo>
                  <a:lnTo>
                    <a:pt x="437" y="394"/>
                  </a:lnTo>
                  <a:lnTo>
                    <a:pt x="413" y="379"/>
                  </a:lnTo>
                  <a:lnTo>
                    <a:pt x="388" y="362"/>
                  </a:lnTo>
                  <a:lnTo>
                    <a:pt x="364" y="344"/>
                  </a:lnTo>
                  <a:lnTo>
                    <a:pt x="339" y="323"/>
                  </a:lnTo>
                  <a:lnTo>
                    <a:pt x="316" y="299"/>
                  </a:lnTo>
                  <a:lnTo>
                    <a:pt x="292" y="272"/>
                  </a:lnTo>
                  <a:lnTo>
                    <a:pt x="270" y="245"/>
                  </a:lnTo>
                  <a:lnTo>
                    <a:pt x="247" y="212"/>
                  </a:lnTo>
                  <a:lnTo>
                    <a:pt x="226" y="178"/>
                  </a:lnTo>
                  <a:lnTo>
                    <a:pt x="205" y="139"/>
                  </a:lnTo>
                  <a:lnTo>
                    <a:pt x="191" y="114"/>
                  </a:lnTo>
                  <a:lnTo>
                    <a:pt x="176" y="92"/>
                  </a:lnTo>
                  <a:lnTo>
                    <a:pt x="158" y="71"/>
                  </a:lnTo>
                  <a:lnTo>
                    <a:pt x="139" y="53"/>
                  </a:lnTo>
                  <a:lnTo>
                    <a:pt x="119" y="37"/>
                  </a:lnTo>
                  <a:lnTo>
                    <a:pt x="100" y="22"/>
                  </a:lnTo>
                  <a:lnTo>
                    <a:pt x="77" y="10"/>
                  </a:lnTo>
                  <a:lnTo>
                    <a:pt x="56" y="0"/>
                  </a:lnTo>
                  <a:lnTo>
                    <a:pt x="0" y="0"/>
                  </a:lnTo>
                  <a:lnTo>
                    <a:pt x="27" y="8"/>
                  </a:lnTo>
                  <a:lnTo>
                    <a:pt x="54" y="18"/>
                  </a:lnTo>
                  <a:lnTo>
                    <a:pt x="80" y="32"/>
                  </a:lnTo>
                  <a:lnTo>
                    <a:pt x="105" y="49"/>
                  </a:lnTo>
                  <a:lnTo>
                    <a:pt x="129" y="68"/>
                  </a:lnTo>
                  <a:lnTo>
                    <a:pt x="151" y="92"/>
                  </a:lnTo>
                  <a:lnTo>
                    <a:pt x="172" y="118"/>
                  </a:lnTo>
                  <a:lnTo>
                    <a:pt x="189" y="149"/>
                  </a:lnTo>
                  <a:lnTo>
                    <a:pt x="210" y="188"/>
                  </a:lnTo>
                  <a:lnTo>
                    <a:pt x="233" y="224"/>
                  </a:lnTo>
                  <a:lnTo>
                    <a:pt x="255" y="257"/>
                  </a:lnTo>
                  <a:lnTo>
                    <a:pt x="279" y="286"/>
                  </a:lnTo>
                  <a:lnTo>
                    <a:pt x="302" y="312"/>
                  </a:lnTo>
                  <a:lnTo>
                    <a:pt x="327" y="337"/>
                  </a:lnTo>
                  <a:lnTo>
                    <a:pt x="352" y="358"/>
                  </a:lnTo>
                  <a:lnTo>
                    <a:pt x="377" y="378"/>
                  </a:lnTo>
                  <a:lnTo>
                    <a:pt x="403" y="395"/>
                  </a:lnTo>
                  <a:lnTo>
                    <a:pt x="428" y="411"/>
                  </a:lnTo>
                  <a:lnTo>
                    <a:pt x="453" y="424"/>
                  </a:lnTo>
                  <a:lnTo>
                    <a:pt x="476" y="436"/>
                  </a:lnTo>
                  <a:lnTo>
                    <a:pt x="500" y="445"/>
                  </a:lnTo>
                  <a:lnTo>
                    <a:pt x="522" y="454"/>
                  </a:lnTo>
                  <a:lnTo>
                    <a:pt x="545" y="462"/>
                  </a:lnTo>
                  <a:lnTo>
                    <a:pt x="566" y="469"/>
                  </a:lnTo>
                  <a:lnTo>
                    <a:pt x="591" y="478"/>
                  </a:lnTo>
                  <a:lnTo>
                    <a:pt x="616" y="488"/>
                  </a:lnTo>
                  <a:lnTo>
                    <a:pt x="641" y="503"/>
                  </a:lnTo>
                  <a:lnTo>
                    <a:pt x="666" y="519"/>
                  </a:lnTo>
                  <a:lnTo>
                    <a:pt x="691" y="537"/>
                  </a:lnTo>
                  <a:lnTo>
                    <a:pt x="715" y="556"/>
                  </a:lnTo>
                  <a:lnTo>
                    <a:pt x="737" y="577"/>
                  </a:lnTo>
                  <a:lnTo>
                    <a:pt x="758" y="599"/>
                  </a:lnTo>
                  <a:lnTo>
                    <a:pt x="776" y="621"/>
                  </a:lnTo>
                  <a:lnTo>
                    <a:pt x="794" y="645"/>
                  </a:lnTo>
                  <a:lnTo>
                    <a:pt x="809" y="670"/>
                  </a:lnTo>
                  <a:lnTo>
                    <a:pt x="821" y="694"/>
                  </a:lnTo>
                  <a:lnTo>
                    <a:pt x="830" y="719"/>
                  </a:lnTo>
                  <a:lnTo>
                    <a:pt x="837" y="743"/>
                  </a:lnTo>
                  <a:lnTo>
                    <a:pt x="841" y="766"/>
                  </a:lnTo>
                  <a:lnTo>
                    <a:pt x="840" y="789"/>
                  </a:lnTo>
                  <a:lnTo>
                    <a:pt x="837" y="836"/>
                  </a:lnTo>
                  <a:lnTo>
                    <a:pt x="840" y="889"/>
                  </a:lnTo>
                  <a:lnTo>
                    <a:pt x="849" y="944"/>
                  </a:lnTo>
                  <a:lnTo>
                    <a:pt x="862" y="1001"/>
                  </a:lnTo>
                  <a:lnTo>
                    <a:pt x="882" y="1059"/>
                  </a:lnTo>
                  <a:lnTo>
                    <a:pt x="907" y="1114"/>
                  </a:lnTo>
                  <a:lnTo>
                    <a:pt x="938" y="1167"/>
                  </a:lnTo>
                  <a:lnTo>
                    <a:pt x="975" y="1214"/>
                  </a:lnTo>
                  <a:lnTo>
                    <a:pt x="991" y="1234"/>
                  </a:lnTo>
                  <a:lnTo>
                    <a:pt x="1004" y="1256"/>
                  </a:lnTo>
                  <a:lnTo>
                    <a:pt x="1015" y="1280"/>
                  </a:lnTo>
                  <a:lnTo>
                    <a:pt x="1024" y="1305"/>
                  </a:lnTo>
                  <a:lnTo>
                    <a:pt x="1031" y="1330"/>
                  </a:lnTo>
                  <a:lnTo>
                    <a:pt x="1036" y="1356"/>
                  </a:lnTo>
                  <a:lnTo>
                    <a:pt x="1038" y="1384"/>
                  </a:lnTo>
                  <a:lnTo>
                    <a:pt x="1040" y="1410"/>
                  </a:lnTo>
                  <a:lnTo>
                    <a:pt x="1058" y="1410"/>
                  </a:lnTo>
                  <a:lnTo>
                    <a:pt x="1057" y="1382"/>
                  </a:lnTo>
                  <a:lnTo>
                    <a:pt x="1054" y="1354"/>
                  </a:lnTo>
                  <a:lnTo>
                    <a:pt x="1049" y="1326"/>
                  </a:lnTo>
                  <a:lnTo>
                    <a:pt x="1042" y="1298"/>
                  </a:lnTo>
                  <a:lnTo>
                    <a:pt x="1032" y="1272"/>
                  </a:lnTo>
                  <a:lnTo>
                    <a:pt x="1021" y="1247"/>
                  </a:lnTo>
                  <a:lnTo>
                    <a:pt x="1007" y="1224"/>
                  </a:lnTo>
                  <a:lnTo>
                    <a:pt x="990" y="120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6" name="Freeform 33">
              <a:extLst>
                <a:ext uri="{FF2B5EF4-FFF2-40B4-BE49-F238E27FC236}">
                  <a16:creationId xmlns:a16="http://schemas.microsoft.com/office/drawing/2014/main" id="{AFD63837-225A-48BF-AD68-6BB7714ECDAE}"/>
                </a:ext>
              </a:extLst>
            </p:cNvPr>
            <p:cNvSpPr>
              <a:spLocks/>
            </p:cNvSpPr>
            <p:nvPr/>
          </p:nvSpPr>
          <p:spPr bwMode="auto">
            <a:xfrm>
              <a:off x="1492" y="1306"/>
              <a:ext cx="146" cy="49"/>
            </a:xfrm>
            <a:custGeom>
              <a:avLst/>
              <a:gdLst>
                <a:gd name="T0" fmla="*/ 0 w 437"/>
                <a:gd name="T1" fmla="*/ 0 h 148"/>
                <a:gd name="T2" fmla="*/ 0 w 437"/>
                <a:gd name="T3" fmla="*/ 0 h 148"/>
                <a:gd name="T4" fmla="*/ 0 w 437"/>
                <a:gd name="T5" fmla="*/ 0 h 148"/>
                <a:gd name="T6" fmla="*/ 0 w 437"/>
                <a:gd name="T7" fmla="*/ 0 h 148"/>
                <a:gd name="T8" fmla="*/ 0 w 437"/>
                <a:gd name="T9" fmla="*/ 0 h 148"/>
                <a:gd name="T10" fmla="*/ 0 w 437"/>
                <a:gd name="T11" fmla="*/ 0 h 148"/>
                <a:gd name="T12" fmla="*/ 0 w 437"/>
                <a:gd name="T13" fmla="*/ 0 h 148"/>
                <a:gd name="T14" fmla="*/ 0 w 437"/>
                <a:gd name="T15" fmla="*/ 0 h 148"/>
                <a:gd name="T16" fmla="*/ 0 w 437"/>
                <a:gd name="T17" fmla="*/ 0 h 148"/>
                <a:gd name="T18" fmla="*/ 0 w 437"/>
                <a:gd name="T19" fmla="*/ 0 h 148"/>
                <a:gd name="T20" fmla="*/ 0 w 437"/>
                <a:gd name="T21" fmla="*/ 0 h 148"/>
                <a:gd name="T22" fmla="*/ 0 w 437"/>
                <a:gd name="T23" fmla="*/ 0 h 148"/>
                <a:gd name="T24" fmla="*/ 0 w 437"/>
                <a:gd name="T25" fmla="*/ 0 h 148"/>
                <a:gd name="T26" fmla="*/ 0 w 437"/>
                <a:gd name="T27" fmla="*/ 0 h 148"/>
                <a:gd name="T28" fmla="*/ 0 w 437"/>
                <a:gd name="T29" fmla="*/ 0 h 148"/>
                <a:gd name="T30" fmla="*/ 0 w 437"/>
                <a:gd name="T31" fmla="*/ 0 h 148"/>
                <a:gd name="T32" fmla="*/ 0 w 437"/>
                <a:gd name="T33" fmla="*/ 0 h 148"/>
                <a:gd name="T34" fmla="*/ 0 w 437"/>
                <a:gd name="T35" fmla="*/ 0 h 148"/>
                <a:gd name="T36" fmla="*/ 0 w 437"/>
                <a:gd name="T37" fmla="*/ 0 h 148"/>
                <a:gd name="T38" fmla="*/ 0 w 437"/>
                <a:gd name="T39" fmla="*/ 0 h 148"/>
                <a:gd name="T40" fmla="*/ 0 w 437"/>
                <a:gd name="T41" fmla="*/ 0 h 148"/>
                <a:gd name="T42" fmla="*/ 0 w 437"/>
                <a:gd name="T43" fmla="*/ 0 h 148"/>
                <a:gd name="T44" fmla="*/ 0 w 437"/>
                <a:gd name="T45" fmla="*/ 0 h 148"/>
                <a:gd name="T46" fmla="*/ 0 w 437"/>
                <a:gd name="T47" fmla="*/ 0 h 148"/>
                <a:gd name="T48" fmla="*/ 0 w 437"/>
                <a:gd name="T49" fmla="*/ 0 h 148"/>
                <a:gd name="T50" fmla="*/ 0 w 437"/>
                <a:gd name="T51" fmla="*/ 0 h 148"/>
                <a:gd name="T52" fmla="*/ 0 w 437"/>
                <a:gd name="T53" fmla="*/ 0 h 148"/>
                <a:gd name="T54" fmla="*/ 0 w 437"/>
                <a:gd name="T55" fmla="*/ 0 h 148"/>
                <a:gd name="T56" fmla="*/ 0 w 437"/>
                <a:gd name="T57" fmla="*/ 0 h 148"/>
                <a:gd name="T58" fmla="*/ 0 w 437"/>
                <a:gd name="T59" fmla="*/ 0 h 148"/>
                <a:gd name="T60" fmla="*/ 0 w 437"/>
                <a:gd name="T61" fmla="*/ 0 h 148"/>
                <a:gd name="T62" fmla="*/ 0 w 437"/>
                <a:gd name="T63" fmla="*/ 0 h 148"/>
                <a:gd name="T64" fmla="*/ 0 w 437"/>
                <a:gd name="T65" fmla="*/ 0 h 148"/>
                <a:gd name="T66" fmla="*/ 0 w 437"/>
                <a:gd name="T67" fmla="*/ 0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37" h="148">
                  <a:moveTo>
                    <a:pt x="96" y="133"/>
                  </a:moveTo>
                  <a:lnTo>
                    <a:pt x="119" y="140"/>
                  </a:lnTo>
                  <a:lnTo>
                    <a:pt x="143" y="145"/>
                  </a:lnTo>
                  <a:lnTo>
                    <a:pt x="166" y="146"/>
                  </a:lnTo>
                  <a:lnTo>
                    <a:pt x="188" y="148"/>
                  </a:lnTo>
                  <a:lnTo>
                    <a:pt x="210" y="146"/>
                  </a:lnTo>
                  <a:lnTo>
                    <a:pt x="230" y="144"/>
                  </a:lnTo>
                  <a:lnTo>
                    <a:pt x="250" y="140"/>
                  </a:lnTo>
                  <a:lnTo>
                    <a:pt x="268" y="135"/>
                  </a:lnTo>
                  <a:lnTo>
                    <a:pt x="285" y="129"/>
                  </a:lnTo>
                  <a:lnTo>
                    <a:pt x="301" y="121"/>
                  </a:lnTo>
                  <a:lnTo>
                    <a:pt x="316" y="115"/>
                  </a:lnTo>
                  <a:lnTo>
                    <a:pt x="329" y="107"/>
                  </a:lnTo>
                  <a:lnTo>
                    <a:pt x="341" y="98"/>
                  </a:lnTo>
                  <a:lnTo>
                    <a:pt x="351" y="90"/>
                  </a:lnTo>
                  <a:lnTo>
                    <a:pt x="359" y="82"/>
                  </a:lnTo>
                  <a:lnTo>
                    <a:pt x="366" y="74"/>
                  </a:lnTo>
                  <a:lnTo>
                    <a:pt x="371" y="66"/>
                  </a:lnTo>
                  <a:lnTo>
                    <a:pt x="377" y="58"/>
                  </a:lnTo>
                  <a:lnTo>
                    <a:pt x="384" y="50"/>
                  </a:lnTo>
                  <a:lnTo>
                    <a:pt x="392" y="41"/>
                  </a:lnTo>
                  <a:lnTo>
                    <a:pt x="401" y="33"/>
                  </a:lnTo>
                  <a:lnTo>
                    <a:pt x="412" y="25"/>
                  </a:lnTo>
                  <a:lnTo>
                    <a:pt x="424" y="20"/>
                  </a:lnTo>
                  <a:lnTo>
                    <a:pt x="437" y="15"/>
                  </a:lnTo>
                  <a:lnTo>
                    <a:pt x="435" y="15"/>
                  </a:lnTo>
                  <a:lnTo>
                    <a:pt x="421" y="0"/>
                  </a:lnTo>
                  <a:lnTo>
                    <a:pt x="408" y="7"/>
                  </a:lnTo>
                  <a:lnTo>
                    <a:pt x="397" y="13"/>
                  </a:lnTo>
                  <a:lnTo>
                    <a:pt x="387" y="21"/>
                  </a:lnTo>
                  <a:lnTo>
                    <a:pt x="377" y="31"/>
                  </a:lnTo>
                  <a:lnTo>
                    <a:pt x="370" y="38"/>
                  </a:lnTo>
                  <a:lnTo>
                    <a:pt x="363" y="48"/>
                  </a:lnTo>
                  <a:lnTo>
                    <a:pt x="356" y="56"/>
                  </a:lnTo>
                  <a:lnTo>
                    <a:pt x="351" y="62"/>
                  </a:lnTo>
                  <a:lnTo>
                    <a:pt x="346" y="67"/>
                  </a:lnTo>
                  <a:lnTo>
                    <a:pt x="341" y="74"/>
                  </a:lnTo>
                  <a:lnTo>
                    <a:pt x="331" y="82"/>
                  </a:lnTo>
                  <a:lnTo>
                    <a:pt x="322" y="88"/>
                  </a:lnTo>
                  <a:lnTo>
                    <a:pt x="310" y="96"/>
                  </a:lnTo>
                  <a:lnTo>
                    <a:pt x="297" y="103"/>
                  </a:lnTo>
                  <a:lnTo>
                    <a:pt x="283" y="110"/>
                  </a:lnTo>
                  <a:lnTo>
                    <a:pt x="268" y="116"/>
                  </a:lnTo>
                  <a:lnTo>
                    <a:pt x="251" y="121"/>
                  </a:lnTo>
                  <a:lnTo>
                    <a:pt x="233" y="125"/>
                  </a:lnTo>
                  <a:lnTo>
                    <a:pt x="213" y="128"/>
                  </a:lnTo>
                  <a:lnTo>
                    <a:pt x="192" y="129"/>
                  </a:lnTo>
                  <a:lnTo>
                    <a:pt x="171" y="129"/>
                  </a:lnTo>
                  <a:lnTo>
                    <a:pt x="148" y="127"/>
                  </a:lnTo>
                  <a:lnTo>
                    <a:pt x="125" y="123"/>
                  </a:lnTo>
                  <a:lnTo>
                    <a:pt x="101" y="116"/>
                  </a:lnTo>
                  <a:lnTo>
                    <a:pt x="86" y="112"/>
                  </a:lnTo>
                  <a:lnTo>
                    <a:pt x="73" y="111"/>
                  </a:lnTo>
                  <a:lnTo>
                    <a:pt x="60" y="110"/>
                  </a:lnTo>
                  <a:lnTo>
                    <a:pt x="47" y="110"/>
                  </a:lnTo>
                  <a:lnTo>
                    <a:pt x="34" y="112"/>
                  </a:lnTo>
                  <a:lnTo>
                    <a:pt x="22" y="115"/>
                  </a:lnTo>
                  <a:lnTo>
                    <a:pt x="10" y="119"/>
                  </a:lnTo>
                  <a:lnTo>
                    <a:pt x="0" y="123"/>
                  </a:lnTo>
                  <a:lnTo>
                    <a:pt x="0" y="144"/>
                  </a:lnTo>
                  <a:lnTo>
                    <a:pt x="10" y="139"/>
                  </a:lnTo>
                  <a:lnTo>
                    <a:pt x="21" y="133"/>
                  </a:lnTo>
                  <a:lnTo>
                    <a:pt x="33" y="131"/>
                  </a:lnTo>
                  <a:lnTo>
                    <a:pt x="44" y="128"/>
                  </a:lnTo>
                  <a:lnTo>
                    <a:pt x="56" y="127"/>
                  </a:lnTo>
                  <a:lnTo>
                    <a:pt x="69" y="128"/>
                  </a:lnTo>
                  <a:lnTo>
                    <a:pt x="83" y="129"/>
                  </a:lnTo>
                  <a:lnTo>
                    <a:pt x="96" y="133"/>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49" name="Freeform 34">
              <a:extLst>
                <a:ext uri="{FF2B5EF4-FFF2-40B4-BE49-F238E27FC236}">
                  <a16:creationId xmlns:a16="http://schemas.microsoft.com/office/drawing/2014/main" id="{017853F0-EF2F-4C43-8543-04BB88481A5A}"/>
                </a:ext>
              </a:extLst>
            </p:cNvPr>
            <p:cNvSpPr>
              <a:spLocks/>
            </p:cNvSpPr>
            <p:nvPr/>
          </p:nvSpPr>
          <p:spPr bwMode="auto">
            <a:xfrm>
              <a:off x="1492" y="1187"/>
              <a:ext cx="34" cy="12"/>
            </a:xfrm>
            <a:custGeom>
              <a:avLst/>
              <a:gdLst>
                <a:gd name="T0" fmla="*/ 0 w 102"/>
                <a:gd name="T1" fmla="*/ 0 h 35"/>
                <a:gd name="T2" fmla="*/ 0 w 102"/>
                <a:gd name="T3" fmla="*/ 0 h 35"/>
                <a:gd name="T4" fmla="*/ 0 w 102"/>
                <a:gd name="T5" fmla="*/ 0 h 35"/>
                <a:gd name="T6" fmla="*/ 0 w 102"/>
                <a:gd name="T7" fmla="*/ 0 h 35"/>
                <a:gd name="T8" fmla="*/ 0 w 102"/>
                <a:gd name="T9" fmla="*/ 0 h 35"/>
                <a:gd name="T10" fmla="*/ 0 w 102"/>
                <a:gd name="T11" fmla="*/ 0 h 35"/>
                <a:gd name="T12" fmla="*/ 0 w 102"/>
                <a:gd name="T13" fmla="*/ 0 h 35"/>
                <a:gd name="T14" fmla="*/ 0 w 102"/>
                <a:gd name="T15" fmla="*/ 0 h 35"/>
                <a:gd name="T16" fmla="*/ 0 w 102"/>
                <a:gd name="T17" fmla="*/ 0 h 35"/>
                <a:gd name="T18" fmla="*/ 0 w 102"/>
                <a:gd name="T19" fmla="*/ 0 h 35"/>
                <a:gd name="T20" fmla="*/ 0 w 102"/>
                <a:gd name="T21" fmla="*/ 0 h 35"/>
                <a:gd name="T22" fmla="*/ 0 w 102"/>
                <a:gd name="T23" fmla="*/ 0 h 35"/>
                <a:gd name="T24" fmla="*/ 0 w 102"/>
                <a:gd name="T25" fmla="*/ 0 h 35"/>
                <a:gd name="T26" fmla="*/ 0 w 102"/>
                <a:gd name="T27" fmla="*/ 0 h 35"/>
                <a:gd name="T28" fmla="*/ 0 w 102"/>
                <a:gd name="T29" fmla="*/ 0 h 35"/>
                <a:gd name="T30" fmla="*/ 0 w 102"/>
                <a:gd name="T31" fmla="*/ 0 h 35"/>
                <a:gd name="T32" fmla="*/ 0 w 102"/>
                <a:gd name="T33" fmla="*/ 0 h 35"/>
                <a:gd name="T34" fmla="*/ 0 w 102"/>
                <a:gd name="T35" fmla="*/ 0 h 35"/>
                <a:gd name="T36" fmla="*/ 0 w 102"/>
                <a:gd name="T37" fmla="*/ 0 h 35"/>
                <a:gd name="T38" fmla="*/ 0 w 102"/>
                <a:gd name="T39" fmla="*/ 0 h 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02" h="35">
                  <a:moveTo>
                    <a:pt x="96" y="29"/>
                  </a:moveTo>
                  <a:lnTo>
                    <a:pt x="84" y="17"/>
                  </a:lnTo>
                  <a:lnTo>
                    <a:pt x="73" y="16"/>
                  </a:lnTo>
                  <a:lnTo>
                    <a:pt x="63" y="14"/>
                  </a:lnTo>
                  <a:lnTo>
                    <a:pt x="52" y="13"/>
                  </a:lnTo>
                  <a:lnTo>
                    <a:pt x="42" y="10"/>
                  </a:lnTo>
                  <a:lnTo>
                    <a:pt x="31" y="9"/>
                  </a:lnTo>
                  <a:lnTo>
                    <a:pt x="21" y="6"/>
                  </a:lnTo>
                  <a:lnTo>
                    <a:pt x="10" y="2"/>
                  </a:lnTo>
                  <a:lnTo>
                    <a:pt x="0" y="0"/>
                  </a:lnTo>
                  <a:lnTo>
                    <a:pt x="0" y="19"/>
                  </a:lnTo>
                  <a:lnTo>
                    <a:pt x="13" y="23"/>
                  </a:lnTo>
                  <a:lnTo>
                    <a:pt x="26" y="26"/>
                  </a:lnTo>
                  <a:lnTo>
                    <a:pt x="39" y="29"/>
                  </a:lnTo>
                  <a:lnTo>
                    <a:pt x="52" y="31"/>
                  </a:lnTo>
                  <a:lnTo>
                    <a:pt x="64" y="33"/>
                  </a:lnTo>
                  <a:lnTo>
                    <a:pt x="77" y="34"/>
                  </a:lnTo>
                  <a:lnTo>
                    <a:pt x="90" y="35"/>
                  </a:lnTo>
                  <a:lnTo>
                    <a:pt x="102" y="35"/>
                  </a:lnTo>
                  <a:lnTo>
                    <a:pt x="96" y="29"/>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0" name="Freeform 35">
              <a:extLst>
                <a:ext uri="{FF2B5EF4-FFF2-40B4-BE49-F238E27FC236}">
                  <a16:creationId xmlns:a16="http://schemas.microsoft.com/office/drawing/2014/main" id="{0DD41178-98E2-4137-B8DC-A8C113A26714}"/>
                </a:ext>
              </a:extLst>
            </p:cNvPr>
            <p:cNvSpPr>
              <a:spLocks/>
            </p:cNvSpPr>
            <p:nvPr/>
          </p:nvSpPr>
          <p:spPr bwMode="auto">
            <a:xfrm>
              <a:off x="1492" y="1236"/>
              <a:ext cx="79" cy="59"/>
            </a:xfrm>
            <a:custGeom>
              <a:avLst/>
              <a:gdLst>
                <a:gd name="T0" fmla="*/ 0 w 238"/>
                <a:gd name="T1" fmla="*/ 0 h 178"/>
                <a:gd name="T2" fmla="*/ 0 w 238"/>
                <a:gd name="T3" fmla="*/ 0 h 178"/>
                <a:gd name="T4" fmla="*/ 0 w 238"/>
                <a:gd name="T5" fmla="*/ 0 h 178"/>
                <a:gd name="T6" fmla="*/ 0 w 238"/>
                <a:gd name="T7" fmla="*/ 0 h 178"/>
                <a:gd name="T8" fmla="*/ 0 w 238"/>
                <a:gd name="T9" fmla="*/ 0 h 178"/>
                <a:gd name="T10" fmla="*/ 0 w 238"/>
                <a:gd name="T11" fmla="*/ 0 h 178"/>
                <a:gd name="T12" fmla="*/ 0 w 238"/>
                <a:gd name="T13" fmla="*/ 0 h 178"/>
                <a:gd name="T14" fmla="*/ 0 w 238"/>
                <a:gd name="T15" fmla="*/ 0 h 178"/>
                <a:gd name="T16" fmla="*/ 0 w 238"/>
                <a:gd name="T17" fmla="*/ 0 h 178"/>
                <a:gd name="T18" fmla="*/ 0 w 238"/>
                <a:gd name="T19" fmla="*/ 0 h 178"/>
                <a:gd name="T20" fmla="*/ 0 w 238"/>
                <a:gd name="T21" fmla="*/ 0 h 178"/>
                <a:gd name="T22" fmla="*/ 0 w 238"/>
                <a:gd name="T23" fmla="*/ 0 h 178"/>
                <a:gd name="T24" fmla="*/ 0 w 238"/>
                <a:gd name="T25" fmla="*/ 0 h 178"/>
                <a:gd name="T26" fmla="*/ 0 w 238"/>
                <a:gd name="T27" fmla="*/ 0 h 178"/>
                <a:gd name="T28" fmla="*/ 0 w 238"/>
                <a:gd name="T29" fmla="*/ 0 h 178"/>
                <a:gd name="T30" fmla="*/ 0 w 238"/>
                <a:gd name="T31" fmla="*/ 0 h 178"/>
                <a:gd name="T32" fmla="*/ 0 w 238"/>
                <a:gd name="T33" fmla="*/ 0 h 178"/>
                <a:gd name="T34" fmla="*/ 0 w 238"/>
                <a:gd name="T35" fmla="*/ 0 h 178"/>
                <a:gd name="T36" fmla="*/ 0 w 238"/>
                <a:gd name="T37" fmla="*/ 0 h 178"/>
                <a:gd name="T38" fmla="*/ 0 w 238"/>
                <a:gd name="T39" fmla="*/ 0 h 178"/>
                <a:gd name="T40" fmla="*/ 0 w 238"/>
                <a:gd name="T41" fmla="*/ 0 h 178"/>
                <a:gd name="T42" fmla="*/ 0 w 238"/>
                <a:gd name="T43" fmla="*/ 0 h 178"/>
                <a:gd name="T44" fmla="*/ 0 w 238"/>
                <a:gd name="T45" fmla="*/ 0 h 178"/>
                <a:gd name="T46" fmla="*/ 0 w 238"/>
                <a:gd name="T47" fmla="*/ 0 h 178"/>
                <a:gd name="T48" fmla="*/ 0 w 238"/>
                <a:gd name="T49" fmla="*/ 0 h 178"/>
                <a:gd name="T50" fmla="*/ 0 w 238"/>
                <a:gd name="T51" fmla="*/ 0 h 178"/>
                <a:gd name="T52" fmla="*/ 0 w 238"/>
                <a:gd name="T53" fmla="*/ 0 h 178"/>
                <a:gd name="T54" fmla="*/ 0 w 238"/>
                <a:gd name="T55" fmla="*/ 0 h 178"/>
                <a:gd name="T56" fmla="*/ 0 w 238"/>
                <a:gd name="T57" fmla="*/ 0 h 178"/>
                <a:gd name="T58" fmla="*/ 0 w 238"/>
                <a:gd name="T59" fmla="*/ 0 h 178"/>
                <a:gd name="T60" fmla="*/ 0 w 238"/>
                <a:gd name="T61" fmla="*/ 0 h 178"/>
                <a:gd name="T62" fmla="*/ 0 w 238"/>
                <a:gd name="T63" fmla="*/ 0 h 17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38" h="178">
                  <a:moveTo>
                    <a:pt x="47" y="122"/>
                  </a:moveTo>
                  <a:lnTo>
                    <a:pt x="56" y="104"/>
                  </a:lnTo>
                  <a:lnTo>
                    <a:pt x="68" y="84"/>
                  </a:lnTo>
                  <a:lnTo>
                    <a:pt x="84" y="64"/>
                  </a:lnTo>
                  <a:lnTo>
                    <a:pt x="102" y="46"/>
                  </a:lnTo>
                  <a:lnTo>
                    <a:pt x="127" y="30"/>
                  </a:lnTo>
                  <a:lnTo>
                    <a:pt x="156" y="21"/>
                  </a:lnTo>
                  <a:lnTo>
                    <a:pt x="193" y="18"/>
                  </a:lnTo>
                  <a:lnTo>
                    <a:pt x="238" y="25"/>
                  </a:lnTo>
                  <a:lnTo>
                    <a:pt x="226" y="13"/>
                  </a:lnTo>
                  <a:lnTo>
                    <a:pt x="214" y="1"/>
                  </a:lnTo>
                  <a:lnTo>
                    <a:pt x="172" y="0"/>
                  </a:lnTo>
                  <a:lnTo>
                    <a:pt x="138" y="6"/>
                  </a:lnTo>
                  <a:lnTo>
                    <a:pt x="109" y="18"/>
                  </a:lnTo>
                  <a:lnTo>
                    <a:pt x="85" y="35"/>
                  </a:lnTo>
                  <a:lnTo>
                    <a:pt x="65" y="55"/>
                  </a:lnTo>
                  <a:lnTo>
                    <a:pt x="51" y="76"/>
                  </a:lnTo>
                  <a:lnTo>
                    <a:pt x="40" y="96"/>
                  </a:lnTo>
                  <a:lnTo>
                    <a:pt x="31" y="113"/>
                  </a:lnTo>
                  <a:lnTo>
                    <a:pt x="27" y="121"/>
                  </a:lnTo>
                  <a:lnTo>
                    <a:pt x="19" y="130"/>
                  </a:lnTo>
                  <a:lnTo>
                    <a:pt x="10" y="141"/>
                  </a:lnTo>
                  <a:lnTo>
                    <a:pt x="0" y="153"/>
                  </a:lnTo>
                  <a:lnTo>
                    <a:pt x="0" y="178"/>
                  </a:lnTo>
                  <a:lnTo>
                    <a:pt x="7" y="170"/>
                  </a:lnTo>
                  <a:lnTo>
                    <a:pt x="15" y="163"/>
                  </a:lnTo>
                  <a:lnTo>
                    <a:pt x="23" y="155"/>
                  </a:lnTo>
                  <a:lnTo>
                    <a:pt x="30" y="149"/>
                  </a:lnTo>
                  <a:lnTo>
                    <a:pt x="35" y="142"/>
                  </a:lnTo>
                  <a:lnTo>
                    <a:pt x="39" y="136"/>
                  </a:lnTo>
                  <a:lnTo>
                    <a:pt x="43" y="129"/>
                  </a:lnTo>
                  <a:lnTo>
                    <a:pt x="47" y="122"/>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1" name="Freeform 36">
              <a:extLst>
                <a:ext uri="{FF2B5EF4-FFF2-40B4-BE49-F238E27FC236}">
                  <a16:creationId xmlns:a16="http://schemas.microsoft.com/office/drawing/2014/main" id="{4CA13576-939B-4833-BC90-2F5E12AF458B}"/>
                </a:ext>
              </a:extLst>
            </p:cNvPr>
            <p:cNvSpPr>
              <a:spLocks/>
            </p:cNvSpPr>
            <p:nvPr/>
          </p:nvSpPr>
          <p:spPr bwMode="auto">
            <a:xfrm>
              <a:off x="2055" y="1635"/>
              <a:ext cx="24" cy="98"/>
            </a:xfrm>
            <a:custGeom>
              <a:avLst/>
              <a:gdLst>
                <a:gd name="T0" fmla="*/ 0 w 70"/>
                <a:gd name="T1" fmla="*/ 0 h 292"/>
                <a:gd name="T2" fmla="*/ 0 w 70"/>
                <a:gd name="T3" fmla="*/ 0 h 292"/>
                <a:gd name="T4" fmla="*/ 0 w 70"/>
                <a:gd name="T5" fmla="*/ 0 h 292"/>
                <a:gd name="T6" fmla="*/ 0 w 70"/>
                <a:gd name="T7" fmla="*/ 0 h 292"/>
                <a:gd name="T8" fmla="*/ 0 w 70"/>
                <a:gd name="T9" fmla="*/ 0 h 292"/>
                <a:gd name="T10" fmla="*/ 0 w 70"/>
                <a:gd name="T11" fmla="*/ 0 h 292"/>
                <a:gd name="T12" fmla="*/ 0 w 70"/>
                <a:gd name="T13" fmla="*/ 0 h 292"/>
                <a:gd name="T14" fmla="*/ 0 w 70"/>
                <a:gd name="T15" fmla="*/ 0 h 292"/>
                <a:gd name="T16" fmla="*/ 0 w 70"/>
                <a:gd name="T17" fmla="*/ 0 h 292"/>
                <a:gd name="T18" fmla="*/ 0 w 70"/>
                <a:gd name="T19" fmla="*/ 0 h 292"/>
                <a:gd name="T20" fmla="*/ 0 w 70"/>
                <a:gd name="T21" fmla="*/ 0 h 292"/>
                <a:gd name="T22" fmla="*/ 0 w 70"/>
                <a:gd name="T23" fmla="*/ 0 h 292"/>
                <a:gd name="T24" fmla="*/ 0 w 70"/>
                <a:gd name="T25" fmla="*/ 0 h 292"/>
                <a:gd name="T26" fmla="*/ 0 w 70"/>
                <a:gd name="T27" fmla="*/ 0 h 292"/>
                <a:gd name="T28" fmla="*/ 0 w 70"/>
                <a:gd name="T29" fmla="*/ 0 h 292"/>
                <a:gd name="T30" fmla="*/ 0 w 70"/>
                <a:gd name="T31" fmla="*/ 0 h 292"/>
                <a:gd name="T32" fmla="*/ 0 w 70"/>
                <a:gd name="T33" fmla="*/ 0 h 292"/>
                <a:gd name="T34" fmla="*/ 0 w 70"/>
                <a:gd name="T35" fmla="*/ 0 h 292"/>
                <a:gd name="T36" fmla="*/ 0 w 70"/>
                <a:gd name="T37" fmla="*/ 0 h 292"/>
                <a:gd name="T38" fmla="*/ 0 w 70"/>
                <a:gd name="T39" fmla="*/ 0 h 292"/>
                <a:gd name="T40" fmla="*/ 0 w 70"/>
                <a:gd name="T41" fmla="*/ 0 h 292"/>
                <a:gd name="T42" fmla="*/ 0 w 70"/>
                <a:gd name="T43" fmla="*/ 0 h 292"/>
                <a:gd name="T44" fmla="*/ 0 w 70"/>
                <a:gd name="T45" fmla="*/ 0 h 292"/>
                <a:gd name="T46" fmla="*/ 0 w 70"/>
                <a:gd name="T47" fmla="*/ 0 h 292"/>
                <a:gd name="T48" fmla="*/ 0 w 70"/>
                <a:gd name="T49" fmla="*/ 0 h 292"/>
                <a:gd name="T50" fmla="*/ 0 w 70"/>
                <a:gd name="T51" fmla="*/ 0 h 292"/>
                <a:gd name="T52" fmla="*/ 0 w 70"/>
                <a:gd name="T53" fmla="*/ 0 h 2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70" h="292">
                  <a:moveTo>
                    <a:pt x="48" y="0"/>
                  </a:moveTo>
                  <a:lnTo>
                    <a:pt x="28" y="0"/>
                  </a:lnTo>
                  <a:lnTo>
                    <a:pt x="41" y="36"/>
                  </a:lnTo>
                  <a:lnTo>
                    <a:pt x="49" y="73"/>
                  </a:lnTo>
                  <a:lnTo>
                    <a:pt x="52" y="111"/>
                  </a:lnTo>
                  <a:lnTo>
                    <a:pt x="50" y="149"/>
                  </a:lnTo>
                  <a:lnTo>
                    <a:pt x="45" y="186"/>
                  </a:lnTo>
                  <a:lnTo>
                    <a:pt x="36" y="219"/>
                  </a:lnTo>
                  <a:lnTo>
                    <a:pt x="24" y="245"/>
                  </a:lnTo>
                  <a:lnTo>
                    <a:pt x="11" y="266"/>
                  </a:lnTo>
                  <a:lnTo>
                    <a:pt x="8" y="269"/>
                  </a:lnTo>
                  <a:lnTo>
                    <a:pt x="6" y="273"/>
                  </a:lnTo>
                  <a:lnTo>
                    <a:pt x="3" y="277"/>
                  </a:lnTo>
                  <a:lnTo>
                    <a:pt x="0" y="279"/>
                  </a:lnTo>
                  <a:lnTo>
                    <a:pt x="12" y="292"/>
                  </a:lnTo>
                  <a:lnTo>
                    <a:pt x="15" y="289"/>
                  </a:lnTo>
                  <a:lnTo>
                    <a:pt x="19" y="285"/>
                  </a:lnTo>
                  <a:lnTo>
                    <a:pt x="21" y="281"/>
                  </a:lnTo>
                  <a:lnTo>
                    <a:pt x="24" y="278"/>
                  </a:lnTo>
                  <a:lnTo>
                    <a:pt x="38" y="257"/>
                  </a:lnTo>
                  <a:lnTo>
                    <a:pt x="50" y="229"/>
                  </a:lnTo>
                  <a:lnTo>
                    <a:pt x="61" y="195"/>
                  </a:lnTo>
                  <a:lnTo>
                    <a:pt x="67" y="158"/>
                  </a:lnTo>
                  <a:lnTo>
                    <a:pt x="70" y="119"/>
                  </a:lnTo>
                  <a:lnTo>
                    <a:pt x="67" y="78"/>
                  </a:lnTo>
                  <a:lnTo>
                    <a:pt x="61" y="38"/>
                  </a:lnTo>
                  <a:lnTo>
                    <a:pt x="48" y="0"/>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2" name="Freeform 37">
              <a:extLst>
                <a:ext uri="{FF2B5EF4-FFF2-40B4-BE49-F238E27FC236}">
                  <a16:creationId xmlns:a16="http://schemas.microsoft.com/office/drawing/2014/main" id="{8CC8C7D6-93C1-4B33-896A-876A5F6F76CB}"/>
                </a:ext>
              </a:extLst>
            </p:cNvPr>
            <p:cNvSpPr>
              <a:spLocks/>
            </p:cNvSpPr>
            <p:nvPr/>
          </p:nvSpPr>
          <p:spPr bwMode="auto">
            <a:xfrm>
              <a:off x="2191" y="1635"/>
              <a:ext cx="60" cy="258"/>
            </a:xfrm>
            <a:custGeom>
              <a:avLst/>
              <a:gdLst>
                <a:gd name="T0" fmla="*/ 0 w 180"/>
                <a:gd name="T1" fmla="*/ 0 h 773"/>
                <a:gd name="T2" fmla="*/ 0 w 180"/>
                <a:gd name="T3" fmla="*/ 0 h 773"/>
                <a:gd name="T4" fmla="*/ 0 w 180"/>
                <a:gd name="T5" fmla="*/ 0 h 773"/>
                <a:gd name="T6" fmla="*/ 0 w 180"/>
                <a:gd name="T7" fmla="*/ 0 h 773"/>
                <a:gd name="T8" fmla="*/ 0 w 180"/>
                <a:gd name="T9" fmla="*/ 0 h 773"/>
                <a:gd name="T10" fmla="*/ 0 w 180"/>
                <a:gd name="T11" fmla="*/ 0 h 773"/>
                <a:gd name="T12" fmla="*/ 0 w 180"/>
                <a:gd name="T13" fmla="*/ 0 h 773"/>
                <a:gd name="T14" fmla="*/ 0 w 180"/>
                <a:gd name="T15" fmla="*/ 0 h 773"/>
                <a:gd name="T16" fmla="*/ 0 w 180"/>
                <a:gd name="T17" fmla="*/ 0 h 773"/>
                <a:gd name="T18" fmla="*/ 0 w 180"/>
                <a:gd name="T19" fmla="*/ 0 h 773"/>
                <a:gd name="T20" fmla="*/ 0 w 180"/>
                <a:gd name="T21" fmla="*/ 0 h 773"/>
                <a:gd name="T22" fmla="*/ 0 w 180"/>
                <a:gd name="T23" fmla="*/ 0 h 773"/>
                <a:gd name="T24" fmla="*/ 0 w 180"/>
                <a:gd name="T25" fmla="*/ 0 h 773"/>
                <a:gd name="T26" fmla="*/ 0 w 180"/>
                <a:gd name="T27" fmla="*/ 0 h 773"/>
                <a:gd name="T28" fmla="*/ 0 w 180"/>
                <a:gd name="T29" fmla="*/ 0 h 773"/>
                <a:gd name="T30" fmla="*/ 0 w 180"/>
                <a:gd name="T31" fmla="*/ 0 h 773"/>
                <a:gd name="T32" fmla="*/ 0 w 180"/>
                <a:gd name="T33" fmla="*/ 0 h 773"/>
                <a:gd name="T34" fmla="*/ 0 w 180"/>
                <a:gd name="T35" fmla="*/ 0 h 773"/>
                <a:gd name="T36" fmla="*/ 0 w 180"/>
                <a:gd name="T37" fmla="*/ 0 h 773"/>
                <a:gd name="T38" fmla="*/ 0 w 180"/>
                <a:gd name="T39" fmla="*/ 0 h 773"/>
                <a:gd name="T40" fmla="*/ 0 w 180"/>
                <a:gd name="T41" fmla="*/ 0 h 773"/>
                <a:gd name="T42" fmla="*/ 0 w 180"/>
                <a:gd name="T43" fmla="*/ 0 h 773"/>
                <a:gd name="T44" fmla="*/ 0 w 180"/>
                <a:gd name="T45" fmla="*/ 0 h 773"/>
                <a:gd name="T46" fmla="*/ 0 w 180"/>
                <a:gd name="T47" fmla="*/ 0 h 773"/>
                <a:gd name="T48" fmla="*/ 0 w 180"/>
                <a:gd name="T49" fmla="*/ 0 h 773"/>
                <a:gd name="T50" fmla="*/ 0 w 180"/>
                <a:gd name="T51" fmla="*/ 0 h 773"/>
                <a:gd name="T52" fmla="*/ 0 w 180"/>
                <a:gd name="T53" fmla="*/ 0 h 773"/>
                <a:gd name="T54" fmla="*/ 0 w 180"/>
                <a:gd name="T55" fmla="*/ 0 h 773"/>
                <a:gd name="T56" fmla="*/ 0 w 180"/>
                <a:gd name="T57" fmla="*/ 0 h 773"/>
                <a:gd name="T58" fmla="*/ 0 w 180"/>
                <a:gd name="T59" fmla="*/ 0 h 773"/>
                <a:gd name="T60" fmla="*/ 0 w 180"/>
                <a:gd name="T61" fmla="*/ 0 h 773"/>
                <a:gd name="T62" fmla="*/ 0 w 180"/>
                <a:gd name="T63" fmla="*/ 0 h 773"/>
                <a:gd name="T64" fmla="*/ 0 w 180"/>
                <a:gd name="T65" fmla="*/ 0 h 773"/>
                <a:gd name="T66" fmla="*/ 0 w 180"/>
                <a:gd name="T67" fmla="*/ 0 h 773"/>
                <a:gd name="T68" fmla="*/ 0 w 180"/>
                <a:gd name="T69" fmla="*/ 0 h 773"/>
                <a:gd name="T70" fmla="*/ 0 w 180"/>
                <a:gd name="T71" fmla="*/ 0 h 773"/>
                <a:gd name="T72" fmla="*/ 0 w 180"/>
                <a:gd name="T73" fmla="*/ 0 h 773"/>
                <a:gd name="T74" fmla="*/ 0 w 180"/>
                <a:gd name="T75" fmla="*/ 0 h 773"/>
                <a:gd name="T76" fmla="*/ 0 w 180"/>
                <a:gd name="T77" fmla="*/ 0 h 773"/>
                <a:gd name="T78" fmla="*/ 0 w 180"/>
                <a:gd name="T79" fmla="*/ 0 h 773"/>
                <a:gd name="T80" fmla="*/ 0 w 180"/>
                <a:gd name="T81" fmla="*/ 0 h 773"/>
                <a:gd name="T82" fmla="*/ 0 w 180"/>
                <a:gd name="T83" fmla="*/ 0 h 773"/>
                <a:gd name="T84" fmla="*/ 0 w 180"/>
                <a:gd name="T85" fmla="*/ 0 h 77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80" h="773">
                  <a:moveTo>
                    <a:pt x="63" y="677"/>
                  </a:moveTo>
                  <a:lnTo>
                    <a:pt x="42" y="633"/>
                  </a:lnTo>
                  <a:lnTo>
                    <a:pt x="27" y="583"/>
                  </a:lnTo>
                  <a:lnTo>
                    <a:pt x="18" y="528"/>
                  </a:lnTo>
                  <a:lnTo>
                    <a:pt x="18" y="470"/>
                  </a:lnTo>
                  <a:lnTo>
                    <a:pt x="27" y="411"/>
                  </a:lnTo>
                  <a:lnTo>
                    <a:pt x="46" y="350"/>
                  </a:lnTo>
                  <a:lnTo>
                    <a:pt x="76" y="290"/>
                  </a:lnTo>
                  <a:lnTo>
                    <a:pt x="118" y="232"/>
                  </a:lnTo>
                  <a:lnTo>
                    <a:pt x="132" y="215"/>
                  </a:lnTo>
                  <a:lnTo>
                    <a:pt x="143" y="192"/>
                  </a:lnTo>
                  <a:lnTo>
                    <a:pt x="154" y="166"/>
                  </a:lnTo>
                  <a:lnTo>
                    <a:pt x="163" y="137"/>
                  </a:lnTo>
                  <a:lnTo>
                    <a:pt x="171" y="105"/>
                  </a:lnTo>
                  <a:lnTo>
                    <a:pt x="176" y="71"/>
                  </a:lnTo>
                  <a:lnTo>
                    <a:pt x="179" y="37"/>
                  </a:lnTo>
                  <a:lnTo>
                    <a:pt x="180" y="0"/>
                  </a:lnTo>
                  <a:lnTo>
                    <a:pt x="162" y="0"/>
                  </a:lnTo>
                  <a:lnTo>
                    <a:pt x="160" y="34"/>
                  </a:lnTo>
                  <a:lnTo>
                    <a:pt x="158" y="67"/>
                  </a:lnTo>
                  <a:lnTo>
                    <a:pt x="153" y="100"/>
                  </a:lnTo>
                  <a:lnTo>
                    <a:pt x="146" y="129"/>
                  </a:lnTo>
                  <a:lnTo>
                    <a:pt x="138" y="157"/>
                  </a:lnTo>
                  <a:lnTo>
                    <a:pt x="128" y="182"/>
                  </a:lnTo>
                  <a:lnTo>
                    <a:pt x="116" y="203"/>
                  </a:lnTo>
                  <a:lnTo>
                    <a:pt x="104" y="220"/>
                  </a:lnTo>
                  <a:lnTo>
                    <a:pt x="60" y="281"/>
                  </a:lnTo>
                  <a:lnTo>
                    <a:pt x="29" y="344"/>
                  </a:lnTo>
                  <a:lnTo>
                    <a:pt x="9" y="407"/>
                  </a:lnTo>
                  <a:lnTo>
                    <a:pt x="0" y="469"/>
                  </a:lnTo>
                  <a:lnTo>
                    <a:pt x="0" y="529"/>
                  </a:lnTo>
                  <a:lnTo>
                    <a:pt x="9" y="587"/>
                  </a:lnTo>
                  <a:lnTo>
                    <a:pt x="25" y="640"/>
                  </a:lnTo>
                  <a:lnTo>
                    <a:pt x="47" y="686"/>
                  </a:lnTo>
                  <a:lnTo>
                    <a:pt x="55" y="702"/>
                  </a:lnTo>
                  <a:lnTo>
                    <a:pt x="62" y="719"/>
                  </a:lnTo>
                  <a:lnTo>
                    <a:pt x="66" y="736"/>
                  </a:lnTo>
                  <a:lnTo>
                    <a:pt x="68" y="755"/>
                  </a:lnTo>
                  <a:lnTo>
                    <a:pt x="87" y="773"/>
                  </a:lnTo>
                  <a:lnTo>
                    <a:pt x="85" y="748"/>
                  </a:lnTo>
                  <a:lnTo>
                    <a:pt x="81" y="723"/>
                  </a:lnTo>
                  <a:lnTo>
                    <a:pt x="74" y="699"/>
                  </a:lnTo>
                  <a:lnTo>
                    <a:pt x="63" y="677"/>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3" name="Freeform 38">
              <a:extLst>
                <a:ext uri="{FF2B5EF4-FFF2-40B4-BE49-F238E27FC236}">
                  <a16:creationId xmlns:a16="http://schemas.microsoft.com/office/drawing/2014/main" id="{06FD56AD-319B-458A-B8B6-78EDB7CDA836}"/>
                </a:ext>
              </a:extLst>
            </p:cNvPr>
            <p:cNvSpPr>
              <a:spLocks/>
            </p:cNvSpPr>
            <p:nvPr/>
          </p:nvSpPr>
          <p:spPr bwMode="auto">
            <a:xfrm>
              <a:off x="1981" y="1728"/>
              <a:ext cx="78" cy="200"/>
            </a:xfrm>
            <a:custGeom>
              <a:avLst/>
              <a:gdLst>
                <a:gd name="T0" fmla="*/ 0 w 234"/>
                <a:gd name="T1" fmla="*/ 0 h 599"/>
                <a:gd name="T2" fmla="*/ 0 w 234"/>
                <a:gd name="T3" fmla="*/ 0 h 599"/>
                <a:gd name="T4" fmla="*/ 0 w 234"/>
                <a:gd name="T5" fmla="*/ 0 h 599"/>
                <a:gd name="T6" fmla="*/ 0 w 234"/>
                <a:gd name="T7" fmla="*/ 0 h 599"/>
                <a:gd name="T8" fmla="*/ 0 w 234"/>
                <a:gd name="T9" fmla="*/ 0 h 599"/>
                <a:gd name="T10" fmla="*/ 0 w 234"/>
                <a:gd name="T11" fmla="*/ 0 h 599"/>
                <a:gd name="T12" fmla="*/ 0 w 234"/>
                <a:gd name="T13" fmla="*/ 0 h 599"/>
                <a:gd name="T14" fmla="*/ 0 w 234"/>
                <a:gd name="T15" fmla="*/ 0 h 599"/>
                <a:gd name="T16" fmla="*/ 0 w 234"/>
                <a:gd name="T17" fmla="*/ 0 h 599"/>
                <a:gd name="T18" fmla="*/ 0 w 234"/>
                <a:gd name="T19" fmla="*/ 0 h 599"/>
                <a:gd name="T20" fmla="*/ 0 w 234"/>
                <a:gd name="T21" fmla="*/ 0 h 599"/>
                <a:gd name="T22" fmla="*/ 0 w 234"/>
                <a:gd name="T23" fmla="*/ 0 h 599"/>
                <a:gd name="T24" fmla="*/ 0 w 234"/>
                <a:gd name="T25" fmla="*/ 0 h 599"/>
                <a:gd name="T26" fmla="*/ 0 w 234"/>
                <a:gd name="T27" fmla="*/ 0 h 599"/>
                <a:gd name="T28" fmla="*/ 0 w 234"/>
                <a:gd name="T29" fmla="*/ 0 h 599"/>
                <a:gd name="T30" fmla="*/ 0 w 234"/>
                <a:gd name="T31" fmla="*/ 0 h 599"/>
                <a:gd name="T32" fmla="*/ 0 w 234"/>
                <a:gd name="T33" fmla="*/ 0 h 599"/>
                <a:gd name="T34" fmla="*/ 0 w 234"/>
                <a:gd name="T35" fmla="*/ 0 h 599"/>
                <a:gd name="T36" fmla="*/ 0 w 234"/>
                <a:gd name="T37" fmla="*/ 0 h 599"/>
                <a:gd name="T38" fmla="*/ 0 w 234"/>
                <a:gd name="T39" fmla="*/ 0 h 599"/>
                <a:gd name="T40" fmla="*/ 0 w 234"/>
                <a:gd name="T41" fmla="*/ 0 h 599"/>
                <a:gd name="T42" fmla="*/ 0 w 234"/>
                <a:gd name="T43" fmla="*/ 0 h 599"/>
                <a:gd name="T44" fmla="*/ 0 w 234"/>
                <a:gd name="T45" fmla="*/ 0 h 599"/>
                <a:gd name="T46" fmla="*/ 0 w 234"/>
                <a:gd name="T47" fmla="*/ 0 h 599"/>
                <a:gd name="T48" fmla="*/ 0 w 234"/>
                <a:gd name="T49" fmla="*/ 0 h 599"/>
                <a:gd name="T50" fmla="*/ 0 w 234"/>
                <a:gd name="T51" fmla="*/ 0 h 599"/>
                <a:gd name="T52" fmla="*/ 0 w 234"/>
                <a:gd name="T53" fmla="*/ 0 h 599"/>
                <a:gd name="T54" fmla="*/ 0 w 234"/>
                <a:gd name="T55" fmla="*/ 0 h 599"/>
                <a:gd name="T56" fmla="*/ 0 w 234"/>
                <a:gd name="T57" fmla="*/ 0 h 599"/>
                <a:gd name="T58" fmla="*/ 0 w 234"/>
                <a:gd name="T59" fmla="*/ 0 h 599"/>
                <a:gd name="T60" fmla="*/ 0 w 234"/>
                <a:gd name="T61" fmla="*/ 0 h 599"/>
                <a:gd name="T62" fmla="*/ 0 w 234"/>
                <a:gd name="T63" fmla="*/ 0 h 599"/>
                <a:gd name="T64" fmla="*/ 0 w 234"/>
                <a:gd name="T65" fmla="*/ 0 h 599"/>
                <a:gd name="T66" fmla="*/ 0 w 234"/>
                <a:gd name="T67" fmla="*/ 0 h 599"/>
                <a:gd name="T68" fmla="*/ 0 w 234"/>
                <a:gd name="T69" fmla="*/ 0 h 599"/>
                <a:gd name="T70" fmla="*/ 0 w 234"/>
                <a:gd name="T71" fmla="*/ 0 h 599"/>
                <a:gd name="T72" fmla="*/ 0 w 234"/>
                <a:gd name="T73" fmla="*/ 0 h 599"/>
                <a:gd name="T74" fmla="*/ 0 w 234"/>
                <a:gd name="T75" fmla="*/ 0 h 599"/>
                <a:gd name="T76" fmla="*/ 0 w 234"/>
                <a:gd name="T77" fmla="*/ 0 h 599"/>
                <a:gd name="T78" fmla="*/ 0 w 234"/>
                <a:gd name="T79" fmla="*/ 0 h 599"/>
                <a:gd name="T80" fmla="*/ 0 w 234"/>
                <a:gd name="T81" fmla="*/ 0 h 599"/>
                <a:gd name="T82" fmla="*/ 0 w 234"/>
                <a:gd name="T83" fmla="*/ 0 h 599"/>
                <a:gd name="T84" fmla="*/ 0 w 234"/>
                <a:gd name="T85" fmla="*/ 0 h 599"/>
                <a:gd name="T86" fmla="*/ 0 w 234"/>
                <a:gd name="T87" fmla="*/ 0 h 599"/>
                <a:gd name="T88" fmla="*/ 0 w 234"/>
                <a:gd name="T89" fmla="*/ 0 h 599"/>
                <a:gd name="T90" fmla="*/ 0 w 234"/>
                <a:gd name="T91" fmla="*/ 0 h 599"/>
                <a:gd name="T92" fmla="*/ 0 w 234"/>
                <a:gd name="T93" fmla="*/ 0 h 599"/>
                <a:gd name="T94" fmla="*/ 0 w 234"/>
                <a:gd name="T95" fmla="*/ 0 h 599"/>
                <a:gd name="T96" fmla="*/ 0 w 234"/>
                <a:gd name="T97" fmla="*/ 0 h 599"/>
                <a:gd name="T98" fmla="*/ 0 w 234"/>
                <a:gd name="T99" fmla="*/ 0 h 599"/>
                <a:gd name="T100" fmla="*/ 0 w 234"/>
                <a:gd name="T101" fmla="*/ 0 h 599"/>
                <a:gd name="T102" fmla="*/ 0 w 234"/>
                <a:gd name="T103" fmla="*/ 0 h 599"/>
                <a:gd name="T104" fmla="*/ 0 w 234"/>
                <a:gd name="T105" fmla="*/ 0 h 599"/>
                <a:gd name="T106" fmla="*/ 0 w 234"/>
                <a:gd name="T107" fmla="*/ 0 h 599"/>
                <a:gd name="T108" fmla="*/ 0 w 234"/>
                <a:gd name="T109" fmla="*/ 0 h 599"/>
                <a:gd name="T110" fmla="*/ 0 w 234"/>
                <a:gd name="T111" fmla="*/ 0 h 599"/>
                <a:gd name="T112" fmla="*/ 0 w 234"/>
                <a:gd name="T113" fmla="*/ 0 h 599"/>
                <a:gd name="T114" fmla="*/ 0 w 234"/>
                <a:gd name="T115" fmla="*/ 0 h 599"/>
                <a:gd name="T116" fmla="*/ 0 w 234"/>
                <a:gd name="T117" fmla="*/ 0 h 599"/>
                <a:gd name="T118" fmla="*/ 0 w 234"/>
                <a:gd name="T119" fmla="*/ 0 h 5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34" h="599">
                  <a:moveTo>
                    <a:pt x="213" y="441"/>
                  </a:moveTo>
                  <a:lnTo>
                    <a:pt x="222" y="408"/>
                  </a:lnTo>
                  <a:lnTo>
                    <a:pt x="224" y="377"/>
                  </a:lnTo>
                  <a:lnTo>
                    <a:pt x="218" y="347"/>
                  </a:lnTo>
                  <a:lnTo>
                    <a:pt x="206" y="319"/>
                  </a:lnTo>
                  <a:lnTo>
                    <a:pt x="192" y="289"/>
                  </a:lnTo>
                  <a:lnTo>
                    <a:pt x="181" y="254"/>
                  </a:lnTo>
                  <a:lnTo>
                    <a:pt x="175" y="218"/>
                  </a:lnTo>
                  <a:lnTo>
                    <a:pt x="174" y="178"/>
                  </a:lnTo>
                  <a:lnTo>
                    <a:pt x="179" y="137"/>
                  </a:lnTo>
                  <a:lnTo>
                    <a:pt x="189" y="95"/>
                  </a:lnTo>
                  <a:lnTo>
                    <a:pt x="208" y="54"/>
                  </a:lnTo>
                  <a:lnTo>
                    <a:pt x="234" y="13"/>
                  </a:lnTo>
                  <a:lnTo>
                    <a:pt x="229" y="8"/>
                  </a:lnTo>
                  <a:lnTo>
                    <a:pt x="222" y="0"/>
                  </a:lnTo>
                  <a:lnTo>
                    <a:pt x="195" y="44"/>
                  </a:lnTo>
                  <a:lnTo>
                    <a:pt x="174" y="89"/>
                  </a:lnTo>
                  <a:lnTo>
                    <a:pt x="162" y="132"/>
                  </a:lnTo>
                  <a:lnTo>
                    <a:pt x="156" y="177"/>
                  </a:lnTo>
                  <a:lnTo>
                    <a:pt x="156" y="219"/>
                  </a:lnTo>
                  <a:lnTo>
                    <a:pt x="163" y="258"/>
                  </a:lnTo>
                  <a:lnTo>
                    <a:pt x="175" y="295"/>
                  </a:lnTo>
                  <a:lnTo>
                    <a:pt x="191" y="328"/>
                  </a:lnTo>
                  <a:lnTo>
                    <a:pt x="203" y="357"/>
                  </a:lnTo>
                  <a:lnTo>
                    <a:pt x="206" y="386"/>
                  </a:lnTo>
                  <a:lnTo>
                    <a:pt x="203" y="412"/>
                  </a:lnTo>
                  <a:lnTo>
                    <a:pt x="196" y="435"/>
                  </a:lnTo>
                  <a:lnTo>
                    <a:pt x="187" y="453"/>
                  </a:lnTo>
                  <a:lnTo>
                    <a:pt x="176" y="472"/>
                  </a:lnTo>
                  <a:lnTo>
                    <a:pt x="164" y="487"/>
                  </a:lnTo>
                  <a:lnTo>
                    <a:pt x="150" y="503"/>
                  </a:lnTo>
                  <a:lnTo>
                    <a:pt x="133" y="516"/>
                  </a:lnTo>
                  <a:lnTo>
                    <a:pt x="116" y="528"/>
                  </a:lnTo>
                  <a:lnTo>
                    <a:pt x="97" y="538"/>
                  </a:lnTo>
                  <a:lnTo>
                    <a:pt x="79" y="544"/>
                  </a:lnTo>
                  <a:lnTo>
                    <a:pt x="68" y="548"/>
                  </a:lnTo>
                  <a:lnTo>
                    <a:pt x="58" y="553"/>
                  </a:lnTo>
                  <a:lnTo>
                    <a:pt x="48" y="559"/>
                  </a:lnTo>
                  <a:lnTo>
                    <a:pt x="38" y="565"/>
                  </a:lnTo>
                  <a:lnTo>
                    <a:pt x="29" y="573"/>
                  </a:lnTo>
                  <a:lnTo>
                    <a:pt x="18" y="581"/>
                  </a:lnTo>
                  <a:lnTo>
                    <a:pt x="9" y="590"/>
                  </a:lnTo>
                  <a:lnTo>
                    <a:pt x="0" y="599"/>
                  </a:lnTo>
                  <a:lnTo>
                    <a:pt x="26" y="599"/>
                  </a:lnTo>
                  <a:lnTo>
                    <a:pt x="33" y="593"/>
                  </a:lnTo>
                  <a:lnTo>
                    <a:pt x="41" y="586"/>
                  </a:lnTo>
                  <a:lnTo>
                    <a:pt x="47" y="581"/>
                  </a:lnTo>
                  <a:lnTo>
                    <a:pt x="55" y="576"/>
                  </a:lnTo>
                  <a:lnTo>
                    <a:pt x="62" y="572"/>
                  </a:lnTo>
                  <a:lnTo>
                    <a:pt x="70" y="568"/>
                  </a:lnTo>
                  <a:lnTo>
                    <a:pt x="76" y="565"/>
                  </a:lnTo>
                  <a:lnTo>
                    <a:pt x="84" y="563"/>
                  </a:lnTo>
                  <a:lnTo>
                    <a:pt x="105" y="555"/>
                  </a:lnTo>
                  <a:lnTo>
                    <a:pt x="125" y="544"/>
                  </a:lnTo>
                  <a:lnTo>
                    <a:pt x="145" y="532"/>
                  </a:lnTo>
                  <a:lnTo>
                    <a:pt x="162" y="516"/>
                  </a:lnTo>
                  <a:lnTo>
                    <a:pt x="178" y="501"/>
                  </a:lnTo>
                  <a:lnTo>
                    <a:pt x="192" y="482"/>
                  </a:lnTo>
                  <a:lnTo>
                    <a:pt x="204" y="462"/>
                  </a:lnTo>
                  <a:lnTo>
                    <a:pt x="213" y="441"/>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4" name="Freeform 39">
              <a:extLst>
                <a:ext uri="{FF2B5EF4-FFF2-40B4-BE49-F238E27FC236}">
                  <a16:creationId xmlns:a16="http://schemas.microsoft.com/office/drawing/2014/main" id="{E3AC0DCB-231C-4297-A1A1-5C16A389F380}"/>
                </a:ext>
              </a:extLst>
            </p:cNvPr>
            <p:cNvSpPr>
              <a:spLocks/>
            </p:cNvSpPr>
            <p:nvPr/>
          </p:nvSpPr>
          <p:spPr bwMode="auto">
            <a:xfrm>
              <a:off x="2202" y="1887"/>
              <a:ext cx="18" cy="41"/>
            </a:xfrm>
            <a:custGeom>
              <a:avLst/>
              <a:gdLst>
                <a:gd name="T0" fmla="*/ 0 w 54"/>
                <a:gd name="T1" fmla="*/ 0 h 123"/>
                <a:gd name="T2" fmla="*/ 0 w 54"/>
                <a:gd name="T3" fmla="*/ 0 h 123"/>
                <a:gd name="T4" fmla="*/ 0 w 54"/>
                <a:gd name="T5" fmla="*/ 0 h 123"/>
                <a:gd name="T6" fmla="*/ 0 w 54"/>
                <a:gd name="T7" fmla="*/ 0 h 123"/>
                <a:gd name="T8" fmla="*/ 0 w 54"/>
                <a:gd name="T9" fmla="*/ 0 h 123"/>
                <a:gd name="T10" fmla="*/ 0 w 54"/>
                <a:gd name="T11" fmla="*/ 0 h 123"/>
                <a:gd name="T12" fmla="*/ 0 w 54"/>
                <a:gd name="T13" fmla="*/ 0 h 123"/>
                <a:gd name="T14" fmla="*/ 0 w 54"/>
                <a:gd name="T15" fmla="*/ 0 h 123"/>
                <a:gd name="T16" fmla="*/ 0 w 54"/>
                <a:gd name="T17" fmla="*/ 0 h 123"/>
                <a:gd name="T18" fmla="*/ 0 w 54"/>
                <a:gd name="T19" fmla="*/ 0 h 123"/>
                <a:gd name="T20" fmla="*/ 0 w 54"/>
                <a:gd name="T21" fmla="*/ 0 h 123"/>
                <a:gd name="T22" fmla="*/ 0 w 54"/>
                <a:gd name="T23" fmla="*/ 0 h 123"/>
                <a:gd name="T24" fmla="*/ 0 w 54"/>
                <a:gd name="T25" fmla="*/ 0 h 123"/>
                <a:gd name="T26" fmla="*/ 0 w 54"/>
                <a:gd name="T27" fmla="*/ 0 h 123"/>
                <a:gd name="T28" fmla="*/ 0 w 54"/>
                <a:gd name="T29" fmla="*/ 0 h 123"/>
                <a:gd name="T30" fmla="*/ 0 w 54"/>
                <a:gd name="T31" fmla="*/ 0 h 123"/>
                <a:gd name="T32" fmla="*/ 0 w 54"/>
                <a:gd name="T33" fmla="*/ 0 h 123"/>
                <a:gd name="T34" fmla="*/ 0 w 54"/>
                <a:gd name="T35" fmla="*/ 0 h 123"/>
                <a:gd name="T36" fmla="*/ 0 w 54"/>
                <a:gd name="T37" fmla="*/ 0 h 12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54" h="123">
                  <a:moveTo>
                    <a:pt x="39" y="87"/>
                  </a:moveTo>
                  <a:lnTo>
                    <a:pt x="46" y="69"/>
                  </a:lnTo>
                  <a:lnTo>
                    <a:pt x="50" y="52"/>
                  </a:lnTo>
                  <a:lnTo>
                    <a:pt x="52" y="35"/>
                  </a:lnTo>
                  <a:lnTo>
                    <a:pt x="54" y="18"/>
                  </a:lnTo>
                  <a:lnTo>
                    <a:pt x="35" y="0"/>
                  </a:lnTo>
                  <a:lnTo>
                    <a:pt x="35" y="19"/>
                  </a:lnTo>
                  <a:lnTo>
                    <a:pt x="33" y="39"/>
                  </a:lnTo>
                  <a:lnTo>
                    <a:pt x="29" y="59"/>
                  </a:lnTo>
                  <a:lnTo>
                    <a:pt x="22" y="80"/>
                  </a:lnTo>
                  <a:lnTo>
                    <a:pt x="18" y="90"/>
                  </a:lnTo>
                  <a:lnTo>
                    <a:pt x="13" y="101"/>
                  </a:lnTo>
                  <a:lnTo>
                    <a:pt x="6" y="113"/>
                  </a:lnTo>
                  <a:lnTo>
                    <a:pt x="0" y="123"/>
                  </a:lnTo>
                  <a:lnTo>
                    <a:pt x="21" y="123"/>
                  </a:lnTo>
                  <a:lnTo>
                    <a:pt x="26" y="114"/>
                  </a:lnTo>
                  <a:lnTo>
                    <a:pt x="30" y="105"/>
                  </a:lnTo>
                  <a:lnTo>
                    <a:pt x="35" y="96"/>
                  </a:lnTo>
                  <a:lnTo>
                    <a:pt x="39" y="87"/>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5" name="Freeform 40">
              <a:extLst>
                <a:ext uri="{FF2B5EF4-FFF2-40B4-BE49-F238E27FC236}">
                  <a16:creationId xmlns:a16="http://schemas.microsoft.com/office/drawing/2014/main" id="{0615A1A4-3779-471B-B707-D1460A079331}"/>
                </a:ext>
              </a:extLst>
            </p:cNvPr>
            <p:cNvSpPr>
              <a:spLocks/>
            </p:cNvSpPr>
            <p:nvPr/>
          </p:nvSpPr>
          <p:spPr bwMode="auto">
            <a:xfrm>
              <a:off x="2082" y="1823"/>
              <a:ext cx="75" cy="105"/>
            </a:xfrm>
            <a:custGeom>
              <a:avLst/>
              <a:gdLst>
                <a:gd name="T0" fmla="*/ 0 w 227"/>
                <a:gd name="T1" fmla="*/ 0 h 314"/>
                <a:gd name="T2" fmla="*/ 0 w 227"/>
                <a:gd name="T3" fmla="*/ 0 h 314"/>
                <a:gd name="T4" fmla="*/ 0 w 227"/>
                <a:gd name="T5" fmla="*/ 0 h 314"/>
                <a:gd name="T6" fmla="*/ 0 w 227"/>
                <a:gd name="T7" fmla="*/ 0 h 314"/>
                <a:gd name="T8" fmla="*/ 0 w 227"/>
                <a:gd name="T9" fmla="*/ 0 h 314"/>
                <a:gd name="T10" fmla="*/ 0 w 227"/>
                <a:gd name="T11" fmla="*/ 0 h 314"/>
                <a:gd name="T12" fmla="*/ 0 w 227"/>
                <a:gd name="T13" fmla="*/ 0 h 314"/>
                <a:gd name="T14" fmla="*/ 0 w 227"/>
                <a:gd name="T15" fmla="*/ 0 h 314"/>
                <a:gd name="T16" fmla="*/ 0 w 227"/>
                <a:gd name="T17" fmla="*/ 0 h 314"/>
                <a:gd name="T18" fmla="*/ 0 w 227"/>
                <a:gd name="T19" fmla="*/ 0 h 314"/>
                <a:gd name="T20" fmla="*/ 0 w 227"/>
                <a:gd name="T21" fmla="*/ 0 h 314"/>
                <a:gd name="T22" fmla="*/ 0 w 227"/>
                <a:gd name="T23" fmla="*/ 0 h 314"/>
                <a:gd name="T24" fmla="*/ 0 w 227"/>
                <a:gd name="T25" fmla="*/ 0 h 314"/>
                <a:gd name="T26" fmla="*/ 0 w 227"/>
                <a:gd name="T27" fmla="*/ 0 h 314"/>
                <a:gd name="T28" fmla="*/ 0 w 227"/>
                <a:gd name="T29" fmla="*/ 0 h 314"/>
                <a:gd name="T30" fmla="*/ 0 w 227"/>
                <a:gd name="T31" fmla="*/ 0 h 314"/>
                <a:gd name="T32" fmla="*/ 0 w 227"/>
                <a:gd name="T33" fmla="*/ 0 h 314"/>
                <a:gd name="T34" fmla="*/ 0 w 227"/>
                <a:gd name="T35" fmla="*/ 0 h 314"/>
                <a:gd name="T36" fmla="*/ 0 w 227"/>
                <a:gd name="T37" fmla="*/ 0 h 314"/>
                <a:gd name="T38" fmla="*/ 0 w 227"/>
                <a:gd name="T39" fmla="*/ 0 h 314"/>
                <a:gd name="T40" fmla="*/ 0 w 227"/>
                <a:gd name="T41" fmla="*/ 0 h 314"/>
                <a:gd name="T42" fmla="*/ 0 w 227"/>
                <a:gd name="T43" fmla="*/ 0 h 314"/>
                <a:gd name="T44" fmla="*/ 0 w 227"/>
                <a:gd name="T45" fmla="*/ 0 h 314"/>
                <a:gd name="T46" fmla="*/ 0 w 227"/>
                <a:gd name="T47" fmla="*/ 0 h 314"/>
                <a:gd name="T48" fmla="*/ 0 w 227"/>
                <a:gd name="T49" fmla="*/ 0 h 314"/>
                <a:gd name="T50" fmla="*/ 0 w 227"/>
                <a:gd name="T51" fmla="*/ 0 h 314"/>
                <a:gd name="T52" fmla="*/ 0 w 227"/>
                <a:gd name="T53" fmla="*/ 0 h 314"/>
                <a:gd name="T54" fmla="*/ 0 w 227"/>
                <a:gd name="T55" fmla="*/ 0 h 314"/>
                <a:gd name="T56" fmla="*/ 0 w 227"/>
                <a:gd name="T57" fmla="*/ 0 h 314"/>
                <a:gd name="T58" fmla="*/ 0 w 227"/>
                <a:gd name="T59" fmla="*/ 0 h 314"/>
                <a:gd name="T60" fmla="*/ 0 w 227"/>
                <a:gd name="T61" fmla="*/ 0 h 314"/>
                <a:gd name="T62" fmla="*/ 0 w 227"/>
                <a:gd name="T63" fmla="*/ 0 h 314"/>
                <a:gd name="T64" fmla="*/ 0 w 227"/>
                <a:gd name="T65" fmla="*/ 0 h 314"/>
                <a:gd name="T66" fmla="*/ 0 w 227"/>
                <a:gd name="T67" fmla="*/ 0 h 314"/>
                <a:gd name="T68" fmla="*/ 0 w 227"/>
                <a:gd name="T69" fmla="*/ 0 h 314"/>
                <a:gd name="T70" fmla="*/ 0 w 227"/>
                <a:gd name="T71" fmla="*/ 0 h 314"/>
                <a:gd name="T72" fmla="*/ 0 w 227"/>
                <a:gd name="T73" fmla="*/ 0 h 314"/>
                <a:gd name="T74" fmla="*/ 0 w 227"/>
                <a:gd name="T75" fmla="*/ 0 h 314"/>
                <a:gd name="T76" fmla="*/ 0 w 227"/>
                <a:gd name="T77" fmla="*/ 0 h 314"/>
                <a:gd name="T78" fmla="*/ 0 w 227"/>
                <a:gd name="T79" fmla="*/ 0 h 314"/>
                <a:gd name="T80" fmla="*/ 0 w 227"/>
                <a:gd name="T81" fmla="*/ 0 h 314"/>
                <a:gd name="T82" fmla="*/ 0 w 227"/>
                <a:gd name="T83" fmla="*/ 0 h 314"/>
                <a:gd name="T84" fmla="*/ 0 w 227"/>
                <a:gd name="T85" fmla="*/ 0 h 31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27" h="314">
                  <a:moveTo>
                    <a:pt x="92" y="250"/>
                  </a:moveTo>
                  <a:lnTo>
                    <a:pt x="116" y="235"/>
                  </a:lnTo>
                  <a:lnTo>
                    <a:pt x="139" y="220"/>
                  </a:lnTo>
                  <a:lnTo>
                    <a:pt x="158" y="200"/>
                  </a:lnTo>
                  <a:lnTo>
                    <a:pt x="177" y="179"/>
                  </a:lnTo>
                  <a:lnTo>
                    <a:pt x="193" y="155"/>
                  </a:lnTo>
                  <a:lnTo>
                    <a:pt x="206" y="130"/>
                  </a:lnTo>
                  <a:lnTo>
                    <a:pt x="216" y="104"/>
                  </a:lnTo>
                  <a:lnTo>
                    <a:pt x="223" y="77"/>
                  </a:lnTo>
                  <a:lnTo>
                    <a:pt x="225" y="63"/>
                  </a:lnTo>
                  <a:lnTo>
                    <a:pt x="227" y="48"/>
                  </a:lnTo>
                  <a:lnTo>
                    <a:pt x="227" y="35"/>
                  </a:lnTo>
                  <a:lnTo>
                    <a:pt x="227" y="22"/>
                  </a:lnTo>
                  <a:lnTo>
                    <a:pt x="204" y="0"/>
                  </a:lnTo>
                  <a:lnTo>
                    <a:pt x="207" y="17"/>
                  </a:lnTo>
                  <a:lnTo>
                    <a:pt x="210" y="35"/>
                  </a:lnTo>
                  <a:lnTo>
                    <a:pt x="208" y="54"/>
                  </a:lnTo>
                  <a:lnTo>
                    <a:pt x="206" y="73"/>
                  </a:lnTo>
                  <a:lnTo>
                    <a:pt x="199" y="98"/>
                  </a:lnTo>
                  <a:lnTo>
                    <a:pt x="189" y="122"/>
                  </a:lnTo>
                  <a:lnTo>
                    <a:pt x="177" y="146"/>
                  </a:lnTo>
                  <a:lnTo>
                    <a:pt x="162" y="167"/>
                  </a:lnTo>
                  <a:lnTo>
                    <a:pt x="145" y="187"/>
                  </a:lnTo>
                  <a:lnTo>
                    <a:pt x="127" y="205"/>
                  </a:lnTo>
                  <a:lnTo>
                    <a:pt x="106" y="221"/>
                  </a:lnTo>
                  <a:lnTo>
                    <a:pt x="85" y="233"/>
                  </a:lnTo>
                  <a:lnTo>
                    <a:pt x="73" y="239"/>
                  </a:lnTo>
                  <a:lnTo>
                    <a:pt x="62" y="247"/>
                  </a:lnTo>
                  <a:lnTo>
                    <a:pt x="50" y="256"/>
                  </a:lnTo>
                  <a:lnTo>
                    <a:pt x="40" y="266"/>
                  </a:lnTo>
                  <a:lnTo>
                    <a:pt x="29" y="278"/>
                  </a:lnTo>
                  <a:lnTo>
                    <a:pt x="20" y="289"/>
                  </a:lnTo>
                  <a:lnTo>
                    <a:pt x="10" y="301"/>
                  </a:lnTo>
                  <a:lnTo>
                    <a:pt x="0" y="314"/>
                  </a:lnTo>
                  <a:lnTo>
                    <a:pt x="23" y="314"/>
                  </a:lnTo>
                  <a:lnTo>
                    <a:pt x="31" y="304"/>
                  </a:lnTo>
                  <a:lnTo>
                    <a:pt x="38" y="293"/>
                  </a:lnTo>
                  <a:lnTo>
                    <a:pt x="48" y="284"/>
                  </a:lnTo>
                  <a:lnTo>
                    <a:pt x="56" y="276"/>
                  </a:lnTo>
                  <a:lnTo>
                    <a:pt x="65" y="268"/>
                  </a:lnTo>
                  <a:lnTo>
                    <a:pt x="74" y="262"/>
                  </a:lnTo>
                  <a:lnTo>
                    <a:pt x="83" y="255"/>
                  </a:lnTo>
                  <a:lnTo>
                    <a:pt x="92" y="250"/>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6" name="Freeform 41">
              <a:extLst>
                <a:ext uri="{FF2B5EF4-FFF2-40B4-BE49-F238E27FC236}">
                  <a16:creationId xmlns:a16="http://schemas.microsoft.com/office/drawing/2014/main" id="{16637156-CFDD-482A-BC34-D935E71D3288}"/>
                </a:ext>
              </a:extLst>
            </p:cNvPr>
            <p:cNvSpPr>
              <a:spLocks/>
            </p:cNvSpPr>
            <p:nvPr/>
          </p:nvSpPr>
          <p:spPr bwMode="auto">
            <a:xfrm>
              <a:off x="2115" y="1635"/>
              <a:ext cx="42" cy="196"/>
            </a:xfrm>
            <a:custGeom>
              <a:avLst/>
              <a:gdLst>
                <a:gd name="T0" fmla="*/ 0 w 128"/>
                <a:gd name="T1" fmla="*/ 0 h 586"/>
                <a:gd name="T2" fmla="*/ 0 w 128"/>
                <a:gd name="T3" fmla="*/ 0 h 586"/>
                <a:gd name="T4" fmla="*/ 0 w 128"/>
                <a:gd name="T5" fmla="*/ 0 h 586"/>
                <a:gd name="T6" fmla="*/ 0 w 128"/>
                <a:gd name="T7" fmla="*/ 0 h 586"/>
                <a:gd name="T8" fmla="*/ 0 w 128"/>
                <a:gd name="T9" fmla="*/ 0 h 586"/>
                <a:gd name="T10" fmla="*/ 0 w 128"/>
                <a:gd name="T11" fmla="*/ 0 h 586"/>
                <a:gd name="T12" fmla="*/ 0 w 128"/>
                <a:gd name="T13" fmla="*/ 0 h 586"/>
                <a:gd name="T14" fmla="*/ 0 w 128"/>
                <a:gd name="T15" fmla="*/ 0 h 586"/>
                <a:gd name="T16" fmla="*/ 0 w 128"/>
                <a:gd name="T17" fmla="*/ 0 h 586"/>
                <a:gd name="T18" fmla="*/ 0 w 128"/>
                <a:gd name="T19" fmla="*/ 0 h 586"/>
                <a:gd name="T20" fmla="*/ 0 w 128"/>
                <a:gd name="T21" fmla="*/ 0 h 586"/>
                <a:gd name="T22" fmla="*/ 0 w 128"/>
                <a:gd name="T23" fmla="*/ 0 h 586"/>
                <a:gd name="T24" fmla="*/ 0 w 128"/>
                <a:gd name="T25" fmla="*/ 0 h 586"/>
                <a:gd name="T26" fmla="*/ 0 w 128"/>
                <a:gd name="T27" fmla="*/ 0 h 586"/>
                <a:gd name="T28" fmla="*/ 0 w 128"/>
                <a:gd name="T29" fmla="*/ 0 h 586"/>
                <a:gd name="T30" fmla="*/ 0 w 128"/>
                <a:gd name="T31" fmla="*/ 0 h 586"/>
                <a:gd name="T32" fmla="*/ 0 w 128"/>
                <a:gd name="T33" fmla="*/ 0 h 586"/>
                <a:gd name="T34" fmla="*/ 0 w 128"/>
                <a:gd name="T35" fmla="*/ 0 h 586"/>
                <a:gd name="T36" fmla="*/ 0 w 128"/>
                <a:gd name="T37" fmla="*/ 0 h 586"/>
                <a:gd name="T38" fmla="*/ 0 w 128"/>
                <a:gd name="T39" fmla="*/ 0 h 586"/>
                <a:gd name="T40" fmla="*/ 0 w 128"/>
                <a:gd name="T41" fmla="*/ 0 h 586"/>
                <a:gd name="T42" fmla="*/ 0 w 128"/>
                <a:gd name="T43" fmla="*/ 0 h 586"/>
                <a:gd name="T44" fmla="*/ 0 w 128"/>
                <a:gd name="T45" fmla="*/ 0 h 586"/>
                <a:gd name="T46" fmla="*/ 0 w 128"/>
                <a:gd name="T47" fmla="*/ 0 h 586"/>
                <a:gd name="T48" fmla="*/ 0 w 128"/>
                <a:gd name="T49" fmla="*/ 0 h 586"/>
                <a:gd name="T50" fmla="*/ 0 w 128"/>
                <a:gd name="T51" fmla="*/ 0 h 586"/>
                <a:gd name="T52" fmla="*/ 0 w 128"/>
                <a:gd name="T53" fmla="*/ 0 h 586"/>
                <a:gd name="T54" fmla="*/ 0 w 128"/>
                <a:gd name="T55" fmla="*/ 0 h 586"/>
                <a:gd name="T56" fmla="*/ 0 w 128"/>
                <a:gd name="T57" fmla="*/ 0 h 586"/>
                <a:gd name="T58" fmla="*/ 0 w 128"/>
                <a:gd name="T59" fmla="*/ 0 h 586"/>
                <a:gd name="T60" fmla="*/ 0 w 128"/>
                <a:gd name="T61" fmla="*/ 0 h 586"/>
                <a:gd name="T62" fmla="*/ 0 w 128"/>
                <a:gd name="T63" fmla="*/ 0 h 586"/>
                <a:gd name="T64" fmla="*/ 0 w 128"/>
                <a:gd name="T65" fmla="*/ 0 h 586"/>
                <a:gd name="T66" fmla="*/ 0 w 128"/>
                <a:gd name="T67" fmla="*/ 0 h 586"/>
                <a:gd name="T68" fmla="*/ 0 w 128"/>
                <a:gd name="T69" fmla="*/ 0 h 5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8" h="586">
                  <a:moveTo>
                    <a:pt x="72" y="94"/>
                  </a:moveTo>
                  <a:lnTo>
                    <a:pt x="82" y="75"/>
                  </a:lnTo>
                  <a:lnTo>
                    <a:pt x="88" y="54"/>
                  </a:lnTo>
                  <a:lnTo>
                    <a:pt x="94" y="28"/>
                  </a:lnTo>
                  <a:lnTo>
                    <a:pt x="97" y="0"/>
                  </a:lnTo>
                  <a:lnTo>
                    <a:pt x="79" y="0"/>
                  </a:lnTo>
                  <a:lnTo>
                    <a:pt x="76" y="25"/>
                  </a:lnTo>
                  <a:lnTo>
                    <a:pt x="71" y="49"/>
                  </a:lnTo>
                  <a:lnTo>
                    <a:pt x="65" y="69"/>
                  </a:lnTo>
                  <a:lnTo>
                    <a:pt x="57" y="84"/>
                  </a:lnTo>
                  <a:lnTo>
                    <a:pt x="26" y="145"/>
                  </a:lnTo>
                  <a:lnTo>
                    <a:pt x="8" y="206"/>
                  </a:lnTo>
                  <a:lnTo>
                    <a:pt x="0" y="265"/>
                  </a:lnTo>
                  <a:lnTo>
                    <a:pt x="3" y="321"/>
                  </a:lnTo>
                  <a:lnTo>
                    <a:pt x="12" y="375"/>
                  </a:lnTo>
                  <a:lnTo>
                    <a:pt x="28" y="425"/>
                  </a:lnTo>
                  <a:lnTo>
                    <a:pt x="50" y="469"/>
                  </a:lnTo>
                  <a:lnTo>
                    <a:pt x="78" y="507"/>
                  </a:lnTo>
                  <a:lnTo>
                    <a:pt x="87" y="520"/>
                  </a:lnTo>
                  <a:lnTo>
                    <a:pt x="95" y="533"/>
                  </a:lnTo>
                  <a:lnTo>
                    <a:pt x="100" y="548"/>
                  </a:lnTo>
                  <a:lnTo>
                    <a:pt x="105" y="564"/>
                  </a:lnTo>
                  <a:lnTo>
                    <a:pt x="128" y="586"/>
                  </a:lnTo>
                  <a:lnTo>
                    <a:pt x="124" y="561"/>
                  </a:lnTo>
                  <a:lnTo>
                    <a:pt x="116" y="537"/>
                  </a:lnTo>
                  <a:lnTo>
                    <a:pt x="105" y="515"/>
                  </a:lnTo>
                  <a:lnTo>
                    <a:pt x="91" y="495"/>
                  </a:lnTo>
                  <a:lnTo>
                    <a:pt x="66" y="460"/>
                  </a:lnTo>
                  <a:lnTo>
                    <a:pt x="45" y="418"/>
                  </a:lnTo>
                  <a:lnTo>
                    <a:pt x="29" y="371"/>
                  </a:lnTo>
                  <a:lnTo>
                    <a:pt x="21" y="320"/>
                  </a:lnTo>
                  <a:lnTo>
                    <a:pt x="20" y="265"/>
                  </a:lnTo>
                  <a:lnTo>
                    <a:pt x="26" y="208"/>
                  </a:lnTo>
                  <a:lnTo>
                    <a:pt x="45" y="152"/>
                  </a:lnTo>
                  <a:lnTo>
                    <a:pt x="72" y="94"/>
                  </a:lnTo>
                  <a:close/>
                </a:path>
              </a:pathLst>
            </a:custGeom>
            <a:solidFill>
              <a:srgbClr val="210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7" name="Freeform 42">
              <a:extLst>
                <a:ext uri="{FF2B5EF4-FFF2-40B4-BE49-F238E27FC236}">
                  <a16:creationId xmlns:a16="http://schemas.microsoft.com/office/drawing/2014/main" id="{DCE03CC8-501A-421B-BB00-C82B2AFFB078}"/>
                </a:ext>
              </a:extLst>
            </p:cNvPr>
            <p:cNvSpPr>
              <a:spLocks/>
            </p:cNvSpPr>
            <p:nvPr/>
          </p:nvSpPr>
          <p:spPr bwMode="auto">
            <a:xfrm>
              <a:off x="1563" y="1226"/>
              <a:ext cx="585" cy="409"/>
            </a:xfrm>
            <a:custGeom>
              <a:avLst/>
              <a:gdLst>
                <a:gd name="T0" fmla="*/ 0 w 1753"/>
                <a:gd name="T1" fmla="*/ 0 h 1227"/>
                <a:gd name="T2" fmla="*/ 0 w 1753"/>
                <a:gd name="T3" fmla="*/ 0 h 1227"/>
                <a:gd name="T4" fmla="*/ 0 w 1753"/>
                <a:gd name="T5" fmla="*/ 0 h 1227"/>
                <a:gd name="T6" fmla="*/ 0 w 1753"/>
                <a:gd name="T7" fmla="*/ 0 h 1227"/>
                <a:gd name="T8" fmla="*/ 0 w 1753"/>
                <a:gd name="T9" fmla="*/ 0 h 1227"/>
                <a:gd name="T10" fmla="*/ 0 w 1753"/>
                <a:gd name="T11" fmla="*/ 0 h 1227"/>
                <a:gd name="T12" fmla="*/ 0 w 1753"/>
                <a:gd name="T13" fmla="*/ 0 h 1227"/>
                <a:gd name="T14" fmla="*/ 0 w 1753"/>
                <a:gd name="T15" fmla="*/ 0 h 1227"/>
                <a:gd name="T16" fmla="*/ 0 w 1753"/>
                <a:gd name="T17" fmla="*/ 0 h 1227"/>
                <a:gd name="T18" fmla="*/ 0 w 1753"/>
                <a:gd name="T19" fmla="*/ 0 h 1227"/>
                <a:gd name="T20" fmla="*/ 0 w 1753"/>
                <a:gd name="T21" fmla="*/ 0 h 1227"/>
                <a:gd name="T22" fmla="*/ 0 w 1753"/>
                <a:gd name="T23" fmla="*/ 0 h 1227"/>
                <a:gd name="T24" fmla="*/ 0 w 1753"/>
                <a:gd name="T25" fmla="*/ 0 h 1227"/>
                <a:gd name="T26" fmla="*/ 0 w 1753"/>
                <a:gd name="T27" fmla="*/ 0 h 1227"/>
                <a:gd name="T28" fmla="*/ 0 w 1753"/>
                <a:gd name="T29" fmla="*/ 0 h 1227"/>
                <a:gd name="T30" fmla="*/ 0 w 1753"/>
                <a:gd name="T31" fmla="*/ 0 h 1227"/>
                <a:gd name="T32" fmla="*/ 0 w 1753"/>
                <a:gd name="T33" fmla="*/ 0 h 1227"/>
                <a:gd name="T34" fmla="*/ 0 w 1753"/>
                <a:gd name="T35" fmla="*/ 0 h 1227"/>
                <a:gd name="T36" fmla="*/ 0 w 1753"/>
                <a:gd name="T37" fmla="*/ 0 h 1227"/>
                <a:gd name="T38" fmla="*/ 0 w 1753"/>
                <a:gd name="T39" fmla="*/ 0 h 1227"/>
                <a:gd name="T40" fmla="*/ 0 w 1753"/>
                <a:gd name="T41" fmla="*/ 0 h 1227"/>
                <a:gd name="T42" fmla="*/ 0 w 1753"/>
                <a:gd name="T43" fmla="*/ 0 h 1227"/>
                <a:gd name="T44" fmla="*/ 0 w 1753"/>
                <a:gd name="T45" fmla="*/ 0 h 1227"/>
                <a:gd name="T46" fmla="*/ 0 w 1753"/>
                <a:gd name="T47" fmla="*/ 0 h 1227"/>
                <a:gd name="T48" fmla="*/ 0 w 1753"/>
                <a:gd name="T49" fmla="*/ 0 h 1227"/>
                <a:gd name="T50" fmla="*/ 0 w 1753"/>
                <a:gd name="T51" fmla="*/ 0 h 1227"/>
                <a:gd name="T52" fmla="*/ 0 w 1753"/>
                <a:gd name="T53" fmla="*/ 0 h 1227"/>
                <a:gd name="T54" fmla="*/ 0 w 1753"/>
                <a:gd name="T55" fmla="*/ 0 h 1227"/>
                <a:gd name="T56" fmla="*/ 0 w 1753"/>
                <a:gd name="T57" fmla="*/ 0 h 1227"/>
                <a:gd name="T58" fmla="*/ 0 w 1753"/>
                <a:gd name="T59" fmla="*/ 0 h 1227"/>
                <a:gd name="T60" fmla="*/ 0 w 1753"/>
                <a:gd name="T61" fmla="*/ 0 h 1227"/>
                <a:gd name="T62" fmla="*/ 0 w 1753"/>
                <a:gd name="T63" fmla="*/ 0 h 1227"/>
                <a:gd name="T64" fmla="*/ 0 w 1753"/>
                <a:gd name="T65" fmla="*/ 0 h 1227"/>
                <a:gd name="T66" fmla="*/ 0 w 1753"/>
                <a:gd name="T67" fmla="*/ 0 h 1227"/>
                <a:gd name="T68" fmla="*/ 0 w 1753"/>
                <a:gd name="T69" fmla="*/ 0 h 1227"/>
                <a:gd name="T70" fmla="*/ 0 w 1753"/>
                <a:gd name="T71" fmla="*/ 0 h 1227"/>
                <a:gd name="T72" fmla="*/ 0 w 1753"/>
                <a:gd name="T73" fmla="*/ 0 h 1227"/>
                <a:gd name="T74" fmla="*/ 0 w 1753"/>
                <a:gd name="T75" fmla="*/ 0 h 1227"/>
                <a:gd name="T76" fmla="*/ 0 w 1753"/>
                <a:gd name="T77" fmla="*/ 0 h 1227"/>
                <a:gd name="T78" fmla="*/ 0 w 1753"/>
                <a:gd name="T79" fmla="*/ 0 h 1227"/>
                <a:gd name="T80" fmla="*/ 0 w 1753"/>
                <a:gd name="T81" fmla="*/ 0 h 1227"/>
                <a:gd name="T82" fmla="*/ 0 w 1753"/>
                <a:gd name="T83" fmla="*/ 0 h 1227"/>
                <a:gd name="T84" fmla="*/ 0 w 1753"/>
                <a:gd name="T85" fmla="*/ 0 h 1227"/>
                <a:gd name="T86" fmla="*/ 0 w 1753"/>
                <a:gd name="T87" fmla="*/ 0 h 1227"/>
                <a:gd name="T88" fmla="*/ 0 w 1753"/>
                <a:gd name="T89" fmla="*/ 0 h 1227"/>
                <a:gd name="T90" fmla="*/ 0 w 1753"/>
                <a:gd name="T91" fmla="*/ 0 h 1227"/>
                <a:gd name="T92" fmla="*/ 0 w 1753"/>
                <a:gd name="T93" fmla="*/ 0 h 1227"/>
                <a:gd name="T94" fmla="*/ 0 w 1753"/>
                <a:gd name="T95" fmla="*/ 0 h 1227"/>
                <a:gd name="T96" fmla="*/ 0 w 1753"/>
                <a:gd name="T97" fmla="*/ 0 h 1227"/>
                <a:gd name="T98" fmla="*/ 0 w 1753"/>
                <a:gd name="T99" fmla="*/ 0 h 1227"/>
                <a:gd name="T100" fmla="*/ 0 w 1753"/>
                <a:gd name="T101" fmla="*/ 0 h 1227"/>
                <a:gd name="T102" fmla="*/ 0 w 1753"/>
                <a:gd name="T103" fmla="*/ 0 h 1227"/>
                <a:gd name="T104" fmla="*/ 0 w 1753"/>
                <a:gd name="T105" fmla="*/ 0 h 1227"/>
                <a:gd name="T106" fmla="*/ 0 w 1753"/>
                <a:gd name="T107" fmla="*/ 0 h 1227"/>
                <a:gd name="T108" fmla="*/ 0 w 1753"/>
                <a:gd name="T109" fmla="*/ 0 h 1227"/>
                <a:gd name="T110" fmla="*/ 0 w 1753"/>
                <a:gd name="T111" fmla="*/ 0 h 1227"/>
                <a:gd name="T112" fmla="*/ 0 w 1753"/>
                <a:gd name="T113" fmla="*/ 0 h 1227"/>
                <a:gd name="T114" fmla="*/ 0 w 1753"/>
                <a:gd name="T115" fmla="*/ 0 h 1227"/>
                <a:gd name="T116" fmla="*/ 0 w 1753"/>
                <a:gd name="T117" fmla="*/ 0 h 1227"/>
                <a:gd name="T118" fmla="*/ 0 w 1753"/>
                <a:gd name="T119" fmla="*/ 0 h 122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753" h="1227">
                  <a:moveTo>
                    <a:pt x="1653" y="934"/>
                  </a:moveTo>
                  <a:lnTo>
                    <a:pt x="1615" y="897"/>
                  </a:lnTo>
                  <a:lnTo>
                    <a:pt x="1579" y="856"/>
                  </a:lnTo>
                  <a:lnTo>
                    <a:pt x="1550" y="812"/>
                  </a:lnTo>
                  <a:lnTo>
                    <a:pt x="1525" y="766"/>
                  </a:lnTo>
                  <a:lnTo>
                    <a:pt x="1505" y="719"/>
                  </a:lnTo>
                  <a:lnTo>
                    <a:pt x="1489" y="673"/>
                  </a:lnTo>
                  <a:lnTo>
                    <a:pt x="1480" y="628"/>
                  </a:lnTo>
                  <a:lnTo>
                    <a:pt x="1475" y="587"/>
                  </a:lnTo>
                  <a:lnTo>
                    <a:pt x="1472" y="565"/>
                  </a:lnTo>
                  <a:lnTo>
                    <a:pt x="1466" y="544"/>
                  </a:lnTo>
                  <a:lnTo>
                    <a:pt x="1455" y="521"/>
                  </a:lnTo>
                  <a:lnTo>
                    <a:pt x="1442" y="500"/>
                  </a:lnTo>
                  <a:lnTo>
                    <a:pt x="1428" y="479"/>
                  </a:lnTo>
                  <a:lnTo>
                    <a:pt x="1409" y="458"/>
                  </a:lnTo>
                  <a:lnTo>
                    <a:pt x="1389" y="438"/>
                  </a:lnTo>
                  <a:lnTo>
                    <a:pt x="1368" y="420"/>
                  </a:lnTo>
                  <a:lnTo>
                    <a:pt x="1345" y="403"/>
                  </a:lnTo>
                  <a:lnTo>
                    <a:pt x="1321" y="387"/>
                  </a:lnTo>
                  <a:lnTo>
                    <a:pt x="1296" y="373"/>
                  </a:lnTo>
                  <a:lnTo>
                    <a:pt x="1270" y="359"/>
                  </a:lnTo>
                  <a:lnTo>
                    <a:pt x="1245" y="349"/>
                  </a:lnTo>
                  <a:lnTo>
                    <a:pt x="1218" y="340"/>
                  </a:lnTo>
                  <a:lnTo>
                    <a:pt x="1193" y="333"/>
                  </a:lnTo>
                  <a:lnTo>
                    <a:pt x="1168" y="329"/>
                  </a:lnTo>
                  <a:lnTo>
                    <a:pt x="1150" y="326"/>
                  </a:lnTo>
                  <a:lnTo>
                    <a:pt x="1129" y="324"/>
                  </a:lnTo>
                  <a:lnTo>
                    <a:pt x="1108" y="319"/>
                  </a:lnTo>
                  <a:lnTo>
                    <a:pt x="1087" y="315"/>
                  </a:lnTo>
                  <a:lnTo>
                    <a:pt x="1064" y="308"/>
                  </a:lnTo>
                  <a:lnTo>
                    <a:pt x="1040" y="300"/>
                  </a:lnTo>
                  <a:lnTo>
                    <a:pt x="1017" y="291"/>
                  </a:lnTo>
                  <a:lnTo>
                    <a:pt x="993" y="279"/>
                  </a:lnTo>
                  <a:lnTo>
                    <a:pt x="969" y="267"/>
                  </a:lnTo>
                  <a:lnTo>
                    <a:pt x="944" y="251"/>
                  </a:lnTo>
                  <a:lnTo>
                    <a:pt x="919" y="234"/>
                  </a:lnTo>
                  <a:lnTo>
                    <a:pt x="894" y="216"/>
                  </a:lnTo>
                  <a:lnTo>
                    <a:pt x="871" y="193"/>
                  </a:lnTo>
                  <a:lnTo>
                    <a:pt x="846" y="168"/>
                  </a:lnTo>
                  <a:lnTo>
                    <a:pt x="822" y="141"/>
                  </a:lnTo>
                  <a:lnTo>
                    <a:pt x="798" y="111"/>
                  </a:lnTo>
                  <a:lnTo>
                    <a:pt x="780" y="88"/>
                  </a:lnTo>
                  <a:lnTo>
                    <a:pt x="761" y="70"/>
                  </a:lnTo>
                  <a:lnTo>
                    <a:pt x="740" y="53"/>
                  </a:lnTo>
                  <a:lnTo>
                    <a:pt x="719" y="38"/>
                  </a:lnTo>
                  <a:lnTo>
                    <a:pt x="697" y="28"/>
                  </a:lnTo>
                  <a:lnTo>
                    <a:pt x="674" y="17"/>
                  </a:lnTo>
                  <a:lnTo>
                    <a:pt x="651" y="10"/>
                  </a:lnTo>
                  <a:lnTo>
                    <a:pt x="628" y="5"/>
                  </a:lnTo>
                  <a:lnTo>
                    <a:pt x="605" y="3"/>
                  </a:lnTo>
                  <a:lnTo>
                    <a:pt x="582" y="0"/>
                  </a:lnTo>
                  <a:lnTo>
                    <a:pt x="560" y="1"/>
                  </a:lnTo>
                  <a:lnTo>
                    <a:pt x="539" y="3"/>
                  </a:lnTo>
                  <a:lnTo>
                    <a:pt x="519" y="5"/>
                  </a:lnTo>
                  <a:lnTo>
                    <a:pt x="499" y="10"/>
                  </a:lnTo>
                  <a:lnTo>
                    <a:pt x="482" y="16"/>
                  </a:lnTo>
                  <a:lnTo>
                    <a:pt x="466" y="22"/>
                  </a:lnTo>
                  <a:lnTo>
                    <a:pt x="447" y="32"/>
                  </a:lnTo>
                  <a:lnTo>
                    <a:pt x="431" y="39"/>
                  </a:lnTo>
                  <a:lnTo>
                    <a:pt x="415" y="47"/>
                  </a:lnTo>
                  <a:lnTo>
                    <a:pt x="398" y="54"/>
                  </a:lnTo>
                  <a:lnTo>
                    <a:pt x="381" y="62"/>
                  </a:lnTo>
                  <a:lnTo>
                    <a:pt x="362" y="68"/>
                  </a:lnTo>
                  <a:lnTo>
                    <a:pt x="343" y="75"/>
                  </a:lnTo>
                  <a:lnTo>
                    <a:pt x="322" y="80"/>
                  </a:lnTo>
                  <a:lnTo>
                    <a:pt x="300" y="84"/>
                  </a:lnTo>
                  <a:lnTo>
                    <a:pt x="278" y="87"/>
                  </a:lnTo>
                  <a:lnTo>
                    <a:pt x="254" y="89"/>
                  </a:lnTo>
                  <a:lnTo>
                    <a:pt x="231" y="88"/>
                  </a:lnTo>
                  <a:lnTo>
                    <a:pt x="204" y="87"/>
                  </a:lnTo>
                  <a:lnTo>
                    <a:pt x="178" y="83"/>
                  </a:lnTo>
                  <a:lnTo>
                    <a:pt x="150" y="76"/>
                  </a:lnTo>
                  <a:lnTo>
                    <a:pt x="120" y="67"/>
                  </a:lnTo>
                  <a:lnTo>
                    <a:pt x="90" y="55"/>
                  </a:lnTo>
                  <a:lnTo>
                    <a:pt x="77" y="50"/>
                  </a:lnTo>
                  <a:lnTo>
                    <a:pt x="65" y="46"/>
                  </a:lnTo>
                  <a:lnTo>
                    <a:pt x="53" y="42"/>
                  </a:lnTo>
                  <a:lnTo>
                    <a:pt x="42" y="39"/>
                  </a:lnTo>
                  <a:lnTo>
                    <a:pt x="31" y="37"/>
                  </a:lnTo>
                  <a:lnTo>
                    <a:pt x="20" y="34"/>
                  </a:lnTo>
                  <a:lnTo>
                    <a:pt x="11" y="32"/>
                  </a:lnTo>
                  <a:lnTo>
                    <a:pt x="0" y="30"/>
                  </a:lnTo>
                  <a:lnTo>
                    <a:pt x="24" y="54"/>
                  </a:lnTo>
                  <a:lnTo>
                    <a:pt x="31" y="55"/>
                  </a:lnTo>
                  <a:lnTo>
                    <a:pt x="37" y="57"/>
                  </a:lnTo>
                  <a:lnTo>
                    <a:pt x="44" y="59"/>
                  </a:lnTo>
                  <a:lnTo>
                    <a:pt x="52" y="61"/>
                  </a:lnTo>
                  <a:lnTo>
                    <a:pt x="58" y="63"/>
                  </a:lnTo>
                  <a:lnTo>
                    <a:pt x="66" y="66"/>
                  </a:lnTo>
                  <a:lnTo>
                    <a:pt x="74" y="70"/>
                  </a:lnTo>
                  <a:lnTo>
                    <a:pt x="82" y="72"/>
                  </a:lnTo>
                  <a:lnTo>
                    <a:pt x="115" y="84"/>
                  </a:lnTo>
                  <a:lnTo>
                    <a:pt x="145" y="93"/>
                  </a:lnTo>
                  <a:lnTo>
                    <a:pt x="174" y="100"/>
                  </a:lnTo>
                  <a:lnTo>
                    <a:pt x="203" y="105"/>
                  </a:lnTo>
                  <a:lnTo>
                    <a:pt x="229" y="107"/>
                  </a:lnTo>
                  <a:lnTo>
                    <a:pt x="256" y="108"/>
                  </a:lnTo>
                  <a:lnTo>
                    <a:pt x="279" y="105"/>
                  </a:lnTo>
                  <a:lnTo>
                    <a:pt x="303" y="103"/>
                  </a:lnTo>
                  <a:lnTo>
                    <a:pt x="325" y="99"/>
                  </a:lnTo>
                  <a:lnTo>
                    <a:pt x="347" y="93"/>
                  </a:lnTo>
                  <a:lnTo>
                    <a:pt x="366" y="87"/>
                  </a:lnTo>
                  <a:lnTo>
                    <a:pt x="386" y="79"/>
                  </a:lnTo>
                  <a:lnTo>
                    <a:pt x="404" y="71"/>
                  </a:lnTo>
                  <a:lnTo>
                    <a:pt x="422" y="63"/>
                  </a:lnTo>
                  <a:lnTo>
                    <a:pt x="439" y="55"/>
                  </a:lnTo>
                  <a:lnTo>
                    <a:pt x="454" y="47"/>
                  </a:lnTo>
                  <a:lnTo>
                    <a:pt x="474" y="38"/>
                  </a:lnTo>
                  <a:lnTo>
                    <a:pt x="489" y="32"/>
                  </a:lnTo>
                  <a:lnTo>
                    <a:pt x="506" y="26"/>
                  </a:lnTo>
                  <a:lnTo>
                    <a:pt x="523" y="22"/>
                  </a:lnTo>
                  <a:lnTo>
                    <a:pt x="541" y="20"/>
                  </a:lnTo>
                  <a:lnTo>
                    <a:pt x="561" y="18"/>
                  </a:lnTo>
                  <a:lnTo>
                    <a:pt x="582" y="18"/>
                  </a:lnTo>
                  <a:lnTo>
                    <a:pt x="603" y="20"/>
                  </a:lnTo>
                  <a:lnTo>
                    <a:pt x="624" y="22"/>
                  </a:lnTo>
                  <a:lnTo>
                    <a:pt x="647" y="28"/>
                  </a:lnTo>
                  <a:lnTo>
                    <a:pt x="668" y="34"/>
                  </a:lnTo>
                  <a:lnTo>
                    <a:pt x="689" y="43"/>
                  </a:lnTo>
                  <a:lnTo>
                    <a:pt x="710" y="54"/>
                  </a:lnTo>
                  <a:lnTo>
                    <a:pt x="730" y="67"/>
                  </a:lnTo>
                  <a:lnTo>
                    <a:pt x="749" y="83"/>
                  </a:lnTo>
                  <a:lnTo>
                    <a:pt x="767" y="100"/>
                  </a:lnTo>
                  <a:lnTo>
                    <a:pt x="784" y="121"/>
                  </a:lnTo>
                  <a:lnTo>
                    <a:pt x="809" y="153"/>
                  </a:lnTo>
                  <a:lnTo>
                    <a:pt x="832" y="180"/>
                  </a:lnTo>
                  <a:lnTo>
                    <a:pt x="859" y="207"/>
                  </a:lnTo>
                  <a:lnTo>
                    <a:pt x="884" y="229"/>
                  </a:lnTo>
                  <a:lnTo>
                    <a:pt x="909" y="249"/>
                  </a:lnTo>
                  <a:lnTo>
                    <a:pt x="935" y="267"/>
                  </a:lnTo>
                  <a:lnTo>
                    <a:pt x="960" y="283"/>
                  </a:lnTo>
                  <a:lnTo>
                    <a:pt x="985" y="296"/>
                  </a:lnTo>
                  <a:lnTo>
                    <a:pt x="1010" y="308"/>
                  </a:lnTo>
                  <a:lnTo>
                    <a:pt x="1034" y="317"/>
                  </a:lnTo>
                  <a:lnTo>
                    <a:pt x="1058" y="325"/>
                  </a:lnTo>
                  <a:lnTo>
                    <a:pt x="1081" y="332"/>
                  </a:lnTo>
                  <a:lnTo>
                    <a:pt x="1104" y="337"/>
                  </a:lnTo>
                  <a:lnTo>
                    <a:pt x="1125" y="342"/>
                  </a:lnTo>
                  <a:lnTo>
                    <a:pt x="1146" y="345"/>
                  </a:lnTo>
                  <a:lnTo>
                    <a:pt x="1166" y="348"/>
                  </a:lnTo>
                  <a:lnTo>
                    <a:pt x="1191" y="352"/>
                  </a:lnTo>
                  <a:lnTo>
                    <a:pt x="1216" y="358"/>
                  </a:lnTo>
                  <a:lnTo>
                    <a:pt x="1242" y="367"/>
                  </a:lnTo>
                  <a:lnTo>
                    <a:pt x="1267" y="378"/>
                  </a:lnTo>
                  <a:lnTo>
                    <a:pt x="1291" y="391"/>
                  </a:lnTo>
                  <a:lnTo>
                    <a:pt x="1314" y="404"/>
                  </a:lnTo>
                  <a:lnTo>
                    <a:pt x="1338" y="420"/>
                  </a:lnTo>
                  <a:lnTo>
                    <a:pt x="1359" y="437"/>
                  </a:lnTo>
                  <a:lnTo>
                    <a:pt x="1379" y="454"/>
                  </a:lnTo>
                  <a:lnTo>
                    <a:pt x="1397" y="473"/>
                  </a:lnTo>
                  <a:lnTo>
                    <a:pt x="1413" y="492"/>
                  </a:lnTo>
                  <a:lnTo>
                    <a:pt x="1428" y="511"/>
                  </a:lnTo>
                  <a:lnTo>
                    <a:pt x="1439" y="531"/>
                  </a:lnTo>
                  <a:lnTo>
                    <a:pt x="1447" y="550"/>
                  </a:lnTo>
                  <a:lnTo>
                    <a:pt x="1454" y="570"/>
                  </a:lnTo>
                  <a:lnTo>
                    <a:pt x="1457" y="589"/>
                  </a:lnTo>
                  <a:lnTo>
                    <a:pt x="1462" y="632"/>
                  </a:lnTo>
                  <a:lnTo>
                    <a:pt x="1471" y="678"/>
                  </a:lnTo>
                  <a:lnTo>
                    <a:pt x="1487" y="725"/>
                  </a:lnTo>
                  <a:lnTo>
                    <a:pt x="1508" y="774"/>
                  </a:lnTo>
                  <a:lnTo>
                    <a:pt x="1534" y="822"/>
                  </a:lnTo>
                  <a:lnTo>
                    <a:pt x="1566" y="868"/>
                  </a:lnTo>
                  <a:lnTo>
                    <a:pt x="1601" y="910"/>
                  </a:lnTo>
                  <a:lnTo>
                    <a:pt x="1642" y="947"/>
                  </a:lnTo>
                  <a:lnTo>
                    <a:pt x="1669" y="973"/>
                  </a:lnTo>
                  <a:lnTo>
                    <a:pt x="1690" y="1003"/>
                  </a:lnTo>
                  <a:lnTo>
                    <a:pt x="1707" y="1039"/>
                  </a:lnTo>
                  <a:lnTo>
                    <a:pt x="1720" y="1076"/>
                  </a:lnTo>
                  <a:lnTo>
                    <a:pt x="1729" y="1114"/>
                  </a:lnTo>
                  <a:lnTo>
                    <a:pt x="1733" y="1153"/>
                  </a:lnTo>
                  <a:lnTo>
                    <a:pt x="1734" y="1192"/>
                  </a:lnTo>
                  <a:lnTo>
                    <a:pt x="1733" y="1227"/>
                  </a:lnTo>
                  <a:lnTo>
                    <a:pt x="1751" y="1227"/>
                  </a:lnTo>
                  <a:lnTo>
                    <a:pt x="1753" y="1190"/>
                  </a:lnTo>
                  <a:lnTo>
                    <a:pt x="1751" y="1149"/>
                  </a:lnTo>
                  <a:lnTo>
                    <a:pt x="1746" y="1110"/>
                  </a:lnTo>
                  <a:lnTo>
                    <a:pt x="1737" y="1069"/>
                  </a:lnTo>
                  <a:lnTo>
                    <a:pt x="1724" y="1030"/>
                  </a:lnTo>
                  <a:lnTo>
                    <a:pt x="1705" y="994"/>
                  </a:lnTo>
                  <a:lnTo>
                    <a:pt x="1682" y="961"/>
                  </a:lnTo>
                  <a:lnTo>
                    <a:pt x="1653" y="934"/>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8" name="Freeform 43">
              <a:extLst>
                <a:ext uri="{FF2B5EF4-FFF2-40B4-BE49-F238E27FC236}">
                  <a16:creationId xmlns:a16="http://schemas.microsoft.com/office/drawing/2014/main" id="{E7A76710-57F6-44E7-A4A8-02CDB84FCCBB}"/>
                </a:ext>
              </a:extLst>
            </p:cNvPr>
            <p:cNvSpPr>
              <a:spLocks/>
            </p:cNvSpPr>
            <p:nvPr/>
          </p:nvSpPr>
          <p:spPr bwMode="auto">
            <a:xfrm>
              <a:off x="2041" y="1165"/>
              <a:ext cx="214" cy="229"/>
            </a:xfrm>
            <a:custGeom>
              <a:avLst/>
              <a:gdLst>
                <a:gd name="T0" fmla="*/ 0 w 641"/>
                <a:gd name="T1" fmla="*/ 0 h 686"/>
                <a:gd name="T2" fmla="*/ 0 w 641"/>
                <a:gd name="T3" fmla="*/ 0 h 686"/>
                <a:gd name="T4" fmla="*/ 0 w 641"/>
                <a:gd name="T5" fmla="*/ 0 h 686"/>
                <a:gd name="T6" fmla="*/ 0 w 641"/>
                <a:gd name="T7" fmla="*/ 0 h 686"/>
                <a:gd name="T8" fmla="*/ 0 w 641"/>
                <a:gd name="T9" fmla="*/ 0 h 686"/>
                <a:gd name="T10" fmla="*/ 0 w 641"/>
                <a:gd name="T11" fmla="*/ 0 h 686"/>
                <a:gd name="T12" fmla="*/ 0 w 641"/>
                <a:gd name="T13" fmla="*/ 0 h 686"/>
                <a:gd name="T14" fmla="*/ 0 w 641"/>
                <a:gd name="T15" fmla="*/ 0 h 686"/>
                <a:gd name="T16" fmla="*/ 0 w 641"/>
                <a:gd name="T17" fmla="*/ 0 h 686"/>
                <a:gd name="T18" fmla="*/ 0 w 641"/>
                <a:gd name="T19" fmla="*/ 0 h 686"/>
                <a:gd name="T20" fmla="*/ 0 w 641"/>
                <a:gd name="T21" fmla="*/ 0 h 686"/>
                <a:gd name="T22" fmla="*/ 0 w 641"/>
                <a:gd name="T23" fmla="*/ 0 h 686"/>
                <a:gd name="T24" fmla="*/ 0 w 641"/>
                <a:gd name="T25" fmla="*/ 0 h 686"/>
                <a:gd name="T26" fmla="*/ 0 w 641"/>
                <a:gd name="T27" fmla="*/ 0 h 686"/>
                <a:gd name="T28" fmla="*/ 0 w 641"/>
                <a:gd name="T29" fmla="*/ 0 h 686"/>
                <a:gd name="T30" fmla="*/ 0 w 641"/>
                <a:gd name="T31" fmla="*/ 0 h 686"/>
                <a:gd name="T32" fmla="*/ 0 w 641"/>
                <a:gd name="T33" fmla="*/ 0 h 686"/>
                <a:gd name="T34" fmla="*/ 0 w 641"/>
                <a:gd name="T35" fmla="*/ 0 h 686"/>
                <a:gd name="T36" fmla="*/ 0 w 641"/>
                <a:gd name="T37" fmla="*/ 0 h 686"/>
                <a:gd name="T38" fmla="*/ 0 w 641"/>
                <a:gd name="T39" fmla="*/ 0 h 686"/>
                <a:gd name="T40" fmla="*/ 0 w 641"/>
                <a:gd name="T41" fmla="*/ 0 h 686"/>
                <a:gd name="T42" fmla="*/ 0 w 641"/>
                <a:gd name="T43" fmla="*/ 0 h 686"/>
                <a:gd name="T44" fmla="*/ 0 w 641"/>
                <a:gd name="T45" fmla="*/ 0 h 686"/>
                <a:gd name="T46" fmla="*/ 0 w 641"/>
                <a:gd name="T47" fmla="*/ 0 h 686"/>
                <a:gd name="T48" fmla="*/ 0 w 641"/>
                <a:gd name="T49" fmla="*/ 0 h 686"/>
                <a:gd name="T50" fmla="*/ 0 w 641"/>
                <a:gd name="T51" fmla="*/ 0 h 686"/>
                <a:gd name="T52" fmla="*/ 0 w 641"/>
                <a:gd name="T53" fmla="*/ 0 h 686"/>
                <a:gd name="T54" fmla="*/ 0 w 641"/>
                <a:gd name="T55" fmla="*/ 0 h 686"/>
                <a:gd name="T56" fmla="*/ 0 w 641"/>
                <a:gd name="T57" fmla="*/ 0 h 686"/>
                <a:gd name="T58" fmla="*/ 0 w 641"/>
                <a:gd name="T59" fmla="*/ 0 h 686"/>
                <a:gd name="T60" fmla="*/ 0 w 641"/>
                <a:gd name="T61" fmla="*/ 0 h 686"/>
                <a:gd name="T62" fmla="*/ 0 w 641"/>
                <a:gd name="T63" fmla="*/ 0 h 686"/>
                <a:gd name="T64" fmla="*/ 0 w 641"/>
                <a:gd name="T65" fmla="*/ 0 h 686"/>
                <a:gd name="T66" fmla="*/ 0 w 641"/>
                <a:gd name="T67" fmla="*/ 0 h 686"/>
                <a:gd name="T68" fmla="*/ 0 w 641"/>
                <a:gd name="T69" fmla="*/ 0 h 686"/>
                <a:gd name="T70" fmla="*/ 0 w 641"/>
                <a:gd name="T71" fmla="*/ 0 h 686"/>
                <a:gd name="T72" fmla="*/ 0 w 641"/>
                <a:gd name="T73" fmla="*/ 0 h 686"/>
                <a:gd name="T74" fmla="*/ 0 w 641"/>
                <a:gd name="T75" fmla="*/ 0 h 686"/>
                <a:gd name="T76" fmla="*/ 0 w 641"/>
                <a:gd name="T77" fmla="*/ 0 h 686"/>
                <a:gd name="T78" fmla="*/ 0 w 641"/>
                <a:gd name="T79" fmla="*/ 0 h 686"/>
                <a:gd name="T80" fmla="*/ 0 w 641"/>
                <a:gd name="T81" fmla="*/ 0 h 686"/>
                <a:gd name="T82" fmla="*/ 0 w 641"/>
                <a:gd name="T83" fmla="*/ 0 h 686"/>
                <a:gd name="T84" fmla="*/ 0 w 641"/>
                <a:gd name="T85" fmla="*/ 0 h 686"/>
                <a:gd name="T86" fmla="*/ 0 w 641"/>
                <a:gd name="T87" fmla="*/ 0 h 686"/>
                <a:gd name="T88" fmla="*/ 0 w 641"/>
                <a:gd name="T89" fmla="*/ 0 h 686"/>
                <a:gd name="T90" fmla="*/ 0 w 641"/>
                <a:gd name="T91" fmla="*/ 0 h 686"/>
                <a:gd name="T92" fmla="*/ 0 w 641"/>
                <a:gd name="T93" fmla="*/ 0 h 686"/>
                <a:gd name="T94" fmla="*/ 0 w 641"/>
                <a:gd name="T95" fmla="*/ 0 h 686"/>
                <a:gd name="T96" fmla="*/ 0 w 641"/>
                <a:gd name="T97" fmla="*/ 0 h 686"/>
                <a:gd name="T98" fmla="*/ 0 w 641"/>
                <a:gd name="T99" fmla="*/ 0 h 686"/>
                <a:gd name="T100" fmla="*/ 0 w 641"/>
                <a:gd name="T101" fmla="*/ 0 h 686"/>
                <a:gd name="T102" fmla="*/ 0 w 641"/>
                <a:gd name="T103" fmla="*/ 0 h 686"/>
                <a:gd name="T104" fmla="*/ 0 w 641"/>
                <a:gd name="T105" fmla="*/ 0 h 686"/>
                <a:gd name="T106" fmla="*/ 0 w 641"/>
                <a:gd name="T107" fmla="*/ 0 h 686"/>
                <a:gd name="T108" fmla="*/ 0 w 641"/>
                <a:gd name="T109" fmla="*/ 0 h 686"/>
                <a:gd name="T110" fmla="*/ 0 w 641"/>
                <a:gd name="T111" fmla="*/ 0 h 686"/>
                <a:gd name="T112" fmla="*/ 0 w 641"/>
                <a:gd name="T113" fmla="*/ 0 h 686"/>
                <a:gd name="T114" fmla="*/ 0 w 641"/>
                <a:gd name="T115" fmla="*/ 0 h 686"/>
                <a:gd name="T116" fmla="*/ 0 w 641"/>
                <a:gd name="T117" fmla="*/ 0 h 6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41" h="686">
                  <a:moveTo>
                    <a:pt x="581" y="402"/>
                  </a:moveTo>
                  <a:lnTo>
                    <a:pt x="577" y="367"/>
                  </a:lnTo>
                  <a:lnTo>
                    <a:pt x="566" y="334"/>
                  </a:lnTo>
                  <a:lnTo>
                    <a:pt x="552" y="300"/>
                  </a:lnTo>
                  <a:lnTo>
                    <a:pt x="532" y="267"/>
                  </a:lnTo>
                  <a:lnTo>
                    <a:pt x="508" y="234"/>
                  </a:lnTo>
                  <a:lnTo>
                    <a:pt x="482" y="203"/>
                  </a:lnTo>
                  <a:lnTo>
                    <a:pt x="451" y="172"/>
                  </a:lnTo>
                  <a:lnTo>
                    <a:pt x="419" y="145"/>
                  </a:lnTo>
                  <a:lnTo>
                    <a:pt x="383" y="117"/>
                  </a:lnTo>
                  <a:lnTo>
                    <a:pt x="346" y="92"/>
                  </a:lnTo>
                  <a:lnTo>
                    <a:pt x="308" y="70"/>
                  </a:lnTo>
                  <a:lnTo>
                    <a:pt x="268" y="50"/>
                  </a:lnTo>
                  <a:lnTo>
                    <a:pt x="229" y="33"/>
                  </a:lnTo>
                  <a:lnTo>
                    <a:pt x="189" y="18"/>
                  </a:lnTo>
                  <a:lnTo>
                    <a:pt x="150" y="8"/>
                  </a:lnTo>
                  <a:lnTo>
                    <a:pt x="112" y="0"/>
                  </a:lnTo>
                  <a:lnTo>
                    <a:pt x="0" y="0"/>
                  </a:lnTo>
                  <a:lnTo>
                    <a:pt x="13" y="3"/>
                  </a:lnTo>
                  <a:lnTo>
                    <a:pt x="26" y="5"/>
                  </a:lnTo>
                  <a:lnTo>
                    <a:pt x="39" y="8"/>
                  </a:lnTo>
                  <a:lnTo>
                    <a:pt x="51" y="9"/>
                  </a:lnTo>
                  <a:lnTo>
                    <a:pt x="63" y="12"/>
                  </a:lnTo>
                  <a:lnTo>
                    <a:pt x="75" y="13"/>
                  </a:lnTo>
                  <a:lnTo>
                    <a:pt x="87" y="14"/>
                  </a:lnTo>
                  <a:lnTo>
                    <a:pt x="99" y="16"/>
                  </a:lnTo>
                  <a:lnTo>
                    <a:pt x="135" y="22"/>
                  </a:lnTo>
                  <a:lnTo>
                    <a:pt x="174" y="33"/>
                  </a:lnTo>
                  <a:lnTo>
                    <a:pt x="213" y="46"/>
                  </a:lnTo>
                  <a:lnTo>
                    <a:pt x="253" y="63"/>
                  </a:lnTo>
                  <a:lnTo>
                    <a:pt x="291" y="82"/>
                  </a:lnTo>
                  <a:lnTo>
                    <a:pt x="329" y="104"/>
                  </a:lnTo>
                  <a:lnTo>
                    <a:pt x="366" y="128"/>
                  </a:lnTo>
                  <a:lnTo>
                    <a:pt x="400" y="154"/>
                  </a:lnTo>
                  <a:lnTo>
                    <a:pt x="433" y="182"/>
                  </a:lnTo>
                  <a:lnTo>
                    <a:pt x="463" y="212"/>
                  </a:lnTo>
                  <a:lnTo>
                    <a:pt x="491" y="242"/>
                  </a:lnTo>
                  <a:lnTo>
                    <a:pt x="515" y="272"/>
                  </a:lnTo>
                  <a:lnTo>
                    <a:pt x="534" y="305"/>
                  </a:lnTo>
                  <a:lnTo>
                    <a:pt x="549" y="337"/>
                  </a:lnTo>
                  <a:lnTo>
                    <a:pt x="559" y="370"/>
                  </a:lnTo>
                  <a:lnTo>
                    <a:pt x="563" y="402"/>
                  </a:lnTo>
                  <a:lnTo>
                    <a:pt x="566" y="433"/>
                  </a:lnTo>
                  <a:lnTo>
                    <a:pt x="570" y="467"/>
                  </a:lnTo>
                  <a:lnTo>
                    <a:pt x="577" y="502"/>
                  </a:lnTo>
                  <a:lnTo>
                    <a:pt x="586" y="537"/>
                  </a:lnTo>
                  <a:lnTo>
                    <a:pt x="596" y="574"/>
                  </a:lnTo>
                  <a:lnTo>
                    <a:pt x="609" y="611"/>
                  </a:lnTo>
                  <a:lnTo>
                    <a:pt x="624" y="649"/>
                  </a:lnTo>
                  <a:lnTo>
                    <a:pt x="641" y="686"/>
                  </a:lnTo>
                  <a:lnTo>
                    <a:pt x="641" y="641"/>
                  </a:lnTo>
                  <a:lnTo>
                    <a:pt x="628" y="610"/>
                  </a:lnTo>
                  <a:lnTo>
                    <a:pt x="617" y="578"/>
                  </a:lnTo>
                  <a:lnTo>
                    <a:pt x="607" y="546"/>
                  </a:lnTo>
                  <a:lnTo>
                    <a:pt x="599" y="516"/>
                  </a:lnTo>
                  <a:lnTo>
                    <a:pt x="592" y="486"/>
                  </a:lnTo>
                  <a:lnTo>
                    <a:pt x="587" y="457"/>
                  </a:lnTo>
                  <a:lnTo>
                    <a:pt x="583" y="428"/>
                  </a:lnTo>
                  <a:lnTo>
                    <a:pt x="581" y="40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59" name="Freeform 44">
              <a:extLst>
                <a:ext uri="{FF2B5EF4-FFF2-40B4-BE49-F238E27FC236}">
                  <a16:creationId xmlns:a16="http://schemas.microsoft.com/office/drawing/2014/main" id="{9D550329-8D4E-4413-B997-C5E5CAF7AB32}"/>
                </a:ext>
              </a:extLst>
            </p:cNvPr>
            <p:cNvSpPr>
              <a:spLocks/>
            </p:cNvSpPr>
            <p:nvPr/>
          </p:nvSpPr>
          <p:spPr bwMode="auto">
            <a:xfrm>
              <a:off x="1941" y="1408"/>
              <a:ext cx="109" cy="131"/>
            </a:xfrm>
            <a:custGeom>
              <a:avLst/>
              <a:gdLst>
                <a:gd name="T0" fmla="*/ 0 w 326"/>
                <a:gd name="T1" fmla="*/ 0 h 392"/>
                <a:gd name="T2" fmla="*/ 0 w 326"/>
                <a:gd name="T3" fmla="*/ 0 h 392"/>
                <a:gd name="T4" fmla="*/ 0 w 326"/>
                <a:gd name="T5" fmla="*/ 0 h 392"/>
                <a:gd name="T6" fmla="*/ 0 w 326"/>
                <a:gd name="T7" fmla="*/ 0 h 392"/>
                <a:gd name="T8" fmla="*/ 0 w 326"/>
                <a:gd name="T9" fmla="*/ 0 h 392"/>
                <a:gd name="T10" fmla="*/ 0 w 326"/>
                <a:gd name="T11" fmla="*/ 0 h 392"/>
                <a:gd name="T12" fmla="*/ 0 w 326"/>
                <a:gd name="T13" fmla="*/ 0 h 392"/>
                <a:gd name="T14" fmla="*/ 0 w 326"/>
                <a:gd name="T15" fmla="*/ 0 h 392"/>
                <a:gd name="T16" fmla="*/ 0 w 326"/>
                <a:gd name="T17" fmla="*/ 0 h 392"/>
                <a:gd name="T18" fmla="*/ 0 w 326"/>
                <a:gd name="T19" fmla="*/ 0 h 392"/>
                <a:gd name="T20" fmla="*/ 0 w 326"/>
                <a:gd name="T21" fmla="*/ 0 h 392"/>
                <a:gd name="T22" fmla="*/ 0 w 326"/>
                <a:gd name="T23" fmla="*/ 0 h 392"/>
                <a:gd name="T24" fmla="*/ 0 w 326"/>
                <a:gd name="T25" fmla="*/ 0 h 392"/>
                <a:gd name="T26" fmla="*/ 0 w 326"/>
                <a:gd name="T27" fmla="*/ 0 h 392"/>
                <a:gd name="T28" fmla="*/ 0 w 326"/>
                <a:gd name="T29" fmla="*/ 0 h 392"/>
                <a:gd name="T30" fmla="*/ 0 w 326"/>
                <a:gd name="T31" fmla="*/ 0 h 392"/>
                <a:gd name="T32" fmla="*/ 0 w 326"/>
                <a:gd name="T33" fmla="*/ 0 h 392"/>
                <a:gd name="T34" fmla="*/ 0 w 326"/>
                <a:gd name="T35" fmla="*/ 0 h 392"/>
                <a:gd name="T36" fmla="*/ 0 w 326"/>
                <a:gd name="T37" fmla="*/ 0 h 392"/>
                <a:gd name="T38" fmla="*/ 0 w 326"/>
                <a:gd name="T39" fmla="*/ 0 h 392"/>
                <a:gd name="T40" fmla="*/ 0 w 326"/>
                <a:gd name="T41" fmla="*/ 0 h 392"/>
                <a:gd name="T42" fmla="*/ 0 w 326"/>
                <a:gd name="T43" fmla="*/ 0 h 392"/>
                <a:gd name="T44" fmla="*/ 0 w 326"/>
                <a:gd name="T45" fmla="*/ 0 h 392"/>
                <a:gd name="T46" fmla="*/ 0 w 326"/>
                <a:gd name="T47" fmla="*/ 0 h 392"/>
                <a:gd name="T48" fmla="*/ 0 w 326"/>
                <a:gd name="T49" fmla="*/ 0 h 392"/>
                <a:gd name="T50" fmla="*/ 0 w 326"/>
                <a:gd name="T51" fmla="*/ 0 h 392"/>
                <a:gd name="T52" fmla="*/ 0 w 326"/>
                <a:gd name="T53" fmla="*/ 0 h 392"/>
                <a:gd name="T54" fmla="*/ 0 w 326"/>
                <a:gd name="T55" fmla="*/ 0 h 392"/>
                <a:gd name="T56" fmla="*/ 0 w 326"/>
                <a:gd name="T57" fmla="*/ 0 h 392"/>
                <a:gd name="T58" fmla="*/ 0 w 326"/>
                <a:gd name="T59" fmla="*/ 0 h 392"/>
                <a:gd name="T60" fmla="*/ 0 w 326"/>
                <a:gd name="T61" fmla="*/ 0 h 392"/>
                <a:gd name="T62" fmla="*/ 0 w 326"/>
                <a:gd name="T63" fmla="*/ 0 h 392"/>
                <a:gd name="T64" fmla="*/ 0 w 326"/>
                <a:gd name="T65" fmla="*/ 0 h 392"/>
                <a:gd name="T66" fmla="*/ 0 w 326"/>
                <a:gd name="T67" fmla="*/ 0 h 392"/>
                <a:gd name="T68" fmla="*/ 0 w 326"/>
                <a:gd name="T69" fmla="*/ 0 h 392"/>
                <a:gd name="T70" fmla="*/ 0 w 326"/>
                <a:gd name="T71" fmla="*/ 0 h 392"/>
                <a:gd name="T72" fmla="*/ 0 w 326"/>
                <a:gd name="T73" fmla="*/ 0 h 392"/>
                <a:gd name="T74" fmla="*/ 0 w 326"/>
                <a:gd name="T75" fmla="*/ 0 h 392"/>
                <a:gd name="T76" fmla="*/ 0 w 326"/>
                <a:gd name="T77" fmla="*/ 0 h 392"/>
                <a:gd name="T78" fmla="*/ 0 w 326"/>
                <a:gd name="T79" fmla="*/ 0 h 392"/>
                <a:gd name="T80" fmla="*/ 0 w 326"/>
                <a:gd name="T81" fmla="*/ 0 h 392"/>
                <a:gd name="T82" fmla="*/ 0 w 326"/>
                <a:gd name="T83" fmla="*/ 0 h 392"/>
                <a:gd name="T84" fmla="*/ 0 w 326"/>
                <a:gd name="T85" fmla="*/ 0 h 3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26" h="392">
                  <a:moveTo>
                    <a:pt x="117" y="336"/>
                  </a:moveTo>
                  <a:lnTo>
                    <a:pt x="120" y="336"/>
                  </a:lnTo>
                  <a:lnTo>
                    <a:pt x="129" y="335"/>
                  </a:lnTo>
                  <a:lnTo>
                    <a:pt x="143" y="336"/>
                  </a:lnTo>
                  <a:lnTo>
                    <a:pt x="162" y="338"/>
                  </a:lnTo>
                  <a:lnTo>
                    <a:pt x="184" y="344"/>
                  </a:lnTo>
                  <a:lnTo>
                    <a:pt x="209" y="354"/>
                  </a:lnTo>
                  <a:lnTo>
                    <a:pt x="236" y="370"/>
                  </a:lnTo>
                  <a:lnTo>
                    <a:pt x="263" y="392"/>
                  </a:lnTo>
                  <a:lnTo>
                    <a:pt x="261" y="387"/>
                  </a:lnTo>
                  <a:lnTo>
                    <a:pt x="255" y="374"/>
                  </a:lnTo>
                  <a:lnTo>
                    <a:pt x="250" y="354"/>
                  </a:lnTo>
                  <a:lnTo>
                    <a:pt x="247" y="331"/>
                  </a:lnTo>
                  <a:lnTo>
                    <a:pt x="250" y="306"/>
                  </a:lnTo>
                  <a:lnTo>
                    <a:pt x="263" y="281"/>
                  </a:lnTo>
                  <a:lnTo>
                    <a:pt x="287" y="257"/>
                  </a:lnTo>
                  <a:lnTo>
                    <a:pt x="326" y="238"/>
                  </a:lnTo>
                  <a:lnTo>
                    <a:pt x="324" y="238"/>
                  </a:lnTo>
                  <a:lnTo>
                    <a:pt x="317" y="237"/>
                  </a:lnTo>
                  <a:lnTo>
                    <a:pt x="307" y="234"/>
                  </a:lnTo>
                  <a:lnTo>
                    <a:pt x="292" y="232"/>
                  </a:lnTo>
                  <a:lnTo>
                    <a:pt x="278" y="227"/>
                  </a:lnTo>
                  <a:lnTo>
                    <a:pt x="261" y="220"/>
                  </a:lnTo>
                  <a:lnTo>
                    <a:pt x="244" y="212"/>
                  </a:lnTo>
                  <a:lnTo>
                    <a:pt x="228" y="200"/>
                  </a:lnTo>
                  <a:lnTo>
                    <a:pt x="212" y="187"/>
                  </a:lnTo>
                  <a:lnTo>
                    <a:pt x="199" y="171"/>
                  </a:lnTo>
                  <a:lnTo>
                    <a:pt x="190" y="151"/>
                  </a:lnTo>
                  <a:lnTo>
                    <a:pt x="183" y="129"/>
                  </a:lnTo>
                  <a:lnTo>
                    <a:pt x="182" y="103"/>
                  </a:lnTo>
                  <a:lnTo>
                    <a:pt x="186" y="72"/>
                  </a:lnTo>
                  <a:lnTo>
                    <a:pt x="196" y="38"/>
                  </a:lnTo>
                  <a:lnTo>
                    <a:pt x="213" y="0"/>
                  </a:lnTo>
                  <a:lnTo>
                    <a:pt x="208" y="7"/>
                  </a:lnTo>
                  <a:lnTo>
                    <a:pt x="193" y="22"/>
                  </a:lnTo>
                  <a:lnTo>
                    <a:pt x="171" y="42"/>
                  </a:lnTo>
                  <a:lnTo>
                    <a:pt x="142" y="61"/>
                  </a:lnTo>
                  <a:lnTo>
                    <a:pt x="109" y="72"/>
                  </a:lnTo>
                  <a:lnTo>
                    <a:pt x="75" y="74"/>
                  </a:lnTo>
                  <a:lnTo>
                    <a:pt x="41" y="58"/>
                  </a:lnTo>
                  <a:lnTo>
                    <a:pt x="8" y="21"/>
                  </a:lnTo>
                  <a:lnTo>
                    <a:pt x="0" y="145"/>
                  </a:lnTo>
                  <a:lnTo>
                    <a:pt x="117" y="336"/>
                  </a:lnTo>
                  <a:close/>
                </a:path>
              </a:pathLst>
            </a:custGeom>
            <a:solidFill>
              <a:srgbClr val="D1A3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0" name="Freeform 45">
              <a:extLst>
                <a:ext uri="{FF2B5EF4-FFF2-40B4-BE49-F238E27FC236}">
                  <a16:creationId xmlns:a16="http://schemas.microsoft.com/office/drawing/2014/main" id="{47ADEE43-9DD0-4A17-A7E4-CA18332EAA06}"/>
                </a:ext>
              </a:extLst>
            </p:cNvPr>
            <p:cNvSpPr>
              <a:spLocks/>
            </p:cNvSpPr>
            <p:nvPr/>
          </p:nvSpPr>
          <p:spPr bwMode="auto">
            <a:xfrm>
              <a:off x="1955" y="1445"/>
              <a:ext cx="59" cy="69"/>
            </a:xfrm>
            <a:custGeom>
              <a:avLst/>
              <a:gdLst>
                <a:gd name="T0" fmla="*/ 0 w 175"/>
                <a:gd name="T1" fmla="*/ 0 h 208"/>
                <a:gd name="T2" fmla="*/ 0 w 175"/>
                <a:gd name="T3" fmla="*/ 0 h 208"/>
                <a:gd name="T4" fmla="*/ 0 w 175"/>
                <a:gd name="T5" fmla="*/ 0 h 208"/>
                <a:gd name="T6" fmla="*/ 0 w 175"/>
                <a:gd name="T7" fmla="*/ 0 h 208"/>
                <a:gd name="T8" fmla="*/ 0 w 175"/>
                <a:gd name="T9" fmla="*/ 0 h 208"/>
                <a:gd name="T10" fmla="*/ 0 w 175"/>
                <a:gd name="T11" fmla="*/ 0 h 208"/>
                <a:gd name="T12" fmla="*/ 0 w 175"/>
                <a:gd name="T13" fmla="*/ 0 h 208"/>
                <a:gd name="T14" fmla="*/ 0 w 175"/>
                <a:gd name="T15" fmla="*/ 0 h 208"/>
                <a:gd name="T16" fmla="*/ 0 w 175"/>
                <a:gd name="T17" fmla="*/ 0 h 208"/>
                <a:gd name="T18" fmla="*/ 0 w 175"/>
                <a:gd name="T19" fmla="*/ 0 h 208"/>
                <a:gd name="T20" fmla="*/ 0 w 175"/>
                <a:gd name="T21" fmla="*/ 0 h 208"/>
                <a:gd name="T22" fmla="*/ 0 w 175"/>
                <a:gd name="T23" fmla="*/ 0 h 208"/>
                <a:gd name="T24" fmla="*/ 0 w 175"/>
                <a:gd name="T25" fmla="*/ 0 h 208"/>
                <a:gd name="T26" fmla="*/ 0 w 175"/>
                <a:gd name="T27" fmla="*/ 0 h 208"/>
                <a:gd name="T28" fmla="*/ 0 w 175"/>
                <a:gd name="T29" fmla="*/ 0 h 208"/>
                <a:gd name="T30" fmla="*/ 0 w 175"/>
                <a:gd name="T31" fmla="*/ 0 h 208"/>
                <a:gd name="T32" fmla="*/ 0 w 175"/>
                <a:gd name="T33" fmla="*/ 0 h 208"/>
                <a:gd name="T34" fmla="*/ 0 w 175"/>
                <a:gd name="T35" fmla="*/ 0 h 208"/>
                <a:gd name="T36" fmla="*/ 0 w 175"/>
                <a:gd name="T37" fmla="*/ 0 h 208"/>
                <a:gd name="T38" fmla="*/ 0 w 175"/>
                <a:gd name="T39" fmla="*/ 0 h 208"/>
                <a:gd name="T40" fmla="*/ 0 w 175"/>
                <a:gd name="T41" fmla="*/ 0 h 208"/>
                <a:gd name="T42" fmla="*/ 0 w 175"/>
                <a:gd name="T43" fmla="*/ 0 h 208"/>
                <a:gd name="T44" fmla="*/ 0 w 175"/>
                <a:gd name="T45" fmla="*/ 0 h 208"/>
                <a:gd name="T46" fmla="*/ 0 w 175"/>
                <a:gd name="T47" fmla="*/ 0 h 208"/>
                <a:gd name="T48" fmla="*/ 0 w 175"/>
                <a:gd name="T49" fmla="*/ 0 h 208"/>
                <a:gd name="T50" fmla="*/ 0 w 175"/>
                <a:gd name="T51" fmla="*/ 0 h 208"/>
                <a:gd name="T52" fmla="*/ 0 w 175"/>
                <a:gd name="T53" fmla="*/ 0 h 208"/>
                <a:gd name="T54" fmla="*/ 0 w 175"/>
                <a:gd name="T55" fmla="*/ 0 h 208"/>
                <a:gd name="T56" fmla="*/ 0 w 175"/>
                <a:gd name="T57" fmla="*/ 0 h 208"/>
                <a:gd name="T58" fmla="*/ 0 w 175"/>
                <a:gd name="T59" fmla="*/ 0 h 208"/>
                <a:gd name="T60" fmla="*/ 0 w 175"/>
                <a:gd name="T61" fmla="*/ 0 h 208"/>
                <a:gd name="T62" fmla="*/ 0 w 175"/>
                <a:gd name="T63" fmla="*/ 0 h 208"/>
                <a:gd name="T64" fmla="*/ 0 w 175"/>
                <a:gd name="T65" fmla="*/ 0 h 208"/>
                <a:gd name="T66" fmla="*/ 0 w 175"/>
                <a:gd name="T67" fmla="*/ 0 h 208"/>
                <a:gd name="T68" fmla="*/ 0 w 175"/>
                <a:gd name="T69" fmla="*/ 0 h 20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75" h="208">
                  <a:moveTo>
                    <a:pt x="66" y="180"/>
                  </a:moveTo>
                  <a:lnTo>
                    <a:pt x="67" y="180"/>
                  </a:lnTo>
                  <a:lnTo>
                    <a:pt x="72" y="179"/>
                  </a:lnTo>
                  <a:lnTo>
                    <a:pt x="80" y="180"/>
                  </a:lnTo>
                  <a:lnTo>
                    <a:pt x="90" y="180"/>
                  </a:lnTo>
                  <a:lnTo>
                    <a:pt x="101" y="183"/>
                  </a:lnTo>
                  <a:lnTo>
                    <a:pt x="115" y="188"/>
                  </a:lnTo>
                  <a:lnTo>
                    <a:pt x="129" y="196"/>
                  </a:lnTo>
                  <a:lnTo>
                    <a:pt x="145" y="208"/>
                  </a:lnTo>
                  <a:lnTo>
                    <a:pt x="144" y="205"/>
                  </a:lnTo>
                  <a:lnTo>
                    <a:pt x="140" y="199"/>
                  </a:lnTo>
                  <a:lnTo>
                    <a:pt x="137" y="188"/>
                  </a:lnTo>
                  <a:lnTo>
                    <a:pt x="134" y="176"/>
                  </a:lnTo>
                  <a:lnTo>
                    <a:pt x="136" y="162"/>
                  </a:lnTo>
                  <a:lnTo>
                    <a:pt x="142" y="148"/>
                  </a:lnTo>
                  <a:lnTo>
                    <a:pt x="154" y="135"/>
                  </a:lnTo>
                  <a:lnTo>
                    <a:pt x="175" y="125"/>
                  </a:lnTo>
                  <a:lnTo>
                    <a:pt x="170" y="125"/>
                  </a:lnTo>
                  <a:lnTo>
                    <a:pt x="157" y="122"/>
                  </a:lnTo>
                  <a:lnTo>
                    <a:pt x="140" y="117"/>
                  </a:lnTo>
                  <a:lnTo>
                    <a:pt x="121" y="106"/>
                  </a:lnTo>
                  <a:lnTo>
                    <a:pt x="107" y="92"/>
                  </a:lnTo>
                  <a:lnTo>
                    <a:pt x="98" y="69"/>
                  </a:lnTo>
                  <a:lnTo>
                    <a:pt x="98" y="39"/>
                  </a:lnTo>
                  <a:lnTo>
                    <a:pt x="111" y="0"/>
                  </a:lnTo>
                  <a:lnTo>
                    <a:pt x="108" y="4"/>
                  </a:lnTo>
                  <a:lnTo>
                    <a:pt x="100" y="12"/>
                  </a:lnTo>
                  <a:lnTo>
                    <a:pt x="88" y="23"/>
                  </a:lnTo>
                  <a:lnTo>
                    <a:pt x="74" y="33"/>
                  </a:lnTo>
                  <a:lnTo>
                    <a:pt x="57" y="40"/>
                  </a:lnTo>
                  <a:lnTo>
                    <a:pt x="38" y="42"/>
                  </a:lnTo>
                  <a:lnTo>
                    <a:pt x="20" y="34"/>
                  </a:lnTo>
                  <a:lnTo>
                    <a:pt x="1" y="15"/>
                  </a:lnTo>
                  <a:lnTo>
                    <a:pt x="0" y="81"/>
                  </a:lnTo>
                  <a:lnTo>
                    <a:pt x="66" y="18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1" name="Freeform 46">
              <a:extLst>
                <a:ext uri="{FF2B5EF4-FFF2-40B4-BE49-F238E27FC236}">
                  <a16:creationId xmlns:a16="http://schemas.microsoft.com/office/drawing/2014/main" id="{1180DBD8-30C3-41BD-B195-D81130263D85}"/>
                </a:ext>
              </a:extLst>
            </p:cNvPr>
            <p:cNvSpPr>
              <a:spLocks/>
            </p:cNvSpPr>
            <p:nvPr/>
          </p:nvSpPr>
          <p:spPr bwMode="auto">
            <a:xfrm>
              <a:off x="1437" y="1965"/>
              <a:ext cx="21" cy="18"/>
            </a:xfrm>
            <a:custGeom>
              <a:avLst/>
              <a:gdLst>
                <a:gd name="T0" fmla="*/ 0 w 63"/>
                <a:gd name="T1" fmla="*/ 0 h 53"/>
                <a:gd name="T2" fmla="*/ 0 w 63"/>
                <a:gd name="T3" fmla="*/ 0 h 53"/>
                <a:gd name="T4" fmla="*/ 0 w 63"/>
                <a:gd name="T5" fmla="*/ 0 h 53"/>
                <a:gd name="T6" fmla="*/ 0 w 63"/>
                <a:gd name="T7" fmla="*/ 0 h 53"/>
                <a:gd name="T8" fmla="*/ 0 w 63"/>
                <a:gd name="T9" fmla="*/ 0 h 53"/>
                <a:gd name="T10" fmla="*/ 0 w 63"/>
                <a:gd name="T11" fmla="*/ 0 h 53"/>
                <a:gd name="T12" fmla="*/ 0 w 63"/>
                <a:gd name="T13" fmla="*/ 0 h 53"/>
                <a:gd name="T14" fmla="*/ 0 w 63"/>
                <a:gd name="T15" fmla="*/ 0 h 53"/>
                <a:gd name="T16" fmla="*/ 0 w 63"/>
                <a:gd name="T17" fmla="*/ 0 h 53"/>
                <a:gd name="T18" fmla="*/ 0 w 63"/>
                <a:gd name="T19" fmla="*/ 0 h 53"/>
                <a:gd name="T20" fmla="*/ 0 w 63"/>
                <a:gd name="T21" fmla="*/ 0 h 5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3" h="53">
                  <a:moveTo>
                    <a:pt x="0" y="53"/>
                  </a:moveTo>
                  <a:lnTo>
                    <a:pt x="63" y="53"/>
                  </a:lnTo>
                  <a:lnTo>
                    <a:pt x="55" y="46"/>
                  </a:lnTo>
                  <a:lnTo>
                    <a:pt x="46" y="40"/>
                  </a:lnTo>
                  <a:lnTo>
                    <a:pt x="38" y="33"/>
                  </a:lnTo>
                  <a:lnTo>
                    <a:pt x="30" y="27"/>
                  </a:lnTo>
                  <a:lnTo>
                    <a:pt x="22" y="20"/>
                  </a:lnTo>
                  <a:lnTo>
                    <a:pt x="14" y="13"/>
                  </a:lnTo>
                  <a:lnTo>
                    <a:pt x="8" y="7"/>
                  </a:lnTo>
                  <a:lnTo>
                    <a:pt x="0" y="0"/>
                  </a:lnTo>
                  <a:lnTo>
                    <a:pt x="0" y="5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2" name="Freeform 47">
              <a:extLst>
                <a:ext uri="{FF2B5EF4-FFF2-40B4-BE49-F238E27FC236}">
                  <a16:creationId xmlns:a16="http://schemas.microsoft.com/office/drawing/2014/main" id="{5E4278D0-15C6-4658-8B86-272186600541}"/>
                </a:ext>
              </a:extLst>
            </p:cNvPr>
            <p:cNvSpPr>
              <a:spLocks/>
            </p:cNvSpPr>
            <p:nvPr/>
          </p:nvSpPr>
          <p:spPr bwMode="auto">
            <a:xfrm>
              <a:off x="1437" y="1343"/>
              <a:ext cx="608" cy="640"/>
            </a:xfrm>
            <a:custGeom>
              <a:avLst/>
              <a:gdLst>
                <a:gd name="T0" fmla="*/ 0 w 1825"/>
                <a:gd name="T1" fmla="*/ 0 h 1920"/>
                <a:gd name="T2" fmla="*/ 0 w 1825"/>
                <a:gd name="T3" fmla="*/ 0 h 1920"/>
                <a:gd name="T4" fmla="*/ 0 w 1825"/>
                <a:gd name="T5" fmla="*/ 0 h 1920"/>
                <a:gd name="T6" fmla="*/ 0 w 1825"/>
                <a:gd name="T7" fmla="*/ 0 h 1920"/>
                <a:gd name="T8" fmla="*/ 0 w 1825"/>
                <a:gd name="T9" fmla="*/ 0 h 1920"/>
                <a:gd name="T10" fmla="*/ 0 w 1825"/>
                <a:gd name="T11" fmla="*/ 0 h 1920"/>
                <a:gd name="T12" fmla="*/ 0 w 1825"/>
                <a:gd name="T13" fmla="*/ 0 h 1920"/>
                <a:gd name="T14" fmla="*/ 0 w 1825"/>
                <a:gd name="T15" fmla="*/ 0 h 1920"/>
                <a:gd name="T16" fmla="*/ 0 w 1825"/>
                <a:gd name="T17" fmla="*/ 0 h 1920"/>
                <a:gd name="T18" fmla="*/ 0 w 1825"/>
                <a:gd name="T19" fmla="*/ 0 h 1920"/>
                <a:gd name="T20" fmla="*/ 0 w 1825"/>
                <a:gd name="T21" fmla="*/ 0 h 1920"/>
                <a:gd name="T22" fmla="*/ 0 w 1825"/>
                <a:gd name="T23" fmla="*/ 0 h 1920"/>
                <a:gd name="T24" fmla="*/ 0 w 1825"/>
                <a:gd name="T25" fmla="*/ 0 h 1920"/>
                <a:gd name="T26" fmla="*/ 0 w 1825"/>
                <a:gd name="T27" fmla="*/ 0 h 1920"/>
                <a:gd name="T28" fmla="*/ 0 w 1825"/>
                <a:gd name="T29" fmla="*/ 0 h 1920"/>
                <a:gd name="T30" fmla="*/ 0 w 1825"/>
                <a:gd name="T31" fmla="*/ 0 h 1920"/>
                <a:gd name="T32" fmla="*/ 0 w 1825"/>
                <a:gd name="T33" fmla="*/ 0 h 1920"/>
                <a:gd name="T34" fmla="*/ 0 w 1825"/>
                <a:gd name="T35" fmla="*/ 0 h 1920"/>
                <a:gd name="T36" fmla="*/ 0 w 1825"/>
                <a:gd name="T37" fmla="*/ 0 h 1920"/>
                <a:gd name="T38" fmla="*/ 0 w 1825"/>
                <a:gd name="T39" fmla="*/ 0 h 1920"/>
                <a:gd name="T40" fmla="*/ 0 w 1825"/>
                <a:gd name="T41" fmla="*/ 0 h 1920"/>
                <a:gd name="T42" fmla="*/ 0 w 1825"/>
                <a:gd name="T43" fmla="*/ 0 h 1920"/>
                <a:gd name="T44" fmla="*/ 0 w 1825"/>
                <a:gd name="T45" fmla="*/ 0 h 1920"/>
                <a:gd name="T46" fmla="*/ 0 w 1825"/>
                <a:gd name="T47" fmla="*/ 0 h 1920"/>
                <a:gd name="T48" fmla="*/ 0 w 1825"/>
                <a:gd name="T49" fmla="*/ 0 h 1920"/>
                <a:gd name="T50" fmla="*/ 0 w 1825"/>
                <a:gd name="T51" fmla="*/ 0 h 1920"/>
                <a:gd name="T52" fmla="*/ 0 w 1825"/>
                <a:gd name="T53" fmla="*/ 0 h 1920"/>
                <a:gd name="T54" fmla="*/ 0 w 1825"/>
                <a:gd name="T55" fmla="*/ 0 h 1920"/>
                <a:gd name="T56" fmla="*/ 0 w 1825"/>
                <a:gd name="T57" fmla="*/ 0 h 1920"/>
                <a:gd name="T58" fmla="*/ 0 w 1825"/>
                <a:gd name="T59" fmla="*/ 0 h 1920"/>
                <a:gd name="T60" fmla="*/ 0 w 1825"/>
                <a:gd name="T61" fmla="*/ 0 h 1920"/>
                <a:gd name="T62" fmla="*/ 0 w 1825"/>
                <a:gd name="T63" fmla="*/ 0 h 1920"/>
                <a:gd name="T64" fmla="*/ 0 w 1825"/>
                <a:gd name="T65" fmla="*/ 0 h 1920"/>
                <a:gd name="T66" fmla="*/ 0 w 1825"/>
                <a:gd name="T67" fmla="*/ 0 h 1920"/>
                <a:gd name="T68" fmla="*/ 0 w 1825"/>
                <a:gd name="T69" fmla="*/ 0 h 1920"/>
                <a:gd name="T70" fmla="*/ 0 w 1825"/>
                <a:gd name="T71" fmla="*/ 0 h 1920"/>
                <a:gd name="T72" fmla="*/ 0 w 1825"/>
                <a:gd name="T73" fmla="*/ 0 h 19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25" h="1920">
                  <a:moveTo>
                    <a:pt x="1789" y="801"/>
                  </a:moveTo>
                  <a:lnTo>
                    <a:pt x="1774" y="748"/>
                  </a:lnTo>
                  <a:lnTo>
                    <a:pt x="1755" y="697"/>
                  </a:lnTo>
                  <a:lnTo>
                    <a:pt x="1735" y="645"/>
                  </a:lnTo>
                  <a:lnTo>
                    <a:pt x="1712" y="597"/>
                  </a:lnTo>
                  <a:lnTo>
                    <a:pt x="1687" y="551"/>
                  </a:lnTo>
                  <a:lnTo>
                    <a:pt x="1660" y="505"/>
                  </a:lnTo>
                  <a:lnTo>
                    <a:pt x="1630" y="461"/>
                  </a:lnTo>
                  <a:lnTo>
                    <a:pt x="1599" y="419"/>
                  </a:lnTo>
                  <a:lnTo>
                    <a:pt x="1566" y="378"/>
                  </a:lnTo>
                  <a:lnTo>
                    <a:pt x="1530" y="339"/>
                  </a:lnTo>
                  <a:lnTo>
                    <a:pt x="1493" y="302"/>
                  </a:lnTo>
                  <a:lnTo>
                    <a:pt x="1455" y="267"/>
                  </a:lnTo>
                  <a:lnTo>
                    <a:pt x="1414" y="235"/>
                  </a:lnTo>
                  <a:lnTo>
                    <a:pt x="1373" y="203"/>
                  </a:lnTo>
                  <a:lnTo>
                    <a:pt x="1330" y="174"/>
                  </a:lnTo>
                  <a:lnTo>
                    <a:pt x="1285" y="146"/>
                  </a:lnTo>
                  <a:lnTo>
                    <a:pt x="1240" y="121"/>
                  </a:lnTo>
                  <a:lnTo>
                    <a:pt x="1193" y="99"/>
                  </a:lnTo>
                  <a:lnTo>
                    <a:pt x="1144" y="78"/>
                  </a:lnTo>
                  <a:lnTo>
                    <a:pt x="1096" y="61"/>
                  </a:lnTo>
                  <a:lnTo>
                    <a:pt x="1045" y="44"/>
                  </a:lnTo>
                  <a:lnTo>
                    <a:pt x="995" y="30"/>
                  </a:lnTo>
                  <a:lnTo>
                    <a:pt x="944" y="20"/>
                  </a:lnTo>
                  <a:lnTo>
                    <a:pt x="891" y="11"/>
                  </a:lnTo>
                  <a:lnTo>
                    <a:pt x="839" y="4"/>
                  </a:lnTo>
                  <a:lnTo>
                    <a:pt x="785" y="2"/>
                  </a:lnTo>
                  <a:lnTo>
                    <a:pt x="732" y="0"/>
                  </a:lnTo>
                  <a:lnTo>
                    <a:pt x="678" y="2"/>
                  </a:lnTo>
                  <a:lnTo>
                    <a:pt x="623" y="5"/>
                  </a:lnTo>
                  <a:lnTo>
                    <a:pt x="569" y="13"/>
                  </a:lnTo>
                  <a:lnTo>
                    <a:pt x="514" y="23"/>
                  </a:lnTo>
                  <a:lnTo>
                    <a:pt x="460" y="36"/>
                  </a:lnTo>
                  <a:lnTo>
                    <a:pt x="427" y="45"/>
                  </a:lnTo>
                  <a:lnTo>
                    <a:pt x="394" y="55"/>
                  </a:lnTo>
                  <a:lnTo>
                    <a:pt x="362" y="66"/>
                  </a:lnTo>
                  <a:lnTo>
                    <a:pt x="331" y="78"/>
                  </a:lnTo>
                  <a:lnTo>
                    <a:pt x="300" y="91"/>
                  </a:lnTo>
                  <a:lnTo>
                    <a:pt x="270" y="104"/>
                  </a:lnTo>
                  <a:lnTo>
                    <a:pt x="240" y="119"/>
                  </a:lnTo>
                  <a:lnTo>
                    <a:pt x="211" y="133"/>
                  </a:lnTo>
                  <a:lnTo>
                    <a:pt x="182" y="150"/>
                  </a:lnTo>
                  <a:lnTo>
                    <a:pt x="154" y="167"/>
                  </a:lnTo>
                  <a:lnTo>
                    <a:pt x="126" y="185"/>
                  </a:lnTo>
                  <a:lnTo>
                    <a:pt x="100" y="203"/>
                  </a:lnTo>
                  <a:lnTo>
                    <a:pt x="74" y="221"/>
                  </a:lnTo>
                  <a:lnTo>
                    <a:pt x="49" y="241"/>
                  </a:lnTo>
                  <a:lnTo>
                    <a:pt x="24" y="262"/>
                  </a:lnTo>
                  <a:lnTo>
                    <a:pt x="0" y="283"/>
                  </a:lnTo>
                  <a:lnTo>
                    <a:pt x="0" y="1867"/>
                  </a:lnTo>
                  <a:lnTo>
                    <a:pt x="8" y="1874"/>
                  </a:lnTo>
                  <a:lnTo>
                    <a:pt x="14" y="1880"/>
                  </a:lnTo>
                  <a:lnTo>
                    <a:pt x="22" y="1887"/>
                  </a:lnTo>
                  <a:lnTo>
                    <a:pt x="30" y="1894"/>
                  </a:lnTo>
                  <a:lnTo>
                    <a:pt x="38" y="1900"/>
                  </a:lnTo>
                  <a:lnTo>
                    <a:pt x="46" y="1907"/>
                  </a:lnTo>
                  <a:lnTo>
                    <a:pt x="55" y="1913"/>
                  </a:lnTo>
                  <a:lnTo>
                    <a:pt x="63" y="1920"/>
                  </a:lnTo>
                  <a:lnTo>
                    <a:pt x="1409" y="1920"/>
                  </a:lnTo>
                  <a:lnTo>
                    <a:pt x="1469" y="1870"/>
                  </a:lnTo>
                  <a:lnTo>
                    <a:pt x="1525" y="1816"/>
                  </a:lnTo>
                  <a:lnTo>
                    <a:pt x="1576" y="1758"/>
                  </a:lnTo>
                  <a:lnTo>
                    <a:pt x="1624" y="1697"/>
                  </a:lnTo>
                  <a:lnTo>
                    <a:pt x="1667" y="1633"/>
                  </a:lnTo>
                  <a:lnTo>
                    <a:pt x="1705" y="1566"/>
                  </a:lnTo>
                  <a:lnTo>
                    <a:pt x="1738" y="1496"/>
                  </a:lnTo>
                  <a:lnTo>
                    <a:pt x="1766" y="1425"/>
                  </a:lnTo>
                  <a:lnTo>
                    <a:pt x="1789" y="1351"/>
                  </a:lnTo>
                  <a:lnTo>
                    <a:pt x="1807" y="1275"/>
                  </a:lnTo>
                  <a:lnTo>
                    <a:pt x="1818" y="1198"/>
                  </a:lnTo>
                  <a:lnTo>
                    <a:pt x="1825" y="1119"/>
                  </a:lnTo>
                  <a:lnTo>
                    <a:pt x="1825" y="1040"/>
                  </a:lnTo>
                  <a:lnTo>
                    <a:pt x="1820" y="961"/>
                  </a:lnTo>
                  <a:lnTo>
                    <a:pt x="1808" y="881"/>
                  </a:lnTo>
                  <a:lnTo>
                    <a:pt x="1789" y="8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3" name="Freeform 48">
              <a:extLst>
                <a:ext uri="{FF2B5EF4-FFF2-40B4-BE49-F238E27FC236}">
                  <a16:creationId xmlns:a16="http://schemas.microsoft.com/office/drawing/2014/main" id="{6C033B1D-15E1-488E-9E88-044AE7DF9C82}"/>
                </a:ext>
              </a:extLst>
            </p:cNvPr>
            <p:cNvSpPr>
              <a:spLocks/>
            </p:cNvSpPr>
            <p:nvPr/>
          </p:nvSpPr>
          <p:spPr bwMode="auto">
            <a:xfrm>
              <a:off x="1649" y="1385"/>
              <a:ext cx="359" cy="598"/>
            </a:xfrm>
            <a:custGeom>
              <a:avLst/>
              <a:gdLst>
                <a:gd name="T0" fmla="*/ 0 w 1078"/>
                <a:gd name="T1" fmla="*/ 0 h 1793"/>
                <a:gd name="T2" fmla="*/ 0 w 1078"/>
                <a:gd name="T3" fmla="*/ 0 h 1793"/>
                <a:gd name="T4" fmla="*/ 0 w 1078"/>
                <a:gd name="T5" fmla="*/ 0 h 1793"/>
                <a:gd name="T6" fmla="*/ 0 w 1078"/>
                <a:gd name="T7" fmla="*/ 0 h 1793"/>
                <a:gd name="T8" fmla="*/ 0 w 1078"/>
                <a:gd name="T9" fmla="*/ 0 h 1793"/>
                <a:gd name="T10" fmla="*/ 0 w 1078"/>
                <a:gd name="T11" fmla="*/ 0 h 1793"/>
                <a:gd name="T12" fmla="*/ 0 w 1078"/>
                <a:gd name="T13" fmla="*/ 0 h 1793"/>
                <a:gd name="T14" fmla="*/ 0 w 1078"/>
                <a:gd name="T15" fmla="*/ 0 h 1793"/>
                <a:gd name="T16" fmla="*/ 0 w 1078"/>
                <a:gd name="T17" fmla="*/ 0 h 1793"/>
                <a:gd name="T18" fmla="*/ 0 w 1078"/>
                <a:gd name="T19" fmla="*/ 0 h 1793"/>
                <a:gd name="T20" fmla="*/ 0 w 1078"/>
                <a:gd name="T21" fmla="*/ 0 h 1793"/>
                <a:gd name="T22" fmla="*/ 0 w 1078"/>
                <a:gd name="T23" fmla="*/ 0 h 1793"/>
                <a:gd name="T24" fmla="*/ 0 w 1078"/>
                <a:gd name="T25" fmla="*/ 0 h 1793"/>
                <a:gd name="T26" fmla="*/ 0 w 1078"/>
                <a:gd name="T27" fmla="*/ 0 h 1793"/>
                <a:gd name="T28" fmla="*/ 0 w 1078"/>
                <a:gd name="T29" fmla="*/ 0 h 1793"/>
                <a:gd name="T30" fmla="*/ 0 w 1078"/>
                <a:gd name="T31" fmla="*/ 0 h 1793"/>
                <a:gd name="T32" fmla="*/ 0 w 1078"/>
                <a:gd name="T33" fmla="*/ 0 h 1793"/>
                <a:gd name="T34" fmla="*/ 0 w 1078"/>
                <a:gd name="T35" fmla="*/ 0 h 1793"/>
                <a:gd name="T36" fmla="*/ 0 w 1078"/>
                <a:gd name="T37" fmla="*/ 0 h 1793"/>
                <a:gd name="T38" fmla="*/ 0 w 1078"/>
                <a:gd name="T39" fmla="*/ 0 h 1793"/>
                <a:gd name="T40" fmla="*/ 0 w 1078"/>
                <a:gd name="T41" fmla="*/ 0 h 1793"/>
                <a:gd name="T42" fmla="*/ 0 w 1078"/>
                <a:gd name="T43" fmla="*/ 0 h 1793"/>
                <a:gd name="T44" fmla="*/ 0 w 1078"/>
                <a:gd name="T45" fmla="*/ 0 h 1793"/>
                <a:gd name="T46" fmla="*/ 0 w 1078"/>
                <a:gd name="T47" fmla="*/ 0 h 1793"/>
                <a:gd name="T48" fmla="*/ 0 w 1078"/>
                <a:gd name="T49" fmla="*/ 0 h 1793"/>
                <a:gd name="T50" fmla="*/ 0 w 1078"/>
                <a:gd name="T51" fmla="*/ 0 h 1793"/>
                <a:gd name="T52" fmla="*/ 0 w 1078"/>
                <a:gd name="T53" fmla="*/ 0 h 1793"/>
                <a:gd name="T54" fmla="*/ 0 w 1078"/>
                <a:gd name="T55" fmla="*/ 0 h 1793"/>
                <a:gd name="T56" fmla="*/ 0 w 1078"/>
                <a:gd name="T57" fmla="*/ 0 h 1793"/>
                <a:gd name="T58" fmla="*/ 0 w 1078"/>
                <a:gd name="T59" fmla="*/ 0 h 1793"/>
                <a:gd name="T60" fmla="*/ 0 w 1078"/>
                <a:gd name="T61" fmla="*/ 0 h 1793"/>
                <a:gd name="T62" fmla="*/ 0 w 1078"/>
                <a:gd name="T63" fmla="*/ 0 h 1793"/>
                <a:gd name="T64" fmla="*/ 0 w 1078"/>
                <a:gd name="T65" fmla="*/ 0 h 1793"/>
                <a:gd name="T66" fmla="*/ 0 w 1078"/>
                <a:gd name="T67" fmla="*/ 0 h 1793"/>
                <a:gd name="T68" fmla="*/ 0 w 1078"/>
                <a:gd name="T69" fmla="*/ 0 h 1793"/>
                <a:gd name="T70" fmla="*/ 0 w 1078"/>
                <a:gd name="T71" fmla="*/ 0 h 1793"/>
                <a:gd name="T72" fmla="*/ 0 w 1078"/>
                <a:gd name="T73" fmla="*/ 0 h 179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78" h="1793">
                  <a:moveTo>
                    <a:pt x="1045" y="701"/>
                  </a:moveTo>
                  <a:lnTo>
                    <a:pt x="1024" y="633"/>
                  </a:lnTo>
                  <a:lnTo>
                    <a:pt x="999" y="568"/>
                  </a:lnTo>
                  <a:lnTo>
                    <a:pt x="969" y="505"/>
                  </a:lnTo>
                  <a:lnTo>
                    <a:pt x="935" y="445"/>
                  </a:lnTo>
                  <a:lnTo>
                    <a:pt x="897" y="388"/>
                  </a:lnTo>
                  <a:lnTo>
                    <a:pt x="855" y="334"/>
                  </a:lnTo>
                  <a:lnTo>
                    <a:pt x="810" y="284"/>
                  </a:lnTo>
                  <a:lnTo>
                    <a:pt x="761" y="237"/>
                  </a:lnTo>
                  <a:lnTo>
                    <a:pt x="710" y="193"/>
                  </a:lnTo>
                  <a:lnTo>
                    <a:pt x="654" y="154"/>
                  </a:lnTo>
                  <a:lnTo>
                    <a:pt x="598" y="118"/>
                  </a:lnTo>
                  <a:lnTo>
                    <a:pt x="539" y="85"/>
                  </a:lnTo>
                  <a:lnTo>
                    <a:pt x="477" y="58"/>
                  </a:lnTo>
                  <a:lnTo>
                    <a:pt x="413" y="34"/>
                  </a:lnTo>
                  <a:lnTo>
                    <a:pt x="349" y="14"/>
                  </a:lnTo>
                  <a:lnTo>
                    <a:pt x="282" y="0"/>
                  </a:lnTo>
                  <a:lnTo>
                    <a:pt x="324" y="23"/>
                  </a:lnTo>
                  <a:lnTo>
                    <a:pt x="365" y="50"/>
                  </a:lnTo>
                  <a:lnTo>
                    <a:pt x="404" y="79"/>
                  </a:lnTo>
                  <a:lnTo>
                    <a:pt x="442" y="108"/>
                  </a:lnTo>
                  <a:lnTo>
                    <a:pt x="479" y="140"/>
                  </a:lnTo>
                  <a:lnTo>
                    <a:pt x="514" y="173"/>
                  </a:lnTo>
                  <a:lnTo>
                    <a:pt x="546" y="209"/>
                  </a:lnTo>
                  <a:lnTo>
                    <a:pt x="578" y="246"/>
                  </a:lnTo>
                  <a:lnTo>
                    <a:pt x="608" y="285"/>
                  </a:lnTo>
                  <a:lnTo>
                    <a:pt x="636" y="326"/>
                  </a:lnTo>
                  <a:lnTo>
                    <a:pt x="661" y="368"/>
                  </a:lnTo>
                  <a:lnTo>
                    <a:pt x="685" y="412"/>
                  </a:lnTo>
                  <a:lnTo>
                    <a:pt x="706" y="457"/>
                  </a:lnTo>
                  <a:lnTo>
                    <a:pt x="726" y="503"/>
                  </a:lnTo>
                  <a:lnTo>
                    <a:pt x="743" y="551"/>
                  </a:lnTo>
                  <a:lnTo>
                    <a:pt x="757" y="600"/>
                  </a:lnTo>
                  <a:lnTo>
                    <a:pt x="778" y="697"/>
                  </a:lnTo>
                  <a:lnTo>
                    <a:pt x="789" y="794"/>
                  </a:lnTo>
                  <a:lnTo>
                    <a:pt x="789" y="888"/>
                  </a:lnTo>
                  <a:lnTo>
                    <a:pt x="779" y="983"/>
                  </a:lnTo>
                  <a:lnTo>
                    <a:pt x="762" y="1075"/>
                  </a:lnTo>
                  <a:lnTo>
                    <a:pt x="735" y="1165"/>
                  </a:lnTo>
                  <a:lnTo>
                    <a:pt x="700" y="1251"/>
                  </a:lnTo>
                  <a:lnTo>
                    <a:pt x="657" y="1332"/>
                  </a:lnTo>
                  <a:lnTo>
                    <a:pt x="606" y="1410"/>
                  </a:lnTo>
                  <a:lnTo>
                    <a:pt x="548" y="1484"/>
                  </a:lnTo>
                  <a:lnTo>
                    <a:pt x="482" y="1551"/>
                  </a:lnTo>
                  <a:lnTo>
                    <a:pt x="409" y="1611"/>
                  </a:lnTo>
                  <a:lnTo>
                    <a:pt x="330" y="1665"/>
                  </a:lnTo>
                  <a:lnTo>
                    <a:pt x="246" y="1711"/>
                  </a:lnTo>
                  <a:lnTo>
                    <a:pt x="157" y="1750"/>
                  </a:lnTo>
                  <a:lnTo>
                    <a:pt x="61" y="1780"/>
                  </a:lnTo>
                  <a:lnTo>
                    <a:pt x="53" y="1781"/>
                  </a:lnTo>
                  <a:lnTo>
                    <a:pt x="46" y="1784"/>
                  </a:lnTo>
                  <a:lnTo>
                    <a:pt x="38" y="1785"/>
                  </a:lnTo>
                  <a:lnTo>
                    <a:pt x="30" y="1786"/>
                  </a:lnTo>
                  <a:lnTo>
                    <a:pt x="22" y="1789"/>
                  </a:lnTo>
                  <a:lnTo>
                    <a:pt x="14" y="1790"/>
                  </a:lnTo>
                  <a:lnTo>
                    <a:pt x="8" y="1792"/>
                  </a:lnTo>
                  <a:lnTo>
                    <a:pt x="0" y="1793"/>
                  </a:lnTo>
                  <a:lnTo>
                    <a:pt x="574" y="1793"/>
                  </a:lnTo>
                  <a:lnTo>
                    <a:pt x="644" y="1751"/>
                  </a:lnTo>
                  <a:lnTo>
                    <a:pt x="708" y="1705"/>
                  </a:lnTo>
                  <a:lnTo>
                    <a:pt x="769" y="1652"/>
                  </a:lnTo>
                  <a:lnTo>
                    <a:pt x="826" y="1595"/>
                  </a:lnTo>
                  <a:lnTo>
                    <a:pt x="876" y="1536"/>
                  </a:lnTo>
                  <a:lnTo>
                    <a:pt x="922" y="1472"/>
                  </a:lnTo>
                  <a:lnTo>
                    <a:pt x="963" y="1403"/>
                  </a:lnTo>
                  <a:lnTo>
                    <a:pt x="997" y="1333"/>
                  </a:lnTo>
                  <a:lnTo>
                    <a:pt x="1026" y="1260"/>
                  </a:lnTo>
                  <a:lnTo>
                    <a:pt x="1048" y="1185"/>
                  </a:lnTo>
                  <a:lnTo>
                    <a:pt x="1065" y="1107"/>
                  </a:lnTo>
                  <a:lnTo>
                    <a:pt x="1074" y="1027"/>
                  </a:lnTo>
                  <a:lnTo>
                    <a:pt x="1078" y="946"/>
                  </a:lnTo>
                  <a:lnTo>
                    <a:pt x="1074" y="865"/>
                  </a:lnTo>
                  <a:lnTo>
                    <a:pt x="1064" y="783"/>
                  </a:lnTo>
                  <a:lnTo>
                    <a:pt x="1045" y="701"/>
                  </a:lnTo>
                  <a:close/>
                </a:path>
              </a:pathLst>
            </a:custGeom>
            <a:solidFill>
              <a:srgbClr val="8C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4" name="Freeform 49">
              <a:extLst>
                <a:ext uri="{FF2B5EF4-FFF2-40B4-BE49-F238E27FC236}">
                  <a16:creationId xmlns:a16="http://schemas.microsoft.com/office/drawing/2014/main" id="{B421A544-31B1-4E6A-858D-A59566C77E15}"/>
                </a:ext>
              </a:extLst>
            </p:cNvPr>
            <p:cNvSpPr>
              <a:spLocks/>
            </p:cNvSpPr>
            <p:nvPr/>
          </p:nvSpPr>
          <p:spPr bwMode="auto">
            <a:xfrm>
              <a:off x="1437" y="1913"/>
              <a:ext cx="88" cy="70"/>
            </a:xfrm>
            <a:custGeom>
              <a:avLst/>
              <a:gdLst>
                <a:gd name="T0" fmla="*/ 0 w 263"/>
                <a:gd name="T1" fmla="*/ 0 h 209"/>
                <a:gd name="T2" fmla="*/ 0 w 263"/>
                <a:gd name="T3" fmla="*/ 0 h 209"/>
                <a:gd name="T4" fmla="*/ 0 w 263"/>
                <a:gd name="T5" fmla="*/ 0 h 209"/>
                <a:gd name="T6" fmla="*/ 0 w 263"/>
                <a:gd name="T7" fmla="*/ 0 h 209"/>
                <a:gd name="T8" fmla="*/ 0 w 263"/>
                <a:gd name="T9" fmla="*/ 0 h 209"/>
                <a:gd name="T10" fmla="*/ 0 w 263"/>
                <a:gd name="T11" fmla="*/ 0 h 209"/>
                <a:gd name="T12" fmla="*/ 0 w 263"/>
                <a:gd name="T13" fmla="*/ 0 h 209"/>
                <a:gd name="T14" fmla="*/ 0 w 263"/>
                <a:gd name="T15" fmla="*/ 0 h 209"/>
                <a:gd name="T16" fmla="*/ 0 w 263"/>
                <a:gd name="T17" fmla="*/ 0 h 209"/>
                <a:gd name="T18" fmla="*/ 0 w 263"/>
                <a:gd name="T19" fmla="*/ 0 h 209"/>
                <a:gd name="T20" fmla="*/ 0 w 263"/>
                <a:gd name="T21" fmla="*/ 0 h 209"/>
                <a:gd name="T22" fmla="*/ 0 w 263"/>
                <a:gd name="T23" fmla="*/ 0 h 209"/>
                <a:gd name="T24" fmla="*/ 0 w 263"/>
                <a:gd name="T25" fmla="*/ 0 h 209"/>
                <a:gd name="T26" fmla="*/ 0 w 263"/>
                <a:gd name="T27" fmla="*/ 0 h 209"/>
                <a:gd name="T28" fmla="*/ 0 w 263"/>
                <a:gd name="T29" fmla="*/ 0 h 209"/>
                <a:gd name="T30" fmla="*/ 0 w 263"/>
                <a:gd name="T31" fmla="*/ 0 h 209"/>
                <a:gd name="T32" fmla="*/ 0 w 263"/>
                <a:gd name="T33" fmla="*/ 0 h 209"/>
                <a:gd name="T34" fmla="*/ 0 w 263"/>
                <a:gd name="T35" fmla="*/ 0 h 209"/>
                <a:gd name="T36" fmla="*/ 0 w 263"/>
                <a:gd name="T37" fmla="*/ 0 h 2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63" h="209">
                  <a:moveTo>
                    <a:pt x="0" y="0"/>
                  </a:moveTo>
                  <a:lnTo>
                    <a:pt x="0" y="209"/>
                  </a:lnTo>
                  <a:lnTo>
                    <a:pt x="263" y="209"/>
                  </a:lnTo>
                  <a:lnTo>
                    <a:pt x="245" y="198"/>
                  </a:lnTo>
                  <a:lnTo>
                    <a:pt x="226" y="188"/>
                  </a:lnTo>
                  <a:lnTo>
                    <a:pt x="209" y="177"/>
                  </a:lnTo>
                  <a:lnTo>
                    <a:pt x="191" y="166"/>
                  </a:lnTo>
                  <a:lnTo>
                    <a:pt x="174" y="154"/>
                  </a:lnTo>
                  <a:lnTo>
                    <a:pt x="157" y="142"/>
                  </a:lnTo>
                  <a:lnTo>
                    <a:pt x="140" y="129"/>
                  </a:lnTo>
                  <a:lnTo>
                    <a:pt x="122" y="116"/>
                  </a:lnTo>
                  <a:lnTo>
                    <a:pt x="107" y="102"/>
                  </a:lnTo>
                  <a:lnTo>
                    <a:pt x="91" y="89"/>
                  </a:lnTo>
                  <a:lnTo>
                    <a:pt x="75" y="75"/>
                  </a:lnTo>
                  <a:lnTo>
                    <a:pt x="59" y="60"/>
                  </a:lnTo>
                  <a:lnTo>
                    <a:pt x="43" y="46"/>
                  </a:lnTo>
                  <a:lnTo>
                    <a:pt x="29" y="31"/>
                  </a:lnTo>
                  <a:lnTo>
                    <a:pt x="14" y="15"/>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5" name="Freeform 50">
              <a:extLst>
                <a:ext uri="{FF2B5EF4-FFF2-40B4-BE49-F238E27FC236}">
                  <a16:creationId xmlns:a16="http://schemas.microsoft.com/office/drawing/2014/main" id="{0A1644B5-F09E-4246-973A-939E210F37CD}"/>
                </a:ext>
              </a:extLst>
            </p:cNvPr>
            <p:cNvSpPr>
              <a:spLocks/>
            </p:cNvSpPr>
            <p:nvPr/>
          </p:nvSpPr>
          <p:spPr bwMode="auto">
            <a:xfrm>
              <a:off x="1437" y="1379"/>
              <a:ext cx="475" cy="604"/>
            </a:xfrm>
            <a:custGeom>
              <a:avLst/>
              <a:gdLst>
                <a:gd name="T0" fmla="*/ 0 w 1425"/>
                <a:gd name="T1" fmla="*/ 0 h 1811"/>
                <a:gd name="T2" fmla="*/ 0 w 1425"/>
                <a:gd name="T3" fmla="*/ 0 h 1811"/>
                <a:gd name="T4" fmla="*/ 0 w 1425"/>
                <a:gd name="T5" fmla="*/ 0 h 1811"/>
                <a:gd name="T6" fmla="*/ 0 w 1425"/>
                <a:gd name="T7" fmla="*/ 0 h 1811"/>
                <a:gd name="T8" fmla="*/ 0 w 1425"/>
                <a:gd name="T9" fmla="*/ 0 h 1811"/>
                <a:gd name="T10" fmla="*/ 0 w 1425"/>
                <a:gd name="T11" fmla="*/ 0 h 1811"/>
                <a:gd name="T12" fmla="*/ 0 w 1425"/>
                <a:gd name="T13" fmla="*/ 0 h 1811"/>
                <a:gd name="T14" fmla="*/ 0 w 1425"/>
                <a:gd name="T15" fmla="*/ 0 h 1811"/>
                <a:gd name="T16" fmla="*/ 0 w 1425"/>
                <a:gd name="T17" fmla="*/ 0 h 1811"/>
                <a:gd name="T18" fmla="*/ 0 w 1425"/>
                <a:gd name="T19" fmla="*/ 0 h 1811"/>
                <a:gd name="T20" fmla="*/ 0 w 1425"/>
                <a:gd name="T21" fmla="*/ 0 h 1811"/>
                <a:gd name="T22" fmla="*/ 0 w 1425"/>
                <a:gd name="T23" fmla="*/ 0 h 1811"/>
                <a:gd name="T24" fmla="*/ 0 w 1425"/>
                <a:gd name="T25" fmla="*/ 0 h 1811"/>
                <a:gd name="T26" fmla="*/ 0 w 1425"/>
                <a:gd name="T27" fmla="*/ 0 h 1811"/>
                <a:gd name="T28" fmla="*/ 0 w 1425"/>
                <a:gd name="T29" fmla="*/ 0 h 1811"/>
                <a:gd name="T30" fmla="*/ 0 w 1425"/>
                <a:gd name="T31" fmla="*/ 0 h 1811"/>
                <a:gd name="T32" fmla="*/ 0 w 1425"/>
                <a:gd name="T33" fmla="*/ 0 h 1811"/>
                <a:gd name="T34" fmla="*/ 0 w 1425"/>
                <a:gd name="T35" fmla="*/ 0 h 1811"/>
                <a:gd name="T36" fmla="*/ 0 w 1425"/>
                <a:gd name="T37" fmla="*/ 0 h 1811"/>
                <a:gd name="T38" fmla="*/ 0 w 1425"/>
                <a:gd name="T39" fmla="*/ 0 h 1811"/>
                <a:gd name="T40" fmla="*/ 0 w 1425"/>
                <a:gd name="T41" fmla="*/ 0 h 1811"/>
                <a:gd name="T42" fmla="*/ 0 w 1425"/>
                <a:gd name="T43" fmla="*/ 0 h 1811"/>
                <a:gd name="T44" fmla="*/ 0 w 1425"/>
                <a:gd name="T45" fmla="*/ 0 h 1811"/>
                <a:gd name="T46" fmla="*/ 0 w 1425"/>
                <a:gd name="T47" fmla="*/ 0 h 1811"/>
                <a:gd name="T48" fmla="*/ 0 w 1425"/>
                <a:gd name="T49" fmla="*/ 0 h 1811"/>
                <a:gd name="T50" fmla="*/ 0 w 1425"/>
                <a:gd name="T51" fmla="*/ 0 h 1811"/>
                <a:gd name="T52" fmla="*/ 0 w 1425"/>
                <a:gd name="T53" fmla="*/ 0 h 1811"/>
                <a:gd name="T54" fmla="*/ 0 w 1425"/>
                <a:gd name="T55" fmla="*/ 0 h 1811"/>
                <a:gd name="T56" fmla="*/ 0 w 1425"/>
                <a:gd name="T57" fmla="*/ 0 h 1811"/>
                <a:gd name="T58" fmla="*/ 0 w 1425"/>
                <a:gd name="T59" fmla="*/ 0 h 1811"/>
                <a:gd name="T60" fmla="*/ 0 w 1425"/>
                <a:gd name="T61" fmla="*/ 0 h 1811"/>
                <a:gd name="T62" fmla="*/ 0 w 1425"/>
                <a:gd name="T63" fmla="*/ 0 h 1811"/>
                <a:gd name="T64" fmla="*/ 0 w 1425"/>
                <a:gd name="T65" fmla="*/ 0 h 1811"/>
                <a:gd name="T66" fmla="*/ 0 w 1425"/>
                <a:gd name="T67" fmla="*/ 0 h 1811"/>
                <a:gd name="T68" fmla="*/ 0 w 1425"/>
                <a:gd name="T69" fmla="*/ 0 h 1811"/>
                <a:gd name="T70" fmla="*/ 0 w 1425"/>
                <a:gd name="T71" fmla="*/ 0 h 1811"/>
                <a:gd name="T72" fmla="*/ 0 w 1425"/>
                <a:gd name="T73" fmla="*/ 0 h 1811"/>
                <a:gd name="T74" fmla="*/ 0 w 1425"/>
                <a:gd name="T75" fmla="*/ 0 h 1811"/>
                <a:gd name="T76" fmla="*/ 0 w 1425"/>
                <a:gd name="T77" fmla="*/ 0 h 1811"/>
                <a:gd name="T78" fmla="*/ 0 w 1425"/>
                <a:gd name="T79" fmla="*/ 0 h 1811"/>
                <a:gd name="T80" fmla="*/ 0 w 1425"/>
                <a:gd name="T81" fmla="*/ 0 h 1811"/>
                <a:gd name="T82" fmla="*/ 0 w 1425"/>
                <a:gd name="T83" fmla="*/ 0 h 1811"/>
                <a:gd name="T84" fmla="*/ 0 w 1425"/>
                <a:gd name="T85" fmla="*/ 0 h 1811"/>
                <a:gd name="T86" fmla="*/ 0 w 1425"/>
                <a:gd name="T87" fmla="*/ 0 h 1811"/>
                <a:gd name="T88" fmla="*/ 0 w 1425"/>
                <a:gd name="T89" fmla="*/ 0 h 181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425" h="1811">
                  <a:moveTo>
                    <a:pt x="1393" y="618"/>
                  </a:moveTo>
                  <a:lnTo>
                    <a:pt x="1379" y="569"/>
                  </a:lnTo>
                  <a:lnTo>
                    <a:pt x="1362" y="521"/>
                  </a:lnTo>
                  <a:lnTo>
                    <a:pt x="1342" y="475"/>
                  </a:lnTo>
                  <a:lnTo>
                    <a:pt x="1321" y="430"/>
                  </a:lnTo>
                  <a:lnTo>
                    <a:pt x="1297" y="386"/>
                  </a:lnTo>
                  <a:lnTo>
                    <a:pt x="1272" y="344"/>
                  </a:lnTo>
                  <a:lnTo>
                    <a:pt x="1244" y="303"/>
                  </a:lnTo>
                  <a:lnTo>
                    <a:pt x="1214" y="264"/>
                  </a:lnTo>
                  <a:lnTo>
                    <a:pt x="1182" y="227"/>
                  </a:lnTo>
                  <a:lnTo>
                    <a:pt x="1150" y="191"/>
                  </a:lnTo>
                  <a:lnTo>
                    <a:pt x="1115" y="158"/>
                  </a:lnTo>
                  <a:lnTo>
                    <a:pt x="1078" y="126"/>
                  </a:lnTo>
                  <a:lnTo>
                    <a:pt x="1040" y="97"/>
                  </a:lnTo>
                  <a:lnTo>
                    <a:pt x="1001" y="68"/>
                  </a:lnTo>
                  <a:lnTo>
                    <a:pt x="960" y="41"/>
                  </a:lnTo>
                  <a:lnTo>
                    <a:pt x="918" y="18"/>
                  </a:lnTo>
                  <a:lnTo>
                    <a:pt x="891" y="14"/>
                  </a:lnTo>
                  <a:lnTo>
                    <a:pt x="865" y="10"/>
                  </a:lnTo>
                  <a:lnTo>
                    <a:pt x="839" y="6"/>
                  </a:lnTo>
                  <a:lnTo>
                    <a:pt x="812" y="3"/>
                  </a:lnTo>
                  <a:lnTo>
                    <a:pt x="786" y="2"/>
                  </a:lnTo>
                  <a:lnTo>
                    <a:pt x="760" y="0"/>
                  </a:lnTo>
                  <a:lnTo>
                    <a:pt x="732" y="0"/>
                  </a:lnTo>
                  <a:lnTo>
                    <a:pt x="706" y="2"/>
                  </a:lnTo>
                  <a:lnTo>
                    <a:pt x="678" y="3"/>
                  </a:lnTo>
                  <a:lnTo>
                    <a:pt x="652" y="4"/>
                  </a:lnTo>
                  <a:lnTo>
                    <a:pt x="624" y="7"/>
                  </a:lnTo>
                  <a:lnTo>
                    <a:pt x="596" y="11"/>
                  </a:lnTo>
                  <a:lnTo>
                    <a:pt x="569" y="15"/>
                  </a:lnTo>
                  <a:lnTo>
                    <a:pt x="542" y="20"/>
                  </a:lnTo>
                  <a:lnTo>
                    <a:pt x="515" y="27"/>
                  </a:lnTo>
                  <a:lnTo>
                    <a:pt x="487" y="33"/>
                  </a:lnTo>
                  <a:lnTo>
                    <a:pt x="450" y="44"/>
                  </a:lnTo>
                  <a:lnTo>
                    <a:pt x="415" y="54"/>
                  </a:lnTo>
                  <a:lnTo>
                    <a:pt x="381" y="68"/>
                  </a:lnTo>
                  <a:lnTo>
                    <a:pt x="346" y="81"/>
                  </a:lnTo>
                  <a:lnTo>
                    <a:pt x="312" y="97"/>
                  </a:lnTo>
                  <a:lnTo>
                    <a:pt x="279" y="112"/>
                  </a:lnTo>
                  <a:lnTo>
                    <a:pt x="248" y="130"/>
                  </a:lnTo>
                  <a:lnTo>
                    <a:pt x="216" y="148"/>
                  </a:lnTo>
                  <a:lnTo>
                    <a:pt x="186" y="168"/>
                  </a:lnTo>
                  <a:lnTo>
                    <a:pt x="157" y="187"/>
                  </a:lnTo>
                  <a:lnTo>
                    <a:pt x="128" y="210"/>
                  </a:lnTo>
                  <a:lnTo>
                    <a:pt x="101" y="232"/>
                  </a:lnTo>
                  <a:lnTo>
                    <a:pt x="74" y="256"/>
                  </a:lnTo>
                  <a:lnTo>
                    <a:pt x="49" y="280"/>
                  </a:lnTo>
                  <a:lnTo>
                    <a:pt x="24" y="305"/>
                  </a:lnTo>
                  <a:lnTo>
                    <a:pt x="0" y="331"/>
                  </a:lnTo>
                  <a:lnTo>
                    <a:pt x="0" y="1602"/>
                  </a:lnTo>
                  <a:lnTo>
                    <a:pt x="14" y="1617"/>
                  </a:lnTo>
                  <a:lnTo>
                    <a:pt x="29" y="1633"/>
                  </a:lnTo>
                  <a:lnTo>
                    <a:pt x="43" y="1648"/>
                  </a:lnTo>
                  <a:lnTo>
                    <a:pt x="59" y="1662"/>
                  </a:lnTo>
                  <a:lnTo>
                    <a:pt x="75" y="1677"/>
                  </a:lnTo>
                  <a:lnTo>
                    <a:pt x="91" y="1691"/>
                  </a:lnTo>
                  <a:lnTo>
                    <a:pt x="107" y="1704"/>
                  </a:lnTo>
                  <a:lnTo>
                    <a:pt x="122" y="1718"/>
                  </a:lnTo>
                  <a:lnTo>
                    <a:pt x="140" y="1731"/>
                  </a:lnTo>
                  <a:lnTo>
                    <a:pt x="157" y="1744"/>
                  </a:lnTo>
                  <a:lnTo>
                    <a:pt x="174" y="1756"/>
                  </a:lnTo>
                  <a:lnTo>
                    <a:pt x="191" y="1768"/>
                  </a:lnTo>
                  <a:lnTo>
                    <a:pt x="209" y="1779"/>
                  </a:lnTo>
                  <a:lnTo>
                    <a:pt x="226" y="1790"/>
                  </a:lnTo>
                  <a:lnTo>
                    <a:pt x="245" y="1800"/>
                  </a:lnTo>
                  <a:lnTo>
                    <a:pt x="263" y="1811"/>
                  </a:lnTo>
                  <a:lnTo>
                    <a:pt x="636" y="1811"/>
                  </a:lnTo>
                  <a:lnTo>
                    <a:pt x="644" y="1810"/>
                  </a:lnTo>
                  <a:lnTo>
                    <a:pt x="650" y="1808"/>
                  </a:lnTo>
                  <a:lnTo>
                    <a:pt x="658" y="1807"/>
                  </a:lnTo>
                  <a:lnTo>
                    <a:pt x="666" y="1804"/>
                  </a:lnTo>
                  <a:lnTo>
                    <a:pt x="674" y="1803"/>
                  </a:lnTo>
                  <a:lnTo>
                    <a:pt x="682" y="1802"/>
                  </a:lnTo>
                  <a:lnTo>
                    <a:pt x="689" y="1799"/>
                  </a:lnTo>
                  <a:lnTo>
                    <a:pt x="697" y="1798"/>
                  </a:lnTo>
                  <a:lnTo>
                    <a:pt x="793" y="1768"/>
                  </a:lnTo>
                  <a:lnTo>
                    <a:pt x="882" y="1729"/>
                  </a:lnTo>
                  <a:lnTo>
                    <a:pt x="966" y="1683"/>
                  </a:lnTo>
                  <a:lnTo>
                    <a:pt x="1045" y="1629"/>
                  </a:lnTo>
                  <a:lnTo>
                    <a:pt x="1118" y="1569"/>
                  </a:lnTo>
                  <a:lnTo>
                    <a:pt x="1184" y="1502"/>
                  </a:lnTo>
                  <a:lnTo>
                    <a:pt x="1242" y="1428"/>
                  </a:lnTo>
                  <a:lnTo>
                    <a:pt x="1293" y="1350"/>
                  </a:lnTo>
                  <a:lnTo>
                    <a:pt x="1336" y="1269"/>
                  </a:lnTo>
                  <a:lnTo>
                    <a:pt x="1371" y="1183"/>
                  </a:lnTo>
                  <a:lnTo>
                    <a:pt x="1398" y="1093"/>
                  </a:lnTo>
                  <a:lnTo>
                    <a:pt x="1415" y="1001"/>
                  </a:lnTo>
                  <a:lnTo>
                    <a:pt x="1425" y="906"/>
                  </a:lnTo>
                  <a:lnTo>
                    <a:pt x="1425" y="812"/>
                  </a:lnTo>
                  <a:lnTo>
                    <a:pt x="1414" y="715"/>
                  </a:lnTo>
                  <a:lnTo>
                    <a:pt x="1393" y="618"/>
                  </a:lnTo>
                  <a:close/>
                </a:path>
              </a:pathLst>
            </a:custGeom>
            <a:solidFill>
              <a:srgbClr val="CC02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6" name="Freeform 51">
              <a:extLst>
                <a:ext uri="{FF2B5EF4-FFF2-40B4-BE49-F238E27FC236}">
                  <a16:creationId xmlns:a16="http://schemas.microsoft.com/office/drawing/2014/main" id="{CD6F8852-F4CA-4DC4-8F50-AFCA71B5A3D9}"/>
                </a:ext>
              </a:extLst>
            </p:cNvPr>
            <p:cNvSpPr>
              <a:spLocks/>
            </p:cNvSpPr>
            <p:nvPr/>
          </p:nvSpPr>
          <p:spPr bwMode="auto">
            <a:xfrm>
              <a:off x="1437" y="1512"/>
              <a:ext cx="299" cy="293"/>
            </a:xfrm>
            <a:custGeom>
              <a:avLst/>
              <a:gdLst>
                <a:gd name="T0" fmla="*/ 0 w 898"/>
                <a:gd name="T1" fmla="*/ 0 h 880"/>
                <a:gd name="T2" fmla="*/ 0 w 898"/>
                <a:gd name="T3" fmla="*/ 0 h 880"/>
                <a:gd name="T4" fmla="*/ 0 w 898"/>
                <a:gd name="T5" fmla="*/ 0 h 880"/>
                <a:gd name="T6" fmla="*/ 0 w 898"/>
                <a:gd name="T7" fmla="*/ 0 h 880"/>
                <a:gd name="T8" fmla="*/ 0 w 898"/>
                <a:gd name="T9" fmla="*/ 0 h 880"/>
                <a:gd name="T10" fmla="*/ 0 w 898"/>
                <a:gd name="T11" fmla="*/ 0 h 880"/>
                <a:gd name="T12" fmla="*/ 0 w 898"/>
                <a:gd name="T13" fmla="*/ 0 h 880"/>
                <a:gd name="T14" fmla="*/ 0 w 898"/>
                <a:gd name="T15" fmla="*/ 0 h 880"/>
                <a:gd name="T16" fmla="*/ 0 w 898"/>
                <a:gd name="T17" fmla="*/ 0 h 880"/>
                <a:gd name="T18" fmla="*/ 0 w 898"/>
                <a:gd name="T19" fmla="*/ 0 h 880"/>
                <a:gd name="T20" fmla="*/ 0 w 898"/>
                <a:gd name="T21" fmla="*/ 0 h 880"/>
                <a:gd name="T22" fmla="*/ 0 w 898"/>
                <a:gd name="T23" fmla="*/ 0 h 880"/>
                <a:gd name="T24" fmla="*/ 0 w 898"/>
                <a:gd name="T25" fmla="*/ 0 h 880"/>
                <a:gd name="T26" fmla="*/ 0 w 898"/>
                <a:gd name="T27" fmla="*/ 0 h 880"/>
                <a:gd name="T28" fmla="*/ 0 w 898"/>
                <a:gd name="T29" fmla="*/ 0 h 880"/>
                <a:gd name="T30" fmla="*/ 0 w 898"/>
                <a:gd name="T31" fmla="*/ 0 h 880"/>
                <a:gd name="T32" fmla="*/ 0 w 898"/>
                <a:gd name="T33" fmla="*/ 0 h 880"/>
                <a:gd name="T34" fmla="*/ 0 w 898"/>
                <a:gd name="T35" fmla="*/ 0 h 880"/>
                <a:gd name="T36" fmla="*/ 0 w 898"/>
                <a:gd name="T37" fmla="*/ 0 h 880"/>
                <a:gd name="T38" fmla="*/ 0 w 898"/>
                <a:gd name="T39" fmla="*/ 0 h 880"/>
                <a:gd name="T40" fmla="*/ 0 w 898"/>
                <a:gd name="T41" fmla="*/ 0 h 880"/>
                <a:gd name="T42" fmla="*/ 0 w 898"/>
                <a:gd name="T43" fmla="*/ 0 h 880"/>
                <a:gd name="T44" fmla="*/ 0 w 898"/>
                <a:gd name="T45" fmla="*/ 0 h 880"/>
                <a:gd name="T46" fmla="*/ 0 w 898"/>
                <a:gd name="T47" fmla="*/ 0 h 880"/>
                <a:gd name="T48" fmla="*/ 0 w 898"/>
                <a:gd name="T49" fmla="*/ 0 h 880"/>
                <a:gd name="T50" fmla="*/ 0 w 898"/>
                <a:gd name="T51" fmla="*/ 0 h 880"/>
                <a:gd name="T52" fmla="*/ 0 w 898"/>
                <a:gd name="T53" fmla="*/ 0 h 880"/>
                <a:gd name="T54" fmla="*/ 0 w 898"/>
                <a:gd name="T55" fmla="*/ 0 h 880"/>
                <a:gd name="T56" fmla="*/ 0 w 898"/>
                <a:gd name="T57" fmla="*/ 0 h 880"/>
                <a:gd name="T58" fmla="*/ 0 w 898"/>
                <a:gd name="T59" fmla="*/ 0 h 880"/>
                <a:gd name="T60" fmla="*/ 0 w 898"/>
                <a:gd name="T61" fmla="*/ 0 h 880"/>
                <a:gd name="T62" fmla="*/ 0 w 898"/>
                <a:gd name="T63" fmla="*/ 0 h 880"/>
                <a:gd name="T64" fmla="*/ 0 w 898"/>
                <a:gd name="T65" fmla="*/ 0 h 8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898" h="880">
                  <a:moveTo>
                    <a:pt x="554" y="865"/>
                  </a:moveTo>
                  <a:lnTo>
                    <a:pt x="599" y="851"/>
                  </a:lnTo>
                  <a:lnTo>
                    <a:pt x="641" y="834"/>
                  </a:lnTo>
                  <a:lnTo>
                    <a:pt x="681" y="813"/>
                  </a:lnTo>
                  <a:lnTo>
                    <a:pt x="718" y="788"/>
                  </a:lnTo>
                  <a:lnTo>
                    <a:pt x="752" y="759"/>
                  </a:lnTo>
                  <a:lnTo>
                    <a:pt x="782" y="728"/>
                  </a:lnTo>
                  <a:lnTo>
                    <a:pt x="810" y="695"/>
                  </a:lnTo>
                  <a:lnTo>
                    <a:pt x="835" y="660"/>
                  </a:lnTo>
                  <a:lnTo>
                    <a:pt x="855" y="622"/>
                  </a:lnTo>
                  <a:lnTo>
                    <a:pt x="872" y="582"/>
                  </a:lnTo>
                  <a:lnTo>
                    <a:pt x="885" y="541"/>
                  </a:lnTo>
                  <a:lnTo>
                    <a:pt x="893" y="499"/>
                  </a:lnTo>
                  <a:lnTo>
                    <a:pt x="898" y="456"/>
                  </a:lnTo>
                  <a:lnTo>
                    <a:pt x="898" y="412"/>
                  </a:lnTo>
                  <a:lnTo>
                    <a:pt x="893" y="369"/>
                  </a:lnTo>
                  <a:lnTo>
                    <a:pt x="884" y="324"/>
                  </a:lnTo>
                  <a:lnTo>
                    <a:pt x="870" y="281"/>
                  </a:lnTo>
                  <a:lnTo>
                    <a:pt x="852" y="241"/>
                  </a:lnTo>
                  <a:lnTo>
                    <a:pt x="830" y="203"/>
                  </a:lnTo>
                  <a:lnTo>
                    <a:pt x="805" y="167"/>
                  </a:lnTo>
                  <a:lnTo>
                    <a:pt x="777" y="136"/>
                  </a:lnTo>
                  <a:lnTo>
                    <a:pt x="745" y="107"/>
                  </a:lnTo>
                  <a:lnTo>
                    <a:pt x="711" y="80"/>
                  </a:lnTo>
                  <a:lnTo>
                    <a:pt x="674" y="58"/>
                  </a:lnTo>
                  <a:lnTo>
                    <a:pt x="635" y="38"/>
                  </a:lnTo>
                  <a:lnTo>
                    <a:pt x="594" y="23"/>
                  </a:lnTo>
                  <a:lnTo>
                    <a:pt x="552" y="11"/>
                  </a:lnTo>
                  <a:lnTo>
                    <a:pt x="508" y="3"/>
                  </a:lnTo>
                  <a:lnTo>
                    <a:pt x="465" y="0"/>
                  </a:lnTo>
                  <a:lnTo>
                    <a:pt x="419" y="0"/>
                  </a:lnTo>
                  <a:lnTo>
                    <a:pt x="374" y="5"/>
                  </a:lnTo>
                  <a:lnTo>
                    <a:pt x="328" y="15"/>
                  </a:lnTo>
                  <a:lnTo>
                    <a:pt x="298" y="24"/>
                  </a:lnTo>
                  <a:lnTo>
                    <a:pt x="267" y="34"/>
                  </a:lnTo>
                  <a:lnTo>
                    <a:pt x="240" y="46"/>
                  </a:lnTo>
                  <a:lnTo>
                    <a:pt x="212" y="61"/>
                  </a:lnTo>
                  <a:lnTo>
                    <a:pt x="187" y="77"/>
                  </a:lnTo>
                  <a:lnTo>
                    <a:pt x="162" y="94"/>
                  </a:lnTo>
                  <a:lnTo>
                    <a:pt x="138" y="112"/>
                  </a:lnTo>
                  <a:lnTo>
                    <a:pt x="117" y="132"/>
                  </a:lnTo>
                  <a:lnTo>
                    <a:pt x="96" y="153"/>
                  </a:lnTo>
                  <a:lnTo>
                    <a:pt x="78" y="175"/>
                  </a:lnTo>
                  <a:lnTo>
                    <a:pt x="61" y="199"/>
                  </a:lnTo>
                  <a:lnTo>
                    <a:pt x="45" y="223"/>
                  </a:lnTo>
                  <a:lnTo>
                    <a:pt x="32" y="249"/>
                  </a:lnTo>
                  <a:lnTo>
                    <a:pt x="18" y="275"/>
                  </a:lnTo>
                  <a:lnTo>
                    <a:pt x="9" y="302"/>
                  </a:lnTo>
                  <a:lnTo>
                    <a:pt x="0" y="329"/>
                  </a:lnTo>
                  <a:lnTo>
                    <a:pt x="0" y="560"/>
                  </a:lnTo>
                  <a:lnTo>
                    <a:pt x="14" y="602"/>
                  </a:lnTo>
                  <a:lnTo>
                    <a:pt x="33" y="641"/>
                  </a:lnTo>
                  <a:lnTo>
                    <a:pt x="54" y="680"/>
                  </a:lnTo>
                  <a:lnTo>
                    <a:pt x="80" y="714"/>
                  </a:lnTo>
                  <a:lnTo>
                    <a:pt x="108" y="745"/>
                  </a:lnTo>
                  <a:lnTo>
                    <a:pt x="140" y="774"/>
                  </a:lnTo>
                  <a:lnTo>
                    <a:pt x="174" y="801"/>
                  </a:lnTo>
                  <a:lnTo>
                    <a:pt x="211" y="823"/>
                  </a:lnTo>
                  <a:lnTo>
                    <a:pt x="249" y="842"/>
                  </a:lnTo>
                  <a:lnTo>
                    <a:pt x="290" y="857"/>
                  </a:lnTo>
                  <a:lnTo>
                    <a:pt x="332" y="869"/>
                  </a:lnTo>
                  <a:lnTo>
                    <a:pt x="374" y="877"/>
                  </a:lnTo>
                  <a:lnTo>
                    <a:pt x="419" y="880"/>
                  </a:lnTo>
                  <a:lnTo>
                    <a:pt x="463" y="880"/>
                  </a:lnTo>
                  <a:lnTo>
                    <a:pt x="508" y="874"/>
                  </a:lnTo>
                  <a:lnTo>
                    <a:pt x="554" y="865"/>
                  </a:lnTo>
                  <a:close/>
                </a:path>
              </a:pathLst>
            </a:custGeom>
            <a:solidFill>
              <a:srgbClr val="FC0A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7" name="Freeform 52">
              <a:extLst>
                <a:ext uri="{FF2B5EF4-FFF2-40B4-BE49-F238E27FC236}">
                  <a16:creationId xmlns:a16="http://schemas.microsoft.com/office/drawing/2014/main" id="{109C3E5C-7E91-433A-8A1A-BADA40530274}"/>
                </a:ext>
              </a:extLst>
            </p:cNvPr>
            <p:cNvSpPr>
              <a:spLocks/>
            </p:cNvSpPr>
            <p:nvPr/>
          </p:nvSpPr>
          <p:spPr bwMode="auto">
            <a:xfrm>
              <a:off x="1648" y="1659"/>
              <a:ext cx="86" cy="86"/>
            </a:xfrm>
            <a:custGeom>
              <a:avLst/>
              <a:gdLst>
                <a:gd name="T0" fmla="*/ 0 w 259"/>
                <a:gd name="T1" fmla="*/ 0 h 257"/>
                <a:gd name="T2" fmla="*/ 0 w 259"/>
                <a:gd name="T3" fmla="*/ 0 h 257"/>
                <a:gd name="T4" fmla="*/ 0 w 259"/>
                <a:gd name="T5" fmla="*/ 0 h 257"/>
                <a:gd name="T6" fmla="*/ 0 w 259"/>
                <a:gd name="T7" fmla="*/ 0 h 257"/>
                <a:gd name="T8" fmla="*/ 0 w 259"/>
                <a:gd name="T9" fmla="*/ 0 h 257"/>
                <a:gd name="T10" fmla="*/ 0 w 259"/>
                <a:gd name="T11" fmla="*/ 0 h 257"/>
                <a:gd name="T12" fmla="*/ 0 w 259"/>
                <a:gd name="T13" fmla="*/ 0 h 257"/>
                <a:gd name="T14" fmla="*/ 0 w 259"/>
                <a:gd name="T15" fmla="*/ 0 h 257"/>
                <a:gd name="T16" fmla="*/ 0 w 259"/>
                <a:gd name="T17" fmla="*/ 0 h 257"/>
                <a:gd name="T18" fmla="*/ 0 w 259"/>
                <a:gd name="T19" fmla="*/ 0 h 257"/>
                <a:gd name="T20" fmla="*/ 0 w 259"/>
                <a:gd name="T21" fmla="*/ 0 h 257"/>
                <a:gd name="T22" fmla="*/ 0 w 259"/>
                <a:gd name="T23" fmla="*/ 0 h 257"/>
                <a:gd name="T24" fmla="*/ 0 w 259"/>
                <a:gd name="T25" fmla="*/ 0 h 257"/>
                <a:gd name="T26" fmla="*/ 0 w 259"/>
                <a:gd name="T27" fmla="*/ 0 h 257"/>
                <a:gd name="T28" fmla="*/ 0 w 259"/>
                <a:gd name="T29" fmla="*/ 0 h 257"/>
                <a:gd name="T30" fmla="*/ 0 w 259"/>
                <a:gd name="T31" fmla="*/ 0 h 257"/>
                <a:gd name="T32" fmla="*/ 0 w 259"/>
                <a:gd name="T33" fmla="*/ 0 h 257"/>
                <a:gd name="T34" fmla="*/ 0 w 259"/>
                <a:gd name="T35" fmla="*/ 0 h 257"/>
                <a:gd name="T36" fmla="*/ 0 w 259"/>
                <a:gd name="T37" fmla="*/ 0 h 257"/>
                <a:gd name="T38" fmla="*/ 0 w 259"/>
                <a:gd name="T39" fmla="*/ 0 h 257"/>
                <a:gd name="T40" fmla="*/ 0 w 259"/>
                <a:gd name="T41" fmla="*/ 0 h 257"/>
                <a:gd name="T42" fmla="*/ 0 w 259"/>
                <a:gd name="T43" fmla="*/ 0 h 257"/>
                <a:gd name="T44" fmla="*/ 0 w 259"/>
                <a:gd name="T45" fmla="*/ 0 h 257"/>
                <a:gd name="T46" fmla="*/ 0 w 259"/>
                <a:gd name="T47" fmla="*/ 0 h 257"/>
                <a:gd name="T48" fmla="*/ 0 w 259"/>
                <a:gd name="T49" fmla="*/ 0 h 257"/>
                <a:gd name="T50" fmla="*/ 0 w 259"/>
                <a:gd name="T51" fmla="*/ 0 h 257"/>
                <a:gd name="T52" fmla="*/ 0 w 259"/>
                <a:gd name="T53" fmla="*/ 0 h 257"/>
                <a:gd name="T54" fmla="*/ 0 w 259"/>
                <a:gd name="T55" fmla="*/ 0 h 257"/>
                <a:gd name="T56" fmla="*/ 0 w 259"/>
                <a:gd name="T57" fmla="*/ 0 h 257"/>
                <a:gd name="T58" fmla="*/ 0 w 259"/>
                <a:gd name="T59" fmla="*/ 0 h 257"/>
                <a:gd name="T60" fmla="*/ 0 w 259"/>
                <a:gd name="T61" fmla="*/ 0 h 257"/>
                <a:gd name="T62" fmla="*/ 0 w 259"/>
                <a:gd name="T63" fmla="*/ 0 h 257"/>
                <a:gd name="T64" fmla="*/ 0 w 259"/>
                <a:gd name="T65" fmla="*/ 0 h 25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9" h="257">
                  <a:moveTo>
                    <a:pt x="255" y="96"/>
                  </a:moveTo>
                  <a:lnTo>
                    <a:pt x="259" y="121"/>
                  </a:lnTo>
                  <a:lnTo>
                    <a:pt x="258" y="148"/>
                  </a:lnTo>
                  <a:lnTo>
                    <a:pt x="253" y="171"/>
                  </a:lnTo>
                  <a:lnTo>
                    <a:pt x="242" y="194"/>
                  </a:lnTo>
                  <a:lnTo>
                    <a:pt x="228" y="214"/>
                  </a:lnTo>
                  <a:lnTo>
                    <a:pt x="209" y="231"/>
                  </a:lnTo>
                  <a:lnTo>
                    <a:pt x="188" y="244"/>
                  </a:lnTo>
                  <a:lnTo>
                    <a:pt x="163" y="253"/>
                  </a:lnTo>
                  <a:lnTo>
                    <a:pt x="137" y="257"/>
                  </a:lnTo>
                  <a:lnTo>
                    <a:pt x="112" y="256"/>
                  </a:lnTo>
                  <a:lnTo>
                    <a:pt x="87" y="250"/>
                  </a:lnTo>
                  <a:lnTo>
                    <a:pt x="65" y="240"/>
                  </a:lnTo>
                  <a:lnTo>
                    <a:pt x="43" y="225"/>
                  </a:lnTo>
                  <a:lnTo>
                    <a:pt x="26" y="207"/>
                  </a:lnTo>
                  <a:lnTo>
                    <a:pt x="13" y="186"/>
                  </a:lnTo>
                  <a:lnTo>
                    <a:pt x="4" y="161"/>
                  </a:lnTo>
                  <a:lnTo>
                    <a:pt x="0" y="136"/>
                  </a:lnTo>
                  <a:lnTo>
                    <a:pt x="1" y="110"/>
                  </a:lnTo>
                  <a:lnTo>
                    <a:pt x="7" y="86"/>
                  </a:lnTo>
                  <a:lnTo>
                    <a:pt x="17" y="63"/>
                  </a:lnTo>
                  <a:lnTo>
                    <a:pt x="32" y="44"/>
                  </a:lnTo>
                  <a:lnTo>
                    <a:pt x="50" y="27"/>
                  </a:lnTo>
                  <a:lnTo>
                    <a:pt x="71" y="13"/>
                  </a:lnTo>
                  <a:lnTo>
                    <a:pt x="96" y="4"/>
                  </a:lnTo>
                  <a:lnTo>
                    <a:pt x="122" y="0"/>
                  </a:lnTo>
                  <a:lnTo>
                    <a:pt x="148" y="2"/>
                  </a:lnTo>
                  <a:lnTo>
                    <a:pt x="173" y="7"/>
                  </a:lnTo>
                  <a:lnTo>
                    <a:pt x="195" y="17"/>
                  </a:lnTo>
                  <a:lnTo>
                    <a:pt x="216" y="32"/>
                  </a:lnTo>
                  <a:lnTo>
                    <a:pt x="233" y="50"/>
                  </a:lnTo>
                  <a:lnTo>
                    <a:pt x="246" y="71"/>
                  </a:lnTo>
                  <a:lnTo>
                    <a:pt x="255" y="9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8" name="Freeform 53">
              <a:extLst>
                <a:ext uri="{FF2B5EF4-FFF2-40B4-BE49-F238E27FC236}">
                  <a16:creationId xmlns:a16="http://schemas.microsoft.com/office/drawing/2014/main" id="{01D1F689-C5B8-432D-A3C6-EB9E65FA5AB8}"/>
                </a:ext>
              </a:extLst>
            </p:cNvPr>
            <p:cNvSpPr>
              <a:spLocks/>
            </p:cNvSpPr>
            <p:nvPr/>
          </p:nvSpPr>
          <p:spPr bwMode="auto">
            <a:xfrm>
              <a:off x="1668" y="1679"/>
              <a:ext cx="46" cy="45"/>
            </a:xfrm>
            <a:custGeom>
              <a:avLst/>
              <a:gdLst>
                <a:gd name="T0" fmla="*/ 0 w 137"/>
                <a:gd name="T1" fmla="*/ 0 h 135"/>
                <a:gd name="T2" fmla="*/ 0 w 137"/>
                <a:gd name="T3" fmla="*/ 0 h 135"/>
                <a:gd name="T4" fmla="*/ 0 w 137"/>
                <a:gd name="T5" fmla="*/ 0 h 135"/>
                <a:gd name="T6" fmla="*/ 0 w 137"/>
                <a:gd name="T7" fmla="*/ 0 h 135"/>
                <a:gd name="T8" fmla="*/ 0 w 137"/>
                <a:gd name="T9" fmla="*/ 0 h 135"/>
                <a:gd name="T10" fmla="*/ 0 w 137"/>
                <a:gd name="T11" fmla="*/ 0 h 135"/>
                <a:gd name="T12" fmla="*/ 0 w 137"/>
                <a:gd name="T13" fmla="*/ 0 h 135"/>
                <a:gd name="T14" fmla="*/ 0 w 137"/>
                <a:gd name="T15" fmla="*/ 0 h 135"/>
                <a:gd name="T16" fmla="*/ 0 w 137"/>
                <a:gd name="T17" fmla="*/ 0 h 135"/>
                <a:gd name="T18" fmla="*/ 0 w 137"/>
                <a:gd name="T19" fmla="*/ 0 h 135"/>
                <a:gd name="T20" fmla="*/ 0 w 137"/>
                <a:gd name="T21" fmla="*/ 0 h 135"/>
                <a:gd name="T22" fmla="*/ 0 w 137"/>
                <a:gd name="T23" fmla="*/ 0 h 135"/>
                <a:gd name="T24" fmla="*/ 0 w 137"/>
                <a:gd name="T25" fmla="*/ 0 h 135"/>
                <a:gd name="T26" fmla="*/ 0 w 137"/>
                <a:gd name="T27" fmla="*/ 0 h 135"/>
                <a:gd name="T28" fmla="*/ 0 w 137"/>
                <a:gd name="T29" fmla="*/ 0 h 135"/>
                <a:gd name="T30" fmla="*/ 0 w 137"/>
                <a:gd name="T31" fmla="*/ 0 h 135"/>
                <a:gd name="T32" fmla="*/ 0 w 137"/>
                <a:gd name="T33" fmla="*/ 0 h 135"/>
                <a:gd name="T34" fmla="*/ 0 w 137"/>
                <a:gd name="T35" fmla="*/ 0 h 135"/>
                <a:gd name="T36" fmla="*/ 0 w 137"/>
                <a:gd name="T37" fmla="*/ 0 h 135"/>
                <a:gd name="T38" fmla="*/ 0 w 137"/>
                <a:gd name="T39" fmla="*/ 0 h 135"/>
                <a:gd name="T40" fmla="*/ 0 w 137"/>
                <a:gd name="T41" fmla="*/ 0 h 135"/>
                <a:gd name="T42" fmla="*/ 0 w 137"/>
                <a:gd name="T43" fmla="*/ 0 h 135"/>
                <a:gd name="T44" fmla="*/ 0 w 137"/>
                <a:gd name="T45" fmla="*/ 0 h 135"/>
                <a:gd name="T46" fmla="*/ 0 w 137"/>
                <a:gd name="T47" fmla="*/ 0 h 135"/>
                <a:gd name="T48" fmla="*/ 0 w 137"/>
                <a:gd name="T49" fmla="*/ 0 h 135"/>
                <a:gd name="T50" fmla="*/ 0 w 137"/>
                <a:gd name="T51" fmla="*/ 0 h 135"/>
                <a:gd name="T52" fmla="*/ 0 w 137"/>
                <a:gd name="T53" fmla="*/ 0 h 135"/>
                <a:gd name="T54" fmla="*/ 0 w 137"/>
                <a:gd name="T55" fmla="*/ 0 h 135"/>
                <a:gd name="T56" fmla="*/ 0 w 137"/>
                <a:gd name="T57" fmla="*/ 0 h 135"/>
                <a:gd name="T58" fmla="*/ 0 w 137"/>
                <a:gd name="T59" fmla="*/ 0 h 135"/>
                <a:gd name="T60" fmla="*/ 0 w 137"/>
                <a:gd name="T61" fmla="*/ 0 h 135"/>
                <a:gd name="T62" fmla="*/ 0 w 137"/>
                <a:gd name="T63" fmla="*/ 0 h 135"/>
                <a:gd name="T64" fmla="*/ 0 w 137"/>
                <a:gd name="T65" fmla="*/ 0 h 1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7" h="135">
                  <a:moveTo>
                    <a:pt x="134" y="50"/>
                  </a:moveTo>
                  <a:lnTo>
                    <a:pt x="137" y="63"/>
                  </a:lnTo>
                  <a:lnTo>
                    <a:pt x="137" y="78"/>
                  </a:lnTo>
                  <a:lnTo>
                    <a:pt x="133" y="89"/>
                  </a:lnTo>
                  <a:lnTo>
                    <a:pt x="127" y="101"/>
                  </a:lnTo>
                  <a:lnTo>
                    <a:pt x="119" y="112"/>
                  </a:lnTo>
                  <a:lnTo>
                    <a:pt x="110" y="121"/>
                  </a:lnTo>
                  <a:lnTo>
                    <a:pt x="100" y="128"/>
                  </a:lnTo>
                  <a:lnTo>
                    <a:pt x="87" y="133"/>
                  </a:lnTo>
                  <a:lnTo>
                    <a:pt x="72" y="135"/>
                  </a:lnTo>
                  <a:lnTo>
                    <a:pt x="59" y="134"/>
                  </a:lnTo>
                  <a:lnTo>
                    <a:pt x="46" y="131"/>
                  </a:lnTo>
                  <a:lnTo>
                    <a:pt x="34" y="126"/>
                  </a:lnTo>
                  <a:lnTo>
                    <a:pt x="23" y="118"/>
                  </a:lnTo>
                  <a:lnTo>
                    <a:pt x="14" y="109"/>
                  </a:lnTo>
                  <a:lnTo>
                    <a:pt x="8" y="97"/>
                  </a:lnTo>
                  <a:lnTo>
                    <a:pt x="2" y="84"/>
                  </a:lnTo>
                  <a:lnTo>
                    <a:pt x="0" y="71"/>
                  </a:lnTo>
                  <a:lnTo>
                    <a:pt x="1" y="58"/>
                  </a:lnTo>
                  <a:lnTo>
                    <a:pt x="4" y="45"/>
                  </a:lnTo>
                  <a:lnTo>
                    <a:pt x="9" y="33"/>
                  </a:lnTo>
                  <a:lnTo>
                    <a:pt x="17" y="24"/>
                  </a:lnTo>
                  <a:lnTo>
                    <a:pt x="26" y="14"/>
                  </a:lnTo>
                  <a:lnTo>
                    <a:pt x="38" y="8"/>
                  </a:lnTo>
                  <a:lnTo>
                    <a:pt x="51" y="2"/>
                  </a:lnTo>
                  <a:lnTo>
                    <a:pt x="64" y="0"/>
                  </a:lnTo>
                  <a:lnTo>
                    <a:pt x="79" y="1"/>
                  </a:lnTo>
                  <a:lnTo>
                    <a:pt x="90" y="4"/>
                  </a:lnTo>
                  <a:lnTo>
                    <a:pt x="102" y="9"/>
                  </a:lnTo>
                  <a:lnTo>
                    <a:pt x="113" y="17"/>
                  </a:lnTo>
                  <a:lnTo>
                    <a:pt x="122" y="26"/>
                  </a:lnTo>
                  <a:lnTo>
                    <a:pt x="129" y="37"/>
                  </a:lnTo>
                  <a:lnTo>
                    <a:pt x="134" y="50"/>
                  </a:lnTo>
                  <a:close/>
                </a:path>
              </a:pathLst>
            </a:custGeom>
            <a:solidFill>
              <a:srgbClr val="F79B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69" name="Freeform 54">
              <a:extLst>
                <a:ext uri="{FF2B5EF4-FFF2-40B4-BE49-F238E27FC236}">
                  <a16:creationId xmlns:a16="http://schemas.microsoft.com/office/drawing/2014/main" id="{9DA05986-E32A-4CAD-93A1-93BE147DB4DC}"/>
                </a:ext>
              </a:extLst>
            </p:cNvPr>
            <p:cNvSpPr>
              <a:spLocks/>
            </p:cNvSpPr>
            <p:nvPr/>
          </p:nvSpPr>
          <p:spPr bwMode="auto">
            <a:xfrm>
              <a:off x="2056" y="1382"/>
              <a:ext cx="118" cy="116"/>
            </a:xfrm>
            <a:custGeom>
              <a:avLst/>
              <a:gdLst>
                <a:gd name="T0" fmla="*/ 0 w 354"/>
                <a:gd name="T1" fmla="*/ 0 h 349"/>
                <a:gd name="T2" fmla="*/ 0 w 354"/>
                <a:gd name="T3" fmla="*/ 0 h 349"/>
                <a:gd name="T4" fmla="*/ 0 w 354"/>
                <a:gd name="T5" fmla="*/ 0 h 349"/>
                <a:gd name="T6" fmla="*/ 0 w 354"/>
                <a:gd name="T7" fmla="*/ 0 h 349"/>
                <a:gd name="T8" fmla="*/ 0 w 354"/>
                <a:gd name="T9" fmla="*/ 0 h 349"/>
                <a:gd name="T10" fmla="*/ 0 w 354"/>
                <a:gd name="T11" fmla="*/ 0 h 349"/>
                <a:gd name="T12" fmla="*/ 0 w 354"/>
                <a:gd name="T13" fmla="*/ 0 h 349"/>
                <a:gd name="T14" fmla="*/ 0 w 354"/>
                <a:gd name="T15" fmla="*/ 0 h 349"/>
                <a:gd name="T16" fmla="*/ 0 w 354"/>
                <a:gd name="T17" fmla="*/ 0 h 349"/>
                <a:gd name="T18" fmla="*/ 0 w 354"/>
                <a:gd name="T19" fmla="*/ 0 h 349"/>
                <a:gd name="T20" fmla="*/ 0 w 354"/>
                <a:gd name="T21" fmla="*/ 0 h 349"/>
                <a:gd name="T22" fmla="*/ 0 w 354"/>
                <a:gd name="T23" fmla="*/ 0 h 349"/>
                <a:gd name="T24" fmla="*/ 0 w 354"/>
                <a:gd name="T25" fmla="*/ 0 h 349"/>
                <a:gd name="T26" fmla="*/ 0 w 354"/>
                <a:gd name="T27" fmla="*/ 0 h 349"/>
                <a:gd name="T28" fmla="*/ 0 w 354"/>
                <a:gd name="T29" fmla="*/ 0 h 349"/>
                <a:gd name="T30" fmla="*/ 0 w 354"/>
                <a:gd name="T31" fmla="*/ 0 h 349"/>
                <a:gd name="T32" fmla="*/ 0 w 354"/>
                <a:gd name="T33" fmla="*/ 0 h 349"/>
                <a:gd name="T34" fmla="*/ 0 w 354"/>
                <a:gd name="T35" fmla="*/ 0 h 349"/>
                <a:gd name="T36" fmla="*/ 0 w 354"/>
                <a:gd name="T37" fmla="*/ 0 h 349"/>
                <a:gd name="T38" fmla="*/ 0 w 354"/>
                <a:gd name="T39" fmla="*/ 0 h 349"/>
                <a:gd name="T40" fmla="*/ 0 w 354"/>
                <a:gd name="T41" fmla="*/ 0 h 349"/>
                <a:gd name="T42" fmla="*/ 0 w 354"/>
                <a:gd name="T43" fmla="*/ 0 h 349"/>
                <a:gd name="T44" fmla="*/ 0 w 354"/>
                <a:gd name="T45" fmla="*/ 0 h 349"/>
                <a:gd name="T46" fmla="*/ 0 w 354"/>
                <a:gd name="T47" fmla="*/ 0 h 349"/>
                <a:gd name="T48" fmla="*/ 0 w 354"/>
                <a:gd name="T49" fmla="*/ 0 h 349"/>
                <a:gd name="T50" fmla="*/ 0 w 354"/>
                <a:gd name="T51" fmla="*/ 0 h 349"/>
                <a:gd name="T52" fmla="*/ 0 w 354"/>
                <a:gd name="T53" fmla="*/ 0 h 349"/>
                <a:gd name="T54" fmla="*/ 0 w 354"/>
                <a:gd name="T55" fmla="*/ 0 h 349"/>
                <a:gd name="T56" fmla="*/ 0 w 354"/>
                <a:gd name="T57" fmla="*/ 0 h 349"/>
                <a:gd name="T58" fmla="*/ 0 w 354"/>
                <a:gd name="T59" fmla="*/ 0 h 349"/>
                <a:gd name="T60" fmla="*/ 0 w 354"/>
                <a:gd name="T61" fmla="*/ 0 h 349"/>
                <a:gd name="T62" fmla="*/ 0 w 354"/>
                <a:gd name="T63" fmla="*/ 0 h 349"/>
                <a:gd name="T64" fmla="*/ 0 w 354"/>
                <a:gd name="T65" fmla="*/ 0 h 349"/>
                <a:gd name="T66" fmla="*/ 0 w 354"/>
                <a:gd name="T67" fmla="*/ 0 h 349"/>
                <a:gd name="T68" fmla="*/ 0 w 354"/>
                <a:gd name="T69" fmla="*/ 0 h 349"/>
                <a:gd name="T70" fmla="*/ 0 w 354"/>
                <a:gd name="T71" fmla="*/ 0 h 349"/>
                <a:gd name="T72" fmla="*/ 0 w 354"/>
                <a:gd name="T73" fmla="*/ 0 h 349"/>
                <a:gd name="T74" fmla="*/ 0 w 354"/>
                <a:gd name="T75" fmla="*/ 0 h 349"/>
                <a:gd name="T76" fmla="*/ 0 w 354"/>
                <a:gd name="T77" fmla="*/ 0 h 349"/>
                <a:gd name="T78" fmla="*/ 0 w 354"/>
                <a:gd name="T79" fmla="*/ 0 h 349"/>
                <a:gd name="T80" fmla="*/ 0 w 354"/>
                <a:gd name="T81" fmla="*/ 0 h 349"/>
                <a:gd name="T82" fmla="*/ 0 w 354"/>
                <a:gd name="T83" fmla="*/ 0 h 349"/>
                <a:gd name="T84" fmla="*/ 0 w 354"/>
                <a:gd name="T85" fmla="*/ 0 h 349"/>
                <a:gd name="T86" fmla="*/ 0 w 354"/>
                <a:gd name="T87" fmla="*/ 0 h 349"/>
                <a:gd name="T88" fmla="*/ 0 w 354"/>
                <a:gd name="T89" fmla="*/ 0 h 349"/>
                <a:gd name="T90" fmla="*/ 0 w 354"/>
                <a:gd name="T91" fmla="*/ 0 h 349"/>
                <a:gd name="T92" fmla="*/ 0 w 354"/>
                <a:gd name="T93" fmla="*/ 0 h 349"/>
                <a:gd name="T94" fmla="*/ 0 w 354"/>
                <a:gd name="T95" fmla="*/ 0 h 349"/>
                <a:gd name="T96" fmla="*/ 0 w 354"/>
                <a:gd name="T97" fmla="*/ 0 h 34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54" h="349">
                  <a:moveTo>
                    <a:pt x="349" y="131"/>
                  </a:moveTo>
                  <a:lnTo>
                    <a:pt x="354" y="166"/>
                  </a:lnTo>
                  <a:lnTo>
                    <a:pt x="352" y="201"/>
                  </a:lnTo>
                  <a:lnTo>
                    <a:pt x="345" y="233"/>
                  </a:lnTo>
                  <a:lnTo>
                    <a:pt x="330" y="264"/>
                  </a:lnTo>
                  <a:lnTo>
                    <a:pt x="310" y="291"/>
                  </a:lnTo>
                  <a:lnTo>
                    <a:pt x="285" y="314"/>
                  </a:lnTo>
                  <a:lnTo>
                    <a:pt x="255" y="332"/>
                  </a:lnTo>
                  <a:lnTo>
                    <a:pt x="221" y="344"/>
                  </a:lnTo>
                  <a:lnTo>
                    <a:pt x="204" y="348"/>
                  </a:lnTo>
                  <a:lnTo>
                    <a:pt x="185" y="349"/>
                  </a:lnTo>
                  <a:lnTo>
                    <a:pt x="168" y="349"/>
                  </a:lnTo>
                  <a:lnTo>
                    <a:pt x="151" y="348"/>
                  </a:lnTo>
                  <a:lnTo>
                    <a:pt x="134" y="345"/>
                  </a:lnTo>
                  <a:lnTo>
                    <a:pt x="117" y="340"/>
                  </a:lnTo>
                  <a:lnTo>
                    <a:pt x="102" y="335"/>
                  </a:lnTo>
                  <a:lnTo>
                    <a:pt x="87" y="327"/>
                  </a:lnTo>
                  <a:lnTo>
                    <a:pt x="72" y="318"/>
                  </a:lnTo>
                  <a:lnTo>
                    <a:pt x="59" y="307"/>
                  </a:lnTo>
                  <a:lnTo>
                    <a:pt x="47" y="295"/>
                  </a:lnTo>
                  <a:lnTo>
                    <a:pt x="36" y="282"/>
                  </a:lnTo>
                  <a:lnTo>
                    <a:pt x="26" y="268"/>
                  </a:lnTo>
                  <a:lnTo>
                    <a:pt x="18" y="253"/>
                  </a:lnTo>
                  <a:lnTo>
                    <a:pt x="10" y="236"/>
                  </a:lnTo>
                  <a:lnTo>
                    <a:pt x="5" y="219"/>
                  </a:lnTo>
                  <a:lnTo>
                    <a:pt x="0" y="183"/>
                  </a:lnTo>
                  <a:lnTo>
                    <a:pt x="1" y="149"/>
                  </a:lnTo>
                  <a:lnTo>
                    <a:pt x="9" y="116"/>
                  </a:lnTo>
                  <a:lnTo>
                    <a:pt x="23" y="86"/>
                  </a:lnTo>
                  <a:lnTo>
                    <a:pt x="43" y="58"/>
                  </a:lnTo>
                  <a:lnTo>
                    <a:pt x="68" y="36"/>
                  </a:lnTo>
                  <a:lnTo>
                    <a:pt x="97" y="17"/>
                  </a:lnTo>
                  <a:lnTo>
                    <a:pt x="131" y="6"/>
                  </a:lnTo>
                  <a:lnTo>
                    <a:pt x="150" y="2"/>
                  </a:lnTo>
                  <a:lnTo>
                    <a:pt x="167" y="0"/>
                  </a:lnTo>
                  <a:lnTo>
                    <a:pt x="184" y="0"/>
                  </a:lnTo>
                  <a:lnTo>
                    <a:pt x="201" y="2"/>
                  </a:lnTo>
                  <a:lnTo>
                    <a:pt x="218" y="4"/>
                  </a:lnTo>
                  <a:lnTo>
                    <a:pt x="235" y="10"/>
                  </a:lnTo>
                  <a:lnTo>
                    <a:pt x="251" y="15"/>
                  </a:lnTo>
                  <a:lnTo>
                    <a:pt x="266" y="23"/>
                  </a:lnTo>
                  <a:lnTo>
                    <a:pt x="280" y="32"/>
                  </a:lnTo>
                  <a:lnTo>
                    <a:pt x="293" y="43"/>
                  </a:lnTo>
                  <a:lnTo>
                    <a:pt x="306" y="54"/>
                  </a:lnTo>
                  <a:lnTo>
                    <a:pt x="317" y="68"/>
                  </a:lnTo>
                  <a:lnTo>
                    <a:pt x="327" y="82"/>
                  </a:lnTo>
                  <a:lnTo>
                    <a:pt x="335" y="97"/>
                  </a:lnTo>
                  <a:lnTo>
                    <a:pt x="343" y="114"/>
                  </a:lnTo>
                  <a:lnTo>
                    <a:pt x="349"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0" name="Freeform 55">
              <a:extLst>
                <a:ext uri="{FF2B5EF4-FFF2-40B4-BE49-F238E27FC236}">
                  <a16:creationId xmlns:a16="http://schemas.microsoft.com/office/drawing/2014/main" id="{F47922B8-8217-4C9B-9C49-438E604441C9}"/>
                </a:ext>
              </a:extLst>
            </p:cNvPr>
            <p:cNvSpPr>
              <a:spLocks/>
            </p:cNvSpPr>
            <p:nvPr/>
          </p:nvSpPr>
          <p:spPr bwMode="auto">
            <a:xfrm>
              <a:off x="2091" y="1406"/>
              <a:ext cx="59" cy="69"/>
            </a:xfrm>
            <a:custGeom>
              <a:avLst/>
              <a:gdLst>
                <a:gd name="T0" fmla="*/ 0 w 175"/>
                <a:gd name="T1" fmla="*/ 0 h 209"/>
                <a:gd name="T2" fmla="*/ 0 w 175"/>
                <a:gd name="T3" fmla="*/ 0 h 209"/>
                <a:gd name="T4" fmla="*/ 0 w 175"/>
                <a:gd name="T5" fmla="*/ 0 h 209"/>
                <a:gd name="T6" fmla="*/ 0 w 175"/>
                <a:gd name="T7" fmla="*/ 0 h 209"/>
                <a:gd name="T8" fmla="*/ 0 w 175"/>
                <a:gd name="T9" fmla="*/ 0 h 209"/>
                <a:gd name="T10" fmla="*/ 0 w 175"/>
                <a:gd name="T11" fmla="*/ 0 h 209"/>
                <a:gd name="T12" fmla="*/ 0 w 175"/>
                <a:gd name="T13" fmla="*/ 0 h 209"/>
                <a:gd name="T14" fmla="*/ 0 w 175"/>
                <a:gd name="T15" fmla="*/ 0 h 209"/>
                <a:gd name="T16" fmla="*/ 0 w 175"/>
                <a:gd name="T17" fmla="*/ 0 h 209"/>
                <a:gd name="T18" fmla="*/ 0 w 175"/>
                <a:gd name="T19" fmla="*/ 0 h 209"/>
                <a:gd name="T20" fmla="*/ 0 w 175"/>
                <a:gd name="T21" fmla="*/ 0 h 209"/>
                <a:gd name="T22" fmla="*/ 0 w 175"/>
                <a:gd name="T23" fmla="*/ 0 h 209"/>
                <a:gd name="T24" fmla="*/ 0 w 175"/>
                <a:gd name="T25" fmla="*/ 0 h 209"/>
                <a:gd name="T26" fmla="*/ 0 w 175"/>
                <a:gd name="T27" fmla="*/ 0 h 209"/>
                <a:gd name="T28" fmla="*/ 0 w 175"/>
                <a:gd name="T29" fmla="*/ 0 h 209"/>
                <a:gd name="T30" fmla="*/ 0 w 175"/>
                <a:gd name="T31" fmla="*/ 0 h 209"/>
                <a:gd name="T32" fmla="*/ 0 w 175"/>
                <a:gd name="T33" fmla="*/ 0 h 209"/>
                <a:gd name="T34" fmla="*/ 0 w 175"/>
                <a:gd name="T35" fmla="*/ 0 h 209"/>
                <a:gd name="T36" fmla="*/ 0 w 175"/>
                <a:gd name="T37" fmla="*/ 0 h 209"/>
                <a:gd name="T38" fmla="*/ 0 w 175"/>
                <a:gd name="T39" fmla="*/ 0 h 209"/>
                <a:gd name="T40" fmla="*/ 0 w 175"/>
                <a:gd name="T41" fmla="*/ 0 h 209"/>
                <a:gd name="T42" fmla="*/ 0 w 175"/>
                <a:gd name="T43" fmla="*/ 0 h 209"/>
                <a:gd name="T44" fmla="*/ 0 w 175"/>
                <a:gd name="T45" fmla="*/ 0 h 209"/>
                <a:gd name="T46" fmla="*/ 0 w 175"/>
                <a:gd name="T47" fmla="*/ 0 h 209"/>
                <a:gd name="T48" fmla="*/ 0 w 175"/>
                <a:gd name="T49" fmla="*/ 0 h 209"/>
                <a:gd name="T50" fmla="*/ 0 w 175"/>
                <a:gd name="T51" fmla="*/ 0 h 209"/>
                <a:gd name="T52" fmla="*/ 0 w 175"/>
                <a:gd name="T53" fmla="*/ 0 h 209"/>
                <a:gd name="T54" fmla="*/ 0 w 175"/>
                <a:gd name="T55" fmla="*/ 0 h 209"/>
                <a:gd name="T56" fmla="*/ 0 w 175"/>
                <a:gd name="T57" fmla="*/ 0 h 209"/>
                <a:gd name="T58" fmla="*/ 0 w 175"/>
                <a:gd name="T59" fmla="*/ 0 h 209"/>
                <a:gd name="T60" fmla="*/ 0 w 175"/>
                <a:gd name="T61" fmla="*/ 0 h 209"/>
                <a:gd name="T62" fmla="*/ 0 w 175"/>
                <a:gd name="T63" fmla="*/ 0 h 209"/>
                <a:gd name="T64" fmla="*/ 0 w 175"/>
                <a:gd name="T65" fmla="*/ 0 h 209"/>
                <a:gd name="T66" fmla="*/ 0 w 175"/>
                <a:gd name="T67" fmla="*/ 0 h 209"/>
                <a:gd name="T68" fmla="*/ 0 w 175"/>
                <a:gd name="T69" fmla="*/ 0 h 209"/>
                <a:gd name="T70" fmla="*/ 0 w 175"/>
                <a:gd name="T71" fmla="*/ 0 h 209"/>
                <a:gd name="T72" fmla="*/ 0 w 175"/>
                <a:gd name="T73" fmla="*/ 0 h 209"/>
                <a:gd name="T74" fmla="*/ 0 w 175"/>
                <a:gd name="T75" fmla="*/ 0 h 209"/>
                <a:gd name="T76" fmla="*/ 0 w 175"/>
                <a:gd name="T77" fmla="*/ 0 h 209"/>
                <a:gd name="T78" fmla="*/ 0 w 175"/>
                <a:gd name="T79" fmla="*/ 0 h 209"/>
                <a:gd name="T80" fmla="*/ 0 w 175"/>
                <a:gd name="T81" fmla="*/ 0 h 209"/>
                <a:gd name="T82" fmla="*/ 0 w 175"/>
                <a:gd name="T83" fmla="*/ 0 h 209"/>
                <a:gd name="T84" fmla="*/ 0 w 175"/>
                <a:gd name="T85" fmla="*/ 0 h 209"/>
                <a:gd name="T86" fmla="*/ 0 w 175"/>
                <a:gd name="T87" fmla="*/ 0 h 209"/>
                <a:gd name="T88" fmla="*/ 0 w 175"/>
                <a:gd name="T89" fmla="*/ 0 h 209"/>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75" h="209">
                  <a:moveTo>
                    <a:pt x="85" y="0"/>
                  </a:moveTo>
                  <a:lnTo>
                    <a:pt x="95" y="11"/>
                  </a:lnTo>
                  <a:lnTo>
                    <a:pt x="104" y="23"/>
                  </a:lnTo>
                  <a:lnTo>
                    <a:pt x="111" y="37"/>
                  </a:lnTo>
                  <a:lnTo>
                    <a:pt x="116" y="52"/>
                  </a:lnTo>
                  <a:lnTo>
                    <a:pt x="119" y="73"/>
                  </a:lnTo>
                  <a:lnTo>
                    <a:pt x="119" y="93"/>
                  </a:lnTo>
                  <a:lnTo>
                    <a:pt x="114" y="112"/>
                  </a:lnTo>
                  <a:lnTo>
                    <a:pt x="106" y="131"/>
                  </a:lnTo>
                  <a:lnTo>
                    <a:pt x="94" y="147"/>
                  </a:lnTo>
                  <a:lnTo>
                    <a:pt x="79" y="160"/>
                  </a:lnTo>
                  <a:lnTo>
                    <a:pt x="61" y="170"/>
                  </a:lnTo>
                  <a:lnTo>
                    <a:pt x="41" y="178"/>
                  </a:lnTo>
                  <a:lnTo>
                    <a:pt x="36" y="180"/>
                  </a:lnTo>
                  <a:lnTo>
                    <a:pt x="31" y="181"/>
                  </a:lnTo>
                  <a:lnTo>
                    <a:pt x="25" y="181"/>
                  </a:lnTo>
                  <a:lnTo>
                    <a:pt x="20" y="181"/>
                  </a:lnTo>
                  <a:lnTo>
                    <a:pt x="15" y="182"/>
                  </a:lnTo>
                  <a:lnTo>
                    <a:pt x="11" y="182"/>
                  </a:lnTo>
                  <a:lnTo>
                    <a:pt x="6" y="181"/>
                  </a:lnTo>
                  <a:lnTo>
                    <a:pt x="0" y="181"/>
                  </a:lnTo>
                  <a:lnTo>
                    <a:pt x="9" y="189"/>
                  </a:lnTo>
                  <a:lnTo>
                    <a:pt x="21" y="195"/>
                  </a:lnTo>
                  <a:lnTo>
                    <a:pt x="32" y="201"/>
                  </a:lnTo>
                  <a:lnTo>
                    <a:pt x="45" y="205"/>
                  </a:lnTo>
                  <a:lnTo>
                    <a:pt x="57" y="207"/>
                  </a:lnTo>
                  <a:lnTo>
                    <a:pt x="70" y="209"/>
                  </a:lnTo>
                  <a:lnTo>
                    <a:pt x="83" y="207"/>
                  </a:lnTo>
                  <a:lnTo>
                    <a:pt x="96" y="205"/>
                  </a:lnTo>
                  <a:lnTo>
                    <a:pt x="116" y="197"/>
                  </a:lnTo>
                  <a:lnTo>
                    <a:pt x="135" y="186"/>
                  </a:lnTo>
                  <a:lnTo>
                    <a:pt x="149" y="173"/>
                  </a:lnTo>
                  <a:lnTo>
                    <a:pt x="161" y="156"/>
                  </a:lnTo>
                  <a:lnTo>
                    <a:pt x="170" y="139"/>
                  </a:lnTo>
                  <a:lnTo>
                    <a:pt x="174" y="119"/>
                  </a:lnTo>
                  <a:lnTo>
                    <a:pt x="175" y="98"/>
                  </a:lnTo>
                  <a:lnTo>
                    <a:pt x="171" y="77"/>
                  </a:lnTo>
                  <a:lnTo>
                    <a:pt x="166" y="62"/>
                  </a:lnTo>
                  <a:lnTo>
                    <a:pt x="160" y="49"/>
                  </a:lnTo>
                  <a:lnTo>
                    <a:pt x="150" y="36"/>
                  </a:lnTo>
                  <a:lnTo>
                    <a:pt x="140" y="26"/>
                  </a:lnTo>
                  <a:lnTo>
                    <a:pt x="127" y="16"/>
                  </a:lnTo>
                  <a:lnTo>
                    <a:pt x="114" y="10"/>
                  </a:lnTo>
                  <a:lnTo>
                    <a:pt x="99" y="4"/>
                  </a:lnTo>
                  <a:lnTo>
                    <a:pt x="85" y="0"/>
                  </a:lnTo>
                  <a:close/>
                </a:path>
              </a:pathLst>
            </a:custGeom>
            <a:solidFill>
              <a:srgbClr val="F9661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1" name="Freeform 56">
              <a:extLst>
                <a:ext uri="{FF2B5EF4-FFF2-40B4-BE49-F238E27FC236}">
                  <a16:creationId xmlns:a16="http://schemas.microsoft.com/office/drawing/2014/main" id="{D1C08CC8-CDE5-4407-B6DA-A9EE3F474C27}"/>
                </a:ext>
              </a:extLst>
            </p:cNvPr>
            <p:cNvSpPr>
              <a:spLocks/>
            </p:cNvSpPr>
            <p:nvPr/>
          </p:nvSpPr>
          <p:spPr bwMode="auto">
            <a:xfrm>
              <a:off x="2080" y="1405"/>
              <a:ext cx="51" cy="61"/>
            </a:xfrm>
            <a:custGeom>
              <a:avLst/>
              <a:gdLst>
                <a:gd name="T0" fmla="*/ 0 w 153"/>
                <a:gd name="T1" fmla="*/ 0 h 183"/>
                <a:gd name="T2" fmla="*/ 0 w 153"/>
                <a:gd name="T3" fmla="*/ 0 h 183"/>
                <a:gd name="T4" fmla="*/ 0 w 153"/>
                <a:gd name="T5" fmla="*/ 0 h 183"/>
                <a:gd name="T6" fmla="*/ 0 w 153"/>
                <a:gd name="T7" fmla="*/ 0 h 183"/>
                <a:gd name="T8" fmla="*/ 0 w 153"/>
                <a:gd name="T9" fmla="*/ 0 h 183"/>
                <a:gd name="T10" fmla="*/ 0 w 153"/>
                <a:gd name="T11" fmla="*/ 0 h 183"/>
                <a:gd name="T12" fmla="*/ 0 w 153"/>
                <a:gd name="T13" fmla="*/ 0 h 183"/>
                <a:gd name="T14" fmla="*/ 0 w 153"/>
                <a:gd name="T15" fmla="*/ 0 h 183"/>
                <a:gd name="T16" fmla="*/ 0 w 153"/>
                <a:gd name="T17" fmla="*/ 0 h 183"/>
                <a:gd name="T18" fmla="*/ 0 w 153"/>
                <a:gd name="T19" fmla="*/ 0 h 183"/>
                <a:gd name="T20" fmla="*/ 0 w 153"/>
                <a:gd name="T21" fmla="*/ 0 h 183"/>
                <a:gd name="T22" fmla="*/ 0 w 153"/>
                <a:gd name="T23" fmla="*/ 0 h 183"/>
                <a:gd name="T24" fmla="*/ 0 w 153"/>
                <a:gd name="T25" fmla="*/ 0 h 183"/>
                <a:gd name="T26" fmla="*/ 0 w 153"/>
                <a:gd name="T27" fmla="*/ 0 h 183"/>
                <a:gd name="T28" fmla="*/ 0 w 153"/>
                <a:gd name="T29" fmla="*/ 0 h 183"/>
                <a:gd name="T30" fmla="*/ 0 w 153"/>
                <a:gd name="T31" fmla="*/ 0 h 183"/>
                <a:gd name="T32" fmla="*/ 0 w 153"/>
                <a:gd name="T33" fmla="*/ 0 h 183"/>
                <a:gd name="T34" fmla="*/ 0 w 153"/>
                <a:gd name="T35" fmla="*/ 0 h 183"/>
                <a:gd name="T36" fmla="*/ 0 w 153"/>
                <a:gd name="T37" fmla="*/ 0 h 183"/>
                <a:gd name="T38" fmla="*/ 0 w 153"/>
                <a:gd name="T39" fmla="*/ 0 h 183"/>
                <a:gd name="T40" fmla="*/ 0 w 153"/>
                <a:gd name="T41" fmla="*/ 0 h 183"/>
                <a:gd name="T42" fmla="*/ 0 w 153"/>
                <a:gd name="T43" fmla="*/ 0 h 183"/>
                <a:gd name="T44" fmla="*/ 0 w 153"/>
                <a:gd name="T45" fmla="*/ 0 h 183"/>
                <a:gd name="T46" fmla="*/ 0 w 153"/>
                <a:gd name="T47" fmla="*/ 0 h 183"/>
                <a:gd name="T48" fmla="*/ 0 w 153"/>
                <a:gd name="T49" fmla="*/ 0 h 183"/>
                <a:gd name="T50" fmla="*/ 0 w 153"/>
                <a:gd name="T51" fmla="*/ 0 h 183"/>
                <a:gd name="T52" fmla="*/ 0 w 153"/>
                <a:gd name="T53" fmla="*/ 0 h 183"/>
                <a:gd name="T54" fmla="*/ 0 w 153"/>
                <a:gd name="T55" fmla="*/ 0 h 183"/>
                <a:gd name="T56" fmla="*/ 0 w 153"/>
                <a:gd name="T57" fmla="*/ 0 h 183"/>
                <a:gd name="T58" fmla="*/ 0 w 153"/>
                <a:gd name="T59" fmla="*/ 0 h 183"/>
                <a:gd name="T60" fmla="*/ 0 w 153"/>
                <a:gd name="T61" fmla="*/ 0 h 183"/>
                <a:gd name="T62" fmla="*/ 0 w 153"/>
                <a:gd name="T63" fmla="*/ 0 h 183"/>
                <a:gd name="T64" fmla="*/ 0 w 153"/>
                <a:gd name="T65" fmla="*/ 0 h 183"/>
                <a:gd name="T66" fmla="*/ 0 w 153"/>
                <a:gd name="T67" fmla="*/ 0 h 183"/>
                <a:gd name="T68" fmla="*/ 0 w 153"/>
                <a:gd name="T69" fmla="*/ 0 h 183"/>
                <a:gd name="T70" fmla="*/ 0 w 153"/>
                <a:gd name="T71" fmla="*/ 0 h 183"/>
                <a:gd name="T72" fmla="*/ 0 w 153"/>
                <a:gd name="T73" fmla="*/ 0 h 183"/>
                <a:gd name="T74" fmla="*/ 0 w 153"/>
                <a:gd name="T75" fmla="*/ 0 h 183"/>
                <a:gd name="T76" fmla="*/ 0 w 153"/>
                <a:gd name="T77" fmla="*/ 0 h 183"/>
                <a:gd name="T78" fmla="*/ 0 w 153"/>
                <a:gd name="T79" fmla="*/ 0 h 183"/>
                <a:gd name="T80" fmla="*/ 0 w 153"/>
                <a:gd name="T81" fmla="*/ 0 h 18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183">
                  <a:moveTo>
                    <a:pt x="150" y="53"/>
                  </a:moveTo>
                  <a:lnTo>
                    <a:pt x="145" y="38"/>
                  </a:lnTo>
                  <a:lnTo>
                    <a:pt x="138" y="24"/>
                  </a:lnTo>
                  <a:lnTo>
                    <a:pt x="129" y="12"/>
                  </a:lnTo>
                  <a:lnTo>
                    <a:pt x="119" y="1"/>
                  </a:lnTo>
                  <a:lnTo>
                    <a:pt x="113" y="1"/>
                  </a:lnTo>
                  <a:lnTo>
                    <a:pt x="108" y="0"/>
                  </a:lnTo>
                  <a:lnTo>
                    <a:pt x="103" y="0"/>
                  </a:lnTo>
                  <a:lnTo>
                    <a:pt x="99" y="0"/>
                  </a:lnTo>
                  <a:lnTo>
                    <a:pt x="94" y="1"/>
                  </a:lnTo>
                  <a:lnTo>
                    <a:pt x="88" y="1"/>
                  </a:lnTo>
                  <a:lnTo>
                    <a:pt x="83" y="3"/>
                  </a:lnTo>
                  <a:lnTo>
                    <a:pt x="78" y="4"/>
                  </a:lnTo>
                  <a:lnTo>
                    <a:pt x="58" y="12"/>
                  </a:lnTo>
                  <a:lnTo>
                    <a:pt x="40" y="23"/>
                  </a:lnTo>
                  <a:lnTo>
                    <a:pt x="25" y="36"/>
                  </a:lnTo>
                  <a:lnTo>
                    <a:pt x="13" y="52"/>
                  </a:lnTo>
                  <a:lnTo>
                    <a:pt x="5" y="70"/>
                  </a:lnTo>
                  <a:lnTo>
                    <a:pt x="0" y="90"/>
                  </a:lnTo>
                  <a:lnTo>
                    <a:pt x="0" y="111"/>
                  </a:lnTo>
                  <a:lnTo>
                    <a:pt x="3" y="132"/>
                  </a:lnTo>
                  <a:lnTo>
                    <a:pt x="8" y="146"/>
                  </a:lnTo>
                  <a:lnTo>
                    <a:pt x="15" y="159"/>
                  </a:lnTo>
                  <a:lnTo>
                    <a:pt x="24" y="171"/>
                  </a:lnTo>
                  <a:lnTo>
                    <a:pt x="34" y="182"/>
                  </a:lnTo>
                  <a:lnTo>
                    <a:pt x="40" y="182"/>
                  </a:lnTo>
                  <a:lnTo>
                    <a:pt x="45" y="183"/>
                  </a:lnTo>
                  <a:lnTo>
                    <a:pt x="49" y="183"/>
                  </a:lnTo>
                  <a:lnTo>
                    <a:pt x="54" y="182"/>
                  </a:lnTo>
                  <a:lnTo>
                    <a:pt x="59" y="182"/>
                  </a:lnTo>
                  <a:lnTo>
                    <a:pt x="65" y="182"/>
                  </a:lnTo>
                  <a:lnTo>
                    <a:pt x="70" y="181"/>
                  </a:lnTo>
                  <a:lnTo>
                    <a:pt x="75" y="179"/>
                  </a:lnTo>
                  <a:lnTo>
                    <a:pt x="95" y="171"/>
                  </a:lnTo>
                  <a:lnTo>
                    <a:pt x="113" y="161"/>
                  </a:lnTo>
                  <a:lnTo>
                    <a:pt x="128" y="148"/>
                  </a:lnTo>
                  <a:lnTo>
                    <a:pt x="140" y="132"/>
                  </a:lnTo>
                  <a:lnTo>
                    <a:pt x="148" y="113"/>
                  </a:lnTo>
                  <a:lnTo>
                    <a:pt x="153" y="94"/>
                  </a:lnTo>
                  <a:lnTo>
                    <a:pt x="153" y="74"/>
                  </a:lnTo>
                  <a:lnTo>
                    <a:pt x="150" y="53"/>
                  </a:lnTo>
                  <a:close/>
                </a:path>
              </a:pathLst>
            </a:custGeom>
            <a:solidFill>
              <a:srgbClr val="F79B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2" name="Freeform 57">
              <a:extLst>
                <a:ext uri="{FF2B5EF4-FFF2-40B4-BE49-F238E27FC236}">
                  <a16:creationId xmlns:a16="http://schemas.microsoft.com/office/drawing/2014/main" id="{4357D854-E428-43C7-AD76-FCA0A0B526F0}"/>
                </a:ext>
              </a:extLst>
            </p:cNvPr>
            <p:cNvSpPr>
              <a:spLocks/>
            </p:cNvSpPr>
            <p:nvPr/>
          </p:nvSpPr>
          <p:spPr bwMode="auto">
            <a:xfrm>
              <a:off x="2096" y="1423"/>
              <a:ext cx="19" cy="19"/>
            </a:xfrm>
            <a:custGeom>
              <a:avLst/>
              <a:gdLst>
                <a:gd name="T0" fmla="*/ 0 w 57"/>
                <a:gd name="T1" fmla="*/ 0 h 57"/>
                <a:gd name="T2" fmla="*/ 0 w 57"/>
                <a:gd name="T3" fmla="*/ 0 h 57"/>
                <a:gd name="T4" fmla="*/ 0 w 57"/>
                <a:gd name="T5" fmla="*/ 0 h 57"/>
                <a:gd name="T6" fmla="*/ 0 w 57"/>
                <a:gd name="T7" fmla="*/ 0 h 57"/>
                <a:gd name="T8" fmla="*/ 0 w 57"/>
                <a:gd name="T9" fmla="*/ 0 h 57"/>
                <a:gd name="T10" fmla="*/ 0 w 57"/>
                <a:gd name="T11" fmla="*/ 0 h 57"/>
                <a:gd name="T12" fmla="*/ 0 w 57"/>
                <a:gd name="T13" fmla="*/ 0 h 57"/>
                <a:gd name="T14" fmla="*/ 0 w 57"/>
                <a:gd name="T15" fmla="*/ 0 h 57"/>
                <a:gd name="T16" fmla="*/ 0 w 57"/>
                <a:gd name="T17" fmla="*/ 0 h 57"/>
                <a:gd name="T18" fmla="*/ 0 w 57"/>
                <a:gd name="T19" fmla="*/ 0 h 57"/>
                <a:gd name="T20" fmla="*/ 0 w 57"/>
                <a:gd name="T21" fmla="*/ 0 h 57"/>
                <a:gd name="T22" fmla="*/ 0 w 57"/>
                <a:gd name="T23" fmla="*/ 0 h 57"/>
                <a:gd name="T24" fmla="*/ 0 w 57"/>
                <a:gd name="T25" fmla="*/ 0 h 57"/>
                <a:gd name="T26" fmla="*/ 0 w 57"/>
                <a:gd name="T27" fmla="*/ 0 h 57"/>
                <a:gd name="T28" fmla="*/ 0 w 57"/>
                <a:gd name="T29" fmla="*/ 0 h 57"/>
                <a:gd name="T30" fmla="*/ 0 w 57"/>
                <a:gd name="T31" fmla="*/ 0 h 57"/>
                <a:gd name="T32" fmla="*/ 0 w 57"/>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7" h="57">
                  <a:moveTo>
                    <a:pt x="57" y="21"/>
                  </a:moveTo>
                  <a:lnTo>
                    <a:pt x="57" y="32"/>
                  </a:lnTo>
                  <a:lnTo>
                    <a:pt x="54" y="42"/>
                  </a:lnTo>
                  <a:lnTo>
                    <a:pt x="47" y="52"/>
                  </a:lnTo>
                  <a:lnTo>
                    <a:pt x="36" y="57"/>
                  </a:lnTo>
                  <a:lnTo>
                    <a:pt x="24" y="57"/>
                  </a:lnTo>
                  <a:lnTo>
                    <a:pt x="14" y="54"/>
                  </a:lnTo>
                  <a:lnTo>
                    <a:pt x="6" y="46"/>
                  </a:lnTo>
                  <a:lnTo>
                    <a:pt x="0" y="36"/>
                  </a:lnTo>
                  <a:lnTo>
                    <a:pt x="0" y="24"/>
                  </a:lnTo>
                  <a:lnTo>
                    <a:pt x="3" y="13"/>
                  </a:lnTo>
                  <a:lnTo>
                    <a:pt x="11" y="5"/>
                  </a:lnTo>
                  <a:lnTo>
                    <a:pt x="21" y="0"/>
                  </a:lnTo>
                  <a:lnTo>
                    <a:pt x="33" y="0"/>
                  </a:lnTo>
                  <a:lnTo>
                    <a:pt x="44" y="3"/>
                  </a:lnTo>
                  <a:lnTo>
                    <a:pt x="52" y="11"/>
                  </a:lnTo>
                  <a:lnTo>
                    <a:pt x="57" y="21"/>
                  </a:lnTo>
                  <a:close/>
                </a:path>
              </a:pathLst>
            </a:custGeom>
            <a:solidFill>
              <a:srgbClr val="FCCC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3" name="Freeform 58">
              <a:extLst>
                <a:ext uri="{FF2B5EF4-FFF2-40B4-BE49-F238E27FC236}">
                  <a16:creationId xmlns:a16="http://schemas.microsoft.com/office/drawing/2014/main" id="{DCC7981D-BB75-44D0-B70E-B49BF7A67828}"/>
                </a:ext>
              </a:extLst>
            </p:cNvPr>
            <p:cNvSpPr>
              <a:spLocks/>
            </p:cNvSpPr>
            <p:nvPr/>
          </p:nvSpPr>
          <p:spPr bwMode="auto">
            <a:xfrm>
              <a:off x="1674" y="1687"/>
              <a:ext cx="19" cy="19"/>
            </a:xfrm>
            <a:custGeom>
              <a:avLst/>
              <a:gdLst>
                <a:gd name="T0" fmla="*/ 0 w 58"/>
                <a:gd name="T1" fmla="*/ 0 h 57"/>
                <a:gd name="T2" fmla="*/ 0 w 58"/>
                <a:gd name="T3" fmla="*/ 0 h 57"/>
                <a:gd name="T4" fmla="*/ 0 w 58"/>
                <a:gd name="T5" fmla="*/ 0 h 57"/>
                <a:gd name="T6" fmla="*/ 0 w 58"/>
                <a:gd name="T7" fmla="*/ 0 h 57"/>
                <a:gd name="T8" fmla="*/ 0 w 58"/>
                <a:gd name="T9" fmla="*/ 0 h 57"/>
                <a:gd name="T10" fmla="*/ 0 w 58"/>
                <a:gd name="T11" fmla="*/ 0 h 57"/>
                <a:gd name="T12" fmla="*/ 0 w 58"/>
                <a:gd name="T13" fmla="*/ 0 h 57"/>
                <a:gd name="T14" fmla="*/ 0 w 58"/>
                <a:gd name="T15" fmla="*/ 0 h 57"/>
                <a:gd name="T16" fmla="*/ 0 w 58"/>
                <a:gd name="T17" fmla="*/ 0 h 57"/>
                <a:gd name="T18" fmla="*/ 0 w 58"/>
                <a:gd name="T19" fmla="*/ 0 h 57"/>
                <a:gd name="T20" fmla="*/ 0 w 58"/>
                <a:gd name="T21" fmla="*/ 0 h 57"/>
                <a:gd name="T22" fmla="*/ 0 w 58"/>
                <a:gd name="T23" fmla="*/ 0 h 57"/>
                <a:gd name="T24" fmla="*/ 0 w 58"/>
                <a:gd name="T25" fmla="*/ 0 h 57"/>
                <a:gd name="T26" fmla="*/ 0 w 58"/>
                <a:gd name="T27" fmla="*/ 0 h 57"/>
                <a:gd name="T28" fmla="*/ 0 w 58"/>
                <a:gd name="T29" fmla="*/ 0 h 57"/>
                <a:gd name="T30" fmla="*/ 0 w 58"/>
                <a:gd name="T31" fmla="*/ 0 h 57"/>
                <a:gd name="T32" fmla="*/ 0 w 58"/>
                <a:gd name="T33" fmla="*/ 0 h 5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7">
                  <a:moveTo>
                    <a:pt x="58" y="21"/>
                  </a:moveTo>
                  <a:lnTo>
                    <a:pt x="58" y="33"/>
                  </a:lnTo>
                  <a:lnTo>
                    <a:pt x="55" y="44"/>
                  </a:lnTo>
                  <a:lnTo>
                    <a:pt x="47" y="52"/>
                  </a:lnTo>
                  <a:lnTo>
                    <a:pt x="37" y="57"/>
                  </a:lnTo>
                  <a:lnTo>
                    <a:pt x="25" y="57"/>
                  </a:lnTo>
                  <a:lnTo>
                    <a:pt x="14" y="54"/>
                  </a:lnTo>
                  <a:lnTo>
                    <a:pt x="6" y="46"/>
                  </a:lnTo>
                  <a:lnTo>
                    <a:pt x="1" y="36"/>
                  </a:lnTo>
                  <a:lnTo>
                    <a:pt x="0" y="24"/>
                  </a:lnTo>
                  <a:lnTo>
                    <a:pt x="4" y="13"/>
                  </a:lnTo>
                  <a:lnTo>
                    <a:pt x="12" y="5"/>
                  </a:lnTo>
                  <a:lnTo>
                    <a:pt x="22" y="0"/>
                  </a:lnTo>
                  <a:lnTo>
                    <a:pt x="34" y="0"/>
                  </a:lnTo>
                  <a:lnTo>
                    <a:pt x="44" y="3"/>
                  </a:lnTo>
                  <a:lnTo>
                    <a:pt x="52" y="11"/>
                  </a:lnTo>
                  <a:lnTo>
                    <a:pt x="58" y="21"/>
                  </a:lnTo>
                  <a:close/>
                </a:path>
              </a:pathLst>
            </a:custGeom>
            <a:solidFill>
              <a:srgbClr val="FCCC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4" name="Freeform 59">
              <a:extLst>
                <a:ext uri="{FF2B5EF4-FFF2-40B4-BE49-F238E27FC236}">
                  <a16:creationId xmlns:a16="http://schemas.microsoft.com/office/drawing/2014/main" id="{2F180DDC-7265-430D-82DC-509910D09F36}"/>
                </a:ext>
              </a:extLst>
            </p:cNvPr>
            <p:cNvSpPr>
              <a:spLocks/>
            </p:cNvSpPr>
            <p:nvPr/>
          </p:nvSpPr>
          <p:spPr bwMode="auto">
            <a:xfrm>
              <a:off x="1977" y="1446"/>
              <a:ext cx="195" cy="462"/>
            </a:xfrm>
            <a:custGeom>
              <a:avLst/>
              <a:gdLst>
                <a:gd name="T0" fmla="*/ 0 w 586"/>
                <a:gd name="T1" fmla="*/ 0 h 1386"/>
                <a:gd name="T2" fmla="*/ 0 w 586"/>
                <a:gd name="T3" fmla="*/ 0 h 1386"/>
                <a:gd name="T4" fmla="*/ 0 w 586"/>
                <a:gd name="T5" fmla="*/ 0 h 1386"/>
                <a:gd name="T6" fmla="*/ 0 w 586"/>
                <a:gd name="T7" fmla="*/ 0 h 1386"/>
                <a:gd name="T8" fmla="*/ 0 w 586"/>
                <a:gd name="T9" fmla="*/ 0 h 1386"/>
                <a:gd name="T10" fmla="*/ 0 w 586"/>
                <a:gd name="T11" fmla="*/ 0 h 1386"/>
                <a:gd name="T12" fmla="*/ 0 w 586"/>
                <a:gd name="T13" fmla="*/ 0 h 1386"/>
                <a:gd name="T14" fmla="*/ 0 w 586"/>
                <a:gd name="T15" fmla="*/ 0 h 1386"/>
                <a:gd name="T16" fmla="*/ 0 w 586"/>
                <a:gd name="T17" fmla="*/ 0 h 1386"/>
                <a:gd name="T18" fmla="*/ 0 w 586"/>
                <a:gd name="T19" fmla="*/ 0 h 1386"/>
                <a:gd name="T20" fmla="*/ 0 w 586"/>
                <a:gd name="T21" fmla="*/ 0 h 1386"/>
                <a:gd name="T22" fmla="*/ 0 w 586"/>
                <a:gd name="T23" fmla="*/ 0 h 1386"/>
                <a:gd name="T24" fmla="*/ 0 w 586"/>
                <a:gd name="T25" fmla="*/ 0 h 1386"/>
                <a:gd name="T26" fmla="*/ 0 w 586"/>
                <a:gd name="T27" fmla="*/ 0 h 1386"/>
                <a:gd name="T28" fmla="*/ 0 w 586"/>
                <a:gd name="T29" fmla="*/ 0 h 1386"/>
                <a:gd name="T30" fmla="*/ 0 w 586"/>
                <a:gd name="T31" fmla="*/ 0 h 1386"/>
                <a:gd name="T32" fmla="*/ 0 w 586"/>
                <a:gd name="T33" fmla="*/ 0 h 1386"/>
                <a:gd name="T34" fmla="*/ 0 w 586"/>
                <a:gd name="T35" fmla="*/ 0 h 1386"/>
                <a:gd name="T36" fmla="*/ 0 w 586"/>
                <a:gd name="T37" fmla="*/ 0 h 1386"/>
                <a:gd name="T38" fmla="*/ 0 w 586"/>
                <a:gd name="T39" fmla="*/ 0 h 1386"/>
                <a:gd name="T40" fmla="*/ 0 w 586"/>
                <a:gd name="T41" fmla="*/ 0 h 1386"/>
                <a:gd name="T42" fmla="*/ 0 w 586"/>
                <a:gd name="T43" fmla="*/ 0 h 1386"/>
                <a:gd name="T44" fmla="*/ 0 w 586"/>
                <a:gd name="T45" fmla="*/ 0 h 1386"/>
                <a:gd name="T46" fmla="*/ 0 w 586"/>
                <a:gd name="T47" fmla="*/ 0 h 1386"/>
                <a:gd name="T48" fmla="*/ 0 w 586"/>
                <a:gd name="T49" fmla="*/ 0 h 1386"/>
                <a:gd name="T50" fmla="*/ 0 w 586"/>
                <a:gd name="T51" fmla="*/ 0 h 1386"/>
                <a:gd name="T52" fmla="*/ 0 w 586"/>
                <a:gd name="T53" fmla="*/ 0 h 1386"/>
                <a:gd name="T54" fmla="*/ 0 w 586"/>
                <a:gd name="T55" fmla="*/ 0 h 1386"/>
                <a:gd name="T56" fmla="*/ 0 w 586"/>
                <a:gd name="T57" fmla="*/ 0 h 1386"/>
                <a:gd name="T58" fmla="*/ 0 w 586"/>
                <a:gd name="T59" fmla="*/ 0 h 1386"/>
                <a:gd name="T60" fmla="*/ 0 w 586"/>
                <a:gd name="T61" fmla="*/ 0 h 1386"/>
                <a:gd name="T62" fmla="*/ 0 w 586"/>
                <a:gd name="T63" fmla="*/ 0 h 1386"/>
                <a:gd name="T64" fmla="*/ 0 w 586"/>
                <a:gd name="T65" fmla="*/ 0 h 1386"/>
                <a:gd name="T66" fmla="*/ 0 w 586"/>
                <a:gd name="T67" fmla="*/ 0 h 1386"/>
                <a:gd name="T68" fmla="*/ 0 w 586"/>
                <a:gd name="T69" fmla="*/ 0 h 1386"/>
                <a:gd name="T70" fmla="*/ 0 w 586"/>
                <a:gd name="T71" fmla="*/ 0 h 1386"/>
                <a:gd name="T72" fmla="*/ 0 w 586"/>
                <a:gd name="T73" fmla="*/ 0 h 1386"/>
                <a:gd name="T74" fmla="*/ 0 w 586"/>
                <a:gd name="T75" fmla="*/ 0 h 1386"/>
                <a:gd name="T76" fmla="*/ 0 w 586"/>
                <a:gd name="T77" fmla="*/ 0 h 1386"/>
                <a:gd name="T78" fmla="*/ 0 w 586"/>
                <a:gd name="T79" fmla="*/ 0 h 1386"/>
                <a:gd name="T80" fmla="*/ 0 w 586"/>
                <a:gd name="T81" fmla="*/ 0 h 1386"/>
                <a:gd name="T82" fmla="*/ 0 w 586"/>
                <a:gd name="T83" fmla="*/ 0 h 1386"/>
                <a:gd name="T84" fmla="*/ 0 w 586"/>
                <a:gd name="T85" fmla="*/ 0 h 1386"/>
                <a:gd name="T86" fmla="*/ 0 w 586"/>
                <a:gd name="T87" fmla="*/ 0 h 1386"/>
                <a:gd name="T88" fmla="*/ 0 w 586"/>
                <a:gd name="T89" fmla="*/ 0 h 1386"/>
                <a:gd name="T90" fmla="*/ 0 w 586"/>
                <a:gd name="T91" fmla="*/ 0 h 1386"/>
                <a:gd name="T92" fmla="*/ 0 w 586"/>
                <a:gd name="T93" fmla="*/ 0 h 1386"/>
                <a:gd name="T94" fmla="*/ 0 w 586"/>
                <a:gd name="T95" fmla="*/ 0 h 1386"/>
                <a:gd name="T96" fmla="*/ 0 w 586"/>
                <a:gd name="T97" fmla="*/ 0 h 1386"/>
                <a:gd name="T98" fmla="*/ 0 w 586"/>
                <a:gd name="T99" fmla="*/ 0 h 1386"/>
                <a:gd name="T100" fmla="*/ 0 w 586"/>
                <a:gd name="T101" fmla="*/ 0 h 1386"/>
                <a:gd name="T102" fmla="*/ 0 w 586"/>
                <a:gd name="T103" fmla="*/ 0 h 1386"/>
                <a:gd name="T104" fmla="*/ 0 w 586"/>
                <a:gd name="T105" fmla="*/ 0 h 1386"/>
                <a:gd name="T106" fmla="*/ 0 w 586"/>
                <a:gd name="T107" fmla="*/ 0 h 1386"/>
                <a:gd name="T108" fmla="*/ 0 w 586"/>
                <a:gd name="T109" fmla="*/ 0 h 1386"/>
                <a:gd name="T110" fmla="*/ 0 w 586"/>
                <a:gd name="T111" fmla="*/ 0 h 1386"/>
                <a:gd name="T112" fmla="*/ 0 w 586"/>
                <a:gd name="T113" fmla="*/ 0 h 1386"/>
                <a:gd name="T114" fmla="*/ 0 w 586"/>
                <a:gd name="T115" fmla="*/ 0 h 1386"/>
                <a:gd name="T116" fmla="*/ 0 w 586"/>
                <a:gd name="T117" fmla="*/ 0 h 138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6" h="1386">
                  <a:moveTo>
                    <a:pt x="586" y="0"/>
                  </a:moveTo>
                  <a:lnTo>
                    <a:pt x="583" y="7"/>
                  </a:lnTo>
                  <a:lnTo>
                    <a:pt x="575" y="25"/>
                  </a:lnTo>
                  <a:lnTo>
                    <a:pt x="563" y="56"/>
                  </a:lnTo>
                  <a:lnTo>
                    <a:pt x="547" y="95"/>
                  </a:lnTo>
                  <a:lnTo>
                    <a:pt x="530" y="146"/>
                  </a:lnTo>
                  <a:lnTo>
                    <a:pt x="509" y="206"/>
                  </a:lnTo>
                  <a:lnTo>
                    <a:pt x="488" y="273"/>
                  </a:lnTo>
                  <a:lnTo>
                    <a:pt x="467" y="348"/>
                  </a:lnTo>
                  <a:lnTo>
                    <a:pt x="446" y="431"/>
                  </a:lnTo>
                  <a:lnTo>
                    <a:pt x="425" y="518"/>
                  </a:lnTo>
                  <a:lnTo>
                    <a:pt x="408" y="611"/>
                  </a:lnTo>
                  <a:lnTo>
                    <a:pt x="392" y="709"/>
                  </a:lnTo>
                  <a:lnTo>
                    <a:pt x="380" y="810"/>
                  </a:lnTo>
                  <a:lnTo>
                    <a:pt x="371" y="913"/>
                  </a:lnTo>
                  <a:lnTo>
                    <a:pt x="368" y="1019"/>
                  </a:lnTo>
                  <a:lnTo>
                    <a:pt x="371" y="1126"/>
                  </a:lnTo>
                  <a:lnTo>
                    <a:pt x="370" y="1191"/>
                  </a:lnTo>
                  <a:lnTo>
                    <a:pt x="360" y="1243"/>
                  </a:lnTo>
                  <a:lnTo>
                    <a:pt x="345" y="1287"/>
                  </a:lnTo>
                  <a:lnTo>
                    <a:pt x="321" y="1320"/>
                  </a:lnTo>
                  <a:lnTo>
                    <a:pt x="293" y="1346"/>
                  </a:lnTo>
                  <a:lnTo>
                    <a:pt x="262" y="1364"/>
                  </a:lnTo>
                  <a:lnTo>
                    <a:pt x="229" y="1376"/>
                  </a:lnTo>
                  <a:lnTo>
                    <a:pt x="193" y="1383"/>
                  </a:lnTo>
                  <a:lnTo>
                    <a:pt x="158" y="1386"/>
                  </a:lnTo>
                  <a:lnTo>
                    <a:pt x="122" y="1384"/>
                  </a:lnTo>
                  <a:lnTo>
                    <a:pt x="89" y="1380"/>
                  </a:lnTo>
                  <a:lnTo>
                    <a:pt x="60" y="1375"/>
                  </a:lnTo>
                  <a:lnTo>
                    <a:pt x="35" y="1370"/>
                  </a:lnTo>
                  <a:lnTo>
                    <a:pt x="17" y="1364"/>
                  </a:lnTo>
                  <a:lnTo>
                    <a:pt x="4" y="1361"/>
                  </a:lnTo>
                  <a:lnTo>
                    <a:pt x="0" y="1359"/>
                  </a:lnTo>
                  <a:lnTo>
                    <a:pt x="131" y="963"/>
                  </a:lnTo>
                  <a:lnTo>
                    <a:pt x="134" y="968"/>
                  </a:lnTo>
                  <a:lnTo>
                    <a:pt x="140" y="983"/>
                  </a:lnTo>
                  <a:lnTo>
                    <a:pt x="151" y="1004"/>
                  </a:lnTo>
                  <a:lnTo>
                    <a:pt x="164" y="1027"/>
                  </a:lnTo>
                  <a:lnTo>
                    <a:pt x="181" y="1054"/>
                  </a:lnTo>
                  <a:lnTo>
                    <a:pt x="200" y="1077"/>
                  </a:lnTo>
                  <a:lnTo>
                    <a:pt x="222" y="1097"/>
                  </a:lnTo>
                  <a:lnTo>
                    <a:pt x="245" y="1110"/>
                  </a:lnTo>
                  <a:lnTo>
                    <a:pt x="255" y="1109"/>
                  </a:lnTo>
                  <a:lnTo>
                    <a:pt x="263" y="1095"/>
                  </a:lnTo>
                  <a:lnTo>
                    <a:pt x="271" y="1071"/>
                  </a:lnTo>
                  <a:lnTo>
                    <a:pt x="276" y="1035"/>
                  </a:lnTo>
                  <a:lnTo>
                    <a:pt x="283" y="990"/>
                  </a:lnTo>
                  <a:lnTo>
                    <a:pt x="289" y="937"/>
                  </a:lnTo>
                  <a:lnTo>
                    <a:pt x="296" y="873"/>
                  </a:lnTo>
                  <a:lnTo>
                    <a:pt x="305" y="802"/>
                  </a:lnTo>
                  <a:lnTo>
                    <a:pt x="317" y="725"/>
                  </a:lnTo>
                  <a:lnTo>
                    <a:pt x="331" y="640"/>
                  </a:lnTo>
                  <a:lnTo>
                    <a:pt x="349" y="551"/>
                  </a:lnTo>
                  <a:lnTo>
                    <a:pt x="371" y="455"/>
                  </a:lnTo>
                  <a:lnTo>
                    <a:pt x="397" y="355"/>
                  </a:lnTo>
                  <a:lnTo>
                    <a:pt x="430" y="250"/>
                  </a:lnTo>
                  <a:lnTo>
                    <a:pt x="468" y="144"/>
                  </a:lnTo>
                  <a:lnTo>
                    <a:pt x="513" y="35"/>
                  </a:lnTo>
                  <a:lnTo>
                    <a:pt x="5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5" name="Freeform 60">
              <a:extLst>
                <a:ext uri="{FF2B5EF4-FFF2-40B4-BE49-F238E27FC236}">
                  <a16:creationId xmlns:a16="http://schemas.microsoft.com/office/drawing/2014/main" id="{CFA124FA-0622-4FE3-80C1-CBADFBCE0A11}"/>
                </a:ext>
              </a:extLst>
            </p:cNvPr>
            <p:cNvSpPr>
              <a:spLocks/>
            </p:cNvSpPr>
            <p:nvPr/>
          </p:nvSpPr>
          <p:spPr bwMode="auto">
            <a:xfrm>
              <a:off x="2025" y="1823"/>
              <a:ext cx="57" cy="63"/>
            </a:xfrm>
            <a:custGeom>
              <a:avLst/>
              <a:gdLst>
                <a:gd name="T0" fmla="*/ 0 w 171"/>
                <a:gd name="T1" fmla="*/ 0 h 191"/>
                <a:gd name="T2" fmla="*/ 0 w 171"/>
                <a:gd name="T3" fmla="*/ 0 h 191"/>
                <a:gd name="T4" fmla="*/ 0 w 171"/>
                <a:gd name="T5" fmla="*/ 0 h 191"/>
                <a:gd name="T6" fmla="*/ 0 w 171"/>
                <a:gd name="T7" fmla="*/ 0 h 191"/>
                <a:gd name="T8" fmla="*/ 0 w 171"/>
                <a:gd name="T9" fmla="*/ 0 h 191"/>
                <a:gd name="T10" fmla="*/ 0 w 171"/>
                <a:gd name="T11" fmla="*/ 0 h 191"/>
                <a:gd name="T12" fmla="*/ 0 w 171"/>
                <a:gd name="T13" fmla="*/ 0 h 191"/>
                <a:gd name="T14" fmla="*/ 0 w 171"/>
                <a:gd name="T15" fmla="*/ 0 h 191"/>
                <a:gd name="T16" fmla="*/ 0 w 171"/>
                <a:gd name="T17" fmla="*/ 0 h 191"/>
                <a:gd name="T18" fmla="*/ 0 w 171"/>
                <a:gd name="T19" fmla="*/ 0 h 191"/>
                <a:gd name="T20" fmla="*/ 0 w 171"/>
                <a:gd name="T21" fmla="*/ 0 h 191"/>
                <a:gd name="T22" fmla="*/ 0 w 171"/>
                <a:gd name="T23" fmla="*/ 0 h 191"/>
                <a:gd name="T24" fmla="*/ 0 w 171"/>
                <a:gd name="T25" fmla="*/ 0 h 191"/>
                <a:gd name="T26" fmla="*/ 0 w 171"/>
                <a:gd name="T27" fmla="*/ 0 h 191"/>
                <a:gd name="T28" fmla="*/ 0 w 171"/>
                <a:gd name="T29" fmla="*/ 0 h 191"/>
                <a:gd name="T30" fmla="*/ 0 w 171"/>
                <a:gd name="T31" fmla="*/ 0 h 191"/>
                <a:gd name="T32" fmla="*/ 0 w 171"/>
                <a:gd name="T33" fmla="*/ 0 h 191"/>
                <a:gd name="T34" fmla="*/ 0 w 171"/>
                <a:gd name="T35" fmla="*/ 0 h 191"/>
                <a:gd name="T36" fmla="*/ 0 w 171"/>
                <a:gd name="T37" fmla="*/ 0 h 191"/>
                <a:gd name="T38" fmla="*/ 0 w 171"/>
                <a:gd name="T39" fmla="*/ 0 h 191"/>
                <a:gd name="T40" fmla="*/ 0 w 171"/>
                <a:gd name="T41" fmla="*/ 0 h 191"/>
                <a:gd name="T42" fmla="*/ 0 w 171"/>
                <a:gd name="T43" fmla="*/ 0 h 191"/>
                <a:gd name="T44" fmla="*/ 0 w 171"/>
                <a:gd name="T45" fmla="*/ 0 h 191"/>
                <a:gd name="T46" fmla="*/ 0 w 171"/>
                <a:gd name="T47" fmla="*/ 0 h 191"/>
                <a:gd name="T48" fmla="*/ 0 w 171"/>
                <a:gd name="T49" fmla="*/ 0 h 191"/>
                <a:gd name="T50" fmla="*/ 0 w 171"/>
                <a:gd name="T51" fmla="*/ 0 h 19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71" h="191">
                  <a:moveTo>
                    <a:pt x="9" y="0"/>
                  </a:moveTo>
                  <a:lnTo>
                    <a:pt x="13" y="4"/>
                  </a:lnTo>
                  <a:lnTo>
                    <a:pt x="24" y="16"/>
                  </a:lnTo>
                  <a:lnTo>
                    <a:pt x="41" y="31"/>
                  </a:lnTo>
                  <a:lnTo>
                    <a:pt x="62" y="44"/>
                  </a:lnTo>
                  <a:lnTo>
                    <a:pt x="87" y="54"/>
                  </a:lnTo>
                  <a:lnTo>
                    <a:pt x="115" y="57"/>
                  </a:lnTo>
                  <a:lnTo>
                    <a:pt x="142" y="48"/>
                  </a:lnTo>
                  <a:lnTo>
                    <a:pt x="171" y="25"/>
                  </a:lnTo>
                  <a:lnTo>
                    <a:pt x="171" y="29"/>
                  </a:lnTo>
                  <a:lnTo>
                    <a:pt x="171" y="43"/>
                  </a:lnTo>
                  <a:lnTo>
                    <a:pt x="170" y="61"/>
                  </a:lnTo>
                  <a:lnTo>
                    <a:pt x="166" y="82"/>
                  </a:lnTo>
                  <a:lnTo>
                    <a:pt x="157" y="107"/>
                  </a:lnTo>
                  <a:lnTo>
                    <a:pt x="144" y="132"/>
                  </a:lnTo>
                  <a:lnTo>
                    <a:pt x="124" y="154"/>
                  </a:lnTo>
                  <a:lnTo>
                    <a:pt x="96" y="174"/>
                  </a:lnTo>
                  <a:lnTo>
                    <a:pt x="75" y="183"/>
                  </a:lnTo>
                  <a:lnTo>
                    <a:pt x="57" y="189"/>
                  </a:lnTo>
                  <a:lnTo>
                    <a:pt x="41" y="191"/>
                  </a:lnTo>
                  <a:lnTo>
                    <a:pt x="26" y="190"/>
                  </a:lnTo>
                  <a:lnTo>
                    <a:pt x="15" y="189"/>
                  </a:lnTo>
                  <a:lnTo>
                    <a:pt x="7" y="186"/>
                  </a:lnTo>
                  <a:lnTo>
                    <a:pt x="1" y="185"/>
                  </a:lnTo>
                  <a:lnTo>
                    <a:pt x="0" y="183"/>
                  </a:lnTo>
                  <a:lnTo>
                    <a:pt x="9" y="0"/>
                  </a:lnTo>
                  <a:close/>
                </a:path>
              </a:pathLst>
            </a:custGeom>
            <a:solidFill>
              <a:srgbClr val="F79B0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6" name="Freeform 61">
              <a:extLst>
                <a:ext uri="{FF2B5EF4-FFF2-40B4-BE49-F238E27FC236}">
                  <a16:creationId xmlns:a16="http://schemas.microsoft.com/office/drawing/2014/main" id="{4EB8919C-308C-4DE3-89C5-6217E113261E}"/>
                </a:ext>
              </a:extLst>
            </p:cNvPr>
            <p:cNvSpPr>
              <a:spLocks/>
            </p:cNvSpPr>
            <p:nvPr/>
          </p:nvSpPr>
          <p:spPr bwMode="auto">
            <a:xfrm>
              <a:off x="1950" y="1198"/>
              <a:ext cx="295" cy="186"/>
            </a:xfrm>
            <a:custGeom>
              <a:avLst/>
              <a:gdLst>
                <a:gd name="T0" fmla="*/ 0 w 885"/>
                <a:gd name="T1" fmla="*/ 0 h 559"/>
                <a:gd name="T2" fmla="*/ 0 w 885"/>
                <a:gd name="T3" fmla="*/ 0 h 559"/>
                <a:gd name="T4" fmla="*/ 0 w 885"/>
                <a:gd name="T5" fmla="*/ 0 h 559"/>
                <a:gd name="T6" fmla="*/ 0 w 885"/>
                <a:gd name="T7" fmla="*/ 0 h 559"/>
                <a:gd name="T8" fmla="*/ 0 w 885"/>
                <a:gd name="T9" fmla="*/ 0 h 559"/>
                <a:gd name="T10" fmla="*/ 0 w 885"/>
                <a:gd name="T11" fmla="*/ 0 h 559"/>
                <a:gd name="T12" fmla="*/ 0 w 885"/>
                <a:gd name="T13" fmla="*/ 0 h 559"/>
                <a:gd name="T14" fmla="*/ 0 w 885"/>
                <a:gd name="T15" fmla="*/ 0 h 559"/>
                <a:gd name="T16" fmla="*/ 0 w 885"/>
                <a:gd name="T17" fmla="*/ 0 h 559"/>
                <a:gd name="T18" fmla="*/ 0 w 885"/>
                <a:gd name="T19" fmla="*/ 0 h 559"/>
                <a:gd name="T20" fmla="*/ 0 w 885"/>
                <a:gd name="T21" fmla="*/ 0 h 559"/>
                <a:gd name="T22" fmla="*/ 0 w 885"/>
                <a:gd name="T23" fmla="*/ 0 h 559"/>
                <a:gd name="T24" fmla="*/ 0 w 885"/>
                <a:gd name="T25" fmla="*/ 0 h 559"/>
                <a:gd name="T26" fmla="*/ 0 w 885"/>
                <a:gd name="T27" fmla="*/ 0 h 559"/>
                <a:gd name="T28" fmla="*/ 0 w 885"/>
                <a:gd name="T29" fmla="*/ 0 h 559"/>
                <a:gd name="T30" fmla="*/ 0 w 885"/>
                <a:gd name="T31" fmla="*/ 0 h 559"/>
                <a:gd name="T32" fmla="*/ 0 w 885"/>
                <a:gd name="T33" fmla="*/ 0 h 559"/>
                <a:gd name="T34" fmla="*/ 0 w 885"/>
                <a:gd name="T35" fmla="*/ 0 h 559"/>
                <a:gd name="T36" fmla="*/ 0 w 885"/>
                <a:gd name="T37" fmla="*/ 0 h 559"/>
                <a:gd name="T38" fmla="*/ 0 w 885"/>
                <a:gd name="T39" fmla="*/ 0 h 559"/>
                <a:gd name="T40" fmla="*/ 0 w 885"/>
                <a:gd name="T41" fmla="*/ 0 h 559"/>
                <a:gd name="T42" fmla="*/ 0 w 885"/>
                <a:gd name="T43" fmla="*/ 0 h 559"/>
                <a:gd name="T44" fmla="*/ 0 w 885"/>
                <a:gd name="T45" fmla="*/ 0 h 559"/>
                <a:gd name="T46" fmla="*/ 0 w 885"/>
                <a:gd name="T47" fmla="*/ 0 h 559"/>
                <a:gd name="T48" fmla="*/ 0 w 885"/>
                <a:gd name="T49" fmla="*/ 0 h 559"/>
                <a:gd name="T50" fmla="*/ 0 w 885"/>
                <a:gd name="T51" fmla="*/ 0 h 559"/>
                <a:gd name="T52" fmla="*/ 0 w 885"/>
                <a:gd name="T53" fmla="*/ 0 h 559"/>
                <a:gd name="T54" fmla="*/ 0 w 885"/>
                <a:gd name="T55" fmla="*/ 0 h 559"/>
                <a:gd name="T56" fmla="*/ 0 w 885"/>
                <a:gd name="T57" fmla="*/ 0 h 559"/>
                <a:gd name="T58" fmla="*/ 0 w 885"/>
                <a:gd name="T59" fmla="*/ 0 h 559"/>
                <a:gd name="T60" fmla="*/ 0 w 885"/>
                <a:gd name="T61" fmla="*/ 0 h 559"/>
                <a:gd name="T62" fmla="*/ 0 w 885"/>
                <a:gd name="T63" fmla="*/ 0 h 559"/>
                <a:gd name="T64" fmla="*/ 0 w 885"/>
                <a:gd name="T65" fmla="*/ 0 h 559"/>
                <a:gd name="T66" fmla="*/ 0 w 885"/>
                <a:gd name="T67" fmla="*/ 0 h 559"/>
                <a:gd name="T68" fmla="*/ 0 w 885"/>
                <a:gd name="T69" fmla="*/ 0 h 559"/>
                <a:gd name="T70" fmla="*/ 0 w 885"/>
                <a:gd name="T71" fmla="*/ 0 h 559"/>
                <a:gd name="T72" fmla="*/ 0 w 885"/>
                <a:gd name="T73" fmla="*/ 0 h 559"/>
                <a:gd name="T74" fmla="*/ 0 w 885"/>
                <a:gd name="T75" fmla="*/ 0 h 559"/>
                <a:gd name="T76" fmla="*/ 0 w 885"/>
                <a:gd name="T77" fmla="*/ 0 h 559"/>
                <a:gd name="T78" fmla="*/ 0 w 885"/>
                <a:gd name="T79" fmla="*/ 0 h 559"/>
                <a:gd name="T80" fmla="*/ 0 w 885"/>
                <a:gd name="T81" fmla="*/ 0 h 559"/>
                <a:gd name="T82" fmla="*/ 0 w 885"/>
                <a:gd name="T83" fmla="*/ 0 h 559"/>
                <a:gd name="T84" fmla="*/ 0 w 885"/>
                <a:gd name="T85" fmla="*/ 0 h 559"/>
                <a:gd name="T86" fmla="*/ 0 w 885"/>
                <a:gd name="T87" fmla="*/ 0 h 559"/>
                <a:gd name="T88" fmla="*/ 0 w 885"/>
                <a:gd name="T89" fmla="*/ 0 h 559"/>
                <a:gd name="T90" fmla="*/ 0 w 885"/>
                <a:gd name="T91" fmla="*/ 0 h 559"/>
                <a:gd name="T92" fmla="*/ 0 w 885"/>
                <a:gd name="T93" fmla="*/ 0 h 559"/>
                <a:gd name="T94" fmla="*/ 0 w 885"/>
                <a:gd name="T95" fmla="*/ 0 h 559"/>
                <a:gd name="T96" fmla="*/ 0 w 885"/>
                <a:gd name="T97" fmla="*/ 0 h 559"/>
                <a:gd name="T98" fmla="*/ 0 w 885"/>
                <a:gd name="T99" fmla="*/ 0 h 55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885" h="559">
                  <a:moveTo>
                    <a:pt x="607" y="441"/>
                  </a:moveTo>
                  <a:lnTo>
                    <a:pt x="614" y="435"/>
                  </a:lnTo>
                  <a:lnTo>
                    <a:pt x="631" y="418"/>
                  </a:lnTo>
                  <a:lnTo>
                    <a:pt x="653" y="393"/>
                  </a:lnTo>
                  <a:lnTo>
                    <a:pt x="675" y="362"/>
                  </a:lnTo>
                  <a:lnTo>
                    <a:pt x="693" y="331"/>
                  </a:lnTo>
                  <a:lnTo>
                    <a:pt x="702" y="298"/>
                  </a:lnTo>
                  <a:lnTo>
                    <a:pt x="697" y="269"/>
                  </a:lnTo>
                  <a:lnTo>
                    <a:pt x="673" y="247"/>
                  </a:lnTo>
                  <a:lnTo>
                    <a:pt x="646" y="222"/>
                  </a:lnTo>
                  <a:lnTo>
                    <a:pt x="636" y="187"/>
                  </a:lnTo>
                  <a:lnTo>
                    <a:pt x="635" y="147"/>
                  </a:lnTo>
                  <a:lnTo>
                    <a:pt x="643" y="104"/>
                  </a:lnTo>
                  <a:lnTo>
                    <a:pt x="654" y="65"/>
                  </a:lnTo>
                  <a:lnTo>
                    <a:pt x="668" y="32"/>
                  </a:lnTo>
                  <a:lnTo>
                    <a:pt x="678" y="8"/>
                  </a:lnTo>
                  <a:lnTo>
                    <a:pt x="682" y="0"/>
                  </a:lnTo>
                  <a:lnTo>
                    <a:pt x="673" y="6"/>
                  </a:lnTo>
                  <a:lnTo>
                    <a:pt x="650" y="21"/>
                  </a:lnTo>
                  <a:lnTo>
                    <a:pt x="619" y="45"/>
                  </a:lnTo>
                  <a:lnTo>
                    <a:pt x="585" y="74"/>
                  </a:lnTo>
                  <a:lnTo>
                    <a:pt x="553" y="107"/>
                  </a:lnTo>
                  <a:lnTo>
                    <a:pt x="528" y="140"/>
                  </a:lnTo>
                  <a:lnTo>
                    <a:pt x="516" y="173"/>
                  </a:lnTo>
                  <a:lnTo>
                    <a:pt x="523" y="203"/>
                  </a:lnTo>
                  <a:lnTo>
                    <a:pt x="533" y="232"/>
                  </a:lnTo>
                  <a:lnTo>
                    <a:pt x="531" y="260"/>
                  </a:lnTo>
                  <a:lnTo>
                    <a:pt x="520" y="283"/>
                  </a:lnTo>
                  <a:lnTo>
                    <a:pt x="503" y="301"/>
                  </a:lnTo>
                  <a:lnTo>
                    <a:pt x="485" y="306"/>
                  </a:lnTo>
                  <a:lnTo>
                    <a:pt x="465" y="298"/>
                  </a:lnTo>
                  <a:lnTo>
                    <a:pt x="449" y="273"/>
                  </a:lnTo>
                  <a:lnTo>
                    <a:pt x="440" y="228"/>
                  </a:lnTo>
                  <a:lnTo>
                    <a:pt x="431" y="177"/>
                  </a:lnTo>
                  <a:lnTo>
                    <a:pt x="413" y="136"/>
                  </a:lnTo>
                  <a:lnTo>
                    <a:pt x="394" y="102"/>
                  </a:lnTo>
                  <a:lnTo>
                    <a:pt x="373" y="77"/>
                  </a:lnTo>
                  <a:lnTo>
                    <a:pt x="352" y="57"/>
                  </a:lnTo>
                  <a:lnTo>
                    <a:pt x="334" y="45"/>
                  </a:lnTo>
                  <a:lnTo>
                    <a:pt x="323" y="39"/>
                  </a:lnTo>
                  <a:lnTo>
                    <a:pt x="317" y="36"/>
                  </a:lnTo>
                  <a:lnTo>
                    <a:pt x="320" y="42"/>
                  </a:lnTo>
                  <a:lnTo>
                    <a:pt x="327" y="60"/>
                  </a:lnTo>
                  <a:lnTo>
                    <a:pt x="334" y="85"/>
                  </a:lnTo>
                  <a:lnTo>
                    <a:pt x="344" y="114"/>
                  </a:lnTo>
                  <a:lnTo>
                    <a:pt x="349" y="144"/>
                  </a:lnTo>
                  <a:lnTo>
                    <a:pt x="350" y="172"/>
                  </a:lnTo>
                  <a:lnTo>
                    <a:pt x="345" y="193"/>
                  </a:lnTo>
                  <a:lnTo>
                    <a:pt x="330" y="206"/>
                  </a:lnTo>
                  <a:lnTo>
                    <a:pt x="312" y="208"/>
                  </a:lnTo>
                  <a:lnTo>
                    <a:pt x="295" y="202"/>
                  </a:lnTo>
                  <a:lnTo>
                    <a:pt x="279" y="189"/>
                  </a:lnTo>
                  <a:lnTo>
                    <a:pt x="265" y="173"/>
                  </a:lnTo>
                  <a:lnTo>
                    <a:pt x="249" y="156"/>
                  </a:lnTo>
                  <a:lnTo>
                    <a:pt x="234" y="140"/>
                  </a:lnTo>
                  <a:lnTo>
                    <a:pt x="220" y="128"/>
                  </a:lnTo>
                  <a:lnTo>
                    <a:pt x="205" y="124"/>
                  </a:lnTo>
                  <a:lnTo>
                    <a:pt x="208" y="128"/>
                  </a:lnTo>
                  <a:lnTo>
                    <a:pt x="215" y="137"/>
                  </a:lnTo>
                  <a:lnTo>
                    <a:pt x="224" y="150"/>
                  </a:lnTo>
                  <a:lnTo>
                    <a:pt x="234" y="168"/>
                  </a:lnTo>
                  <a:lnTo>
                    <a:pt x="244" y="186"/>
                  </a:lnTo>
                  <a:lnTo>
                    <a:pt x="250" y="206"/>
                  </a:lnTo>
                  <a:lnTo>
                    <a:pt x="251" y="224"/>
                  </a:lnTo>
                  <a:lnTo>
                    <a:pt x="248" y="240"/>
                  </a:lnTo>
                  <a:lnTo>
                    <a:pt x="241" y="254"/>
                  </a:lnTo>
                  <a:lnTo>
                    <a:pt x="237" y="270"/>
                  </a:lnTo>
                  <a:lnTo>
                    <a:pt x="238" y="287"/>
                  </a:lnTo>
                  <a:lnTo>
                    <a:pt x="245" y="303"/>
                  </a:lnTo>
                  <a:lnTo>
                    <a:pt x="257" y="320"/>
                  </a:lnTo>
                  <a:lnTo>
                    <a:pt x="275" y="337"/>
                  </a:lnTo>
                  <a:lnTo>
                    <a:pt x="301" y="353"/>
                  </a:lnTo>
                  <a:lnTo>
                    <a:pt x="336" y="368"/>
                  </a:lnTo>
                  <a:lnTo>
                    <a:pt x="363" y="381"/>
                  </a:lnTo>
                  <a:lnTo>
                    <a:pt x="371" y="393"/>
                  </a:lnTo>
                  <a:lnTo>
                    <a:pt x="365" y="402"/>
                  </a:lnTo>
                  <a:lnTo>
                    <a:pt x="348" y="409"/>
                  </a:lnTo>
                  <a:lnTo>
                    <a:pt x="324" y="411"/>
                  </a:lnTo>
                  <a:lnTo>
                    <a:pt x="299" y="410"/>
                  </a:lnTo>
                  <a:lnTo>
                    <a:pt x="276" y="405"/>
                  </a:lnTo>
                  <a:lnTo>
                    <a:pt x="262" y="394"/>
                  </a:lnTo>
                  <a:lnTo>
                    <a:pt x="248" y="381"/>
                  </a:lnTo>
                  <a:lnTo>
                    <a:pt x="225" y="366"/>
                  </a:lnTo>
                  <a:lnTo>
                    <a:pt x="199" y="353"/>
                  </a:lnTo>
                  <a:lnTo>
                    <a:pt x="170" y="340"/>
                  </a:lnTo>
                  <a:lnTo>
                    <a:pt x="140" y="330"/>
                  </a:lnTo>
                  <a:lnTo>
                    <a:pt x="113" y="322"/>
                  </a:lnTo>
                  <a:lnTo>
                    <a:pt x="89" y="316"/>
                  </a:lnTo>
                  <a:lnTo>
                    <a:pt x="74" y="314"/>
                  </a:lnTo>
                  <a:lnTo>
                    <a:pt x="68" y="316"/>
                  </a:lnTo>
                  <a:lnTo>
                    <a:pt x="74" y="323"/>
                  </a:lnTo>
                  <a:lnTo>
                    <a:pt x="86" y="332"/>
                  </a:lnTo>
                  <a:lnTo>
                    <a:pt x="101" y="345"/>
                  </a:lnTo>
                  <a:lnTo>
                    <a:pt x="116" y="361"/>
                  </a:lnTo>
                  <a:lnTo>
                    <a:pt x="126" y="377"/>
                  </a:lnTo>
                  <a:lnTo>
                    <a:pt x="129" y="395"/>
                  </a:lnTo>
                  <a:lnTo>
                    <a:pt x="121" y="414"/>
                  </a:lnTo>
                  <a:lnTo>
                    <a:pt x="109" y="426"/>
                  </a:lnTo>
                  <a:lnTo>
                    <a:pt x="103" y="427"/>
                  </a:lnTo>
                  <a:lnTo>
                    <a:pt x="99" y="420"/>
                  </a:lnTo>
                  <a:lnTo>
                    <a:pt x="96" y="409"/>
                  </a:lnTo>
                  <a:lnTo>
                    <a:pt x="92" y="393"/>
                  </a:lnTo>
                  <a:lnTo>
                    <a:pt x="84" y="377"/>
                  </a:lnTo>
                  <a:lnTo>
                    <a:pt x="71" y="365"/>
                  </a:lnTo>
                  <a:lnTo>
                    <a:pt x="51" y="357"/>
                  </a:lnTo>
                  <a:lnTo>
                    <a:pt x="51" y="359"/>
                  </a:lnTo>
                  <a:lnTo>
                    <a:pt x="53" y="364"/>
                  </a:lnTo>
                  <a:lnTo>
                    <a:pt x="54" y="370"/>
                  </a:lnTo>
                  <a:lnTo>
                    <a:pt x="54" y="378"/>
                  </a:lnTo>
                  <a:lnTo>
                    <a:pt x="51" y="386"/>
                  </a:lnTo>
                  <a:lnTo>
                    <a:pt x="46" y="395"/>
                  </a:lnTo>
                  <a:lnTo>
                    <a:pt x="37" y="402"/>
                  </a:lnTo>
                  <a:lnTo>
                    <a:pt x="24" y="409"/>
                  </a:lnTo>
                  <a:lnTo>
                    <a:pt x="10" y="415"/>
                  </a:lnTo>
                  <a:lnTo>
                    <a:pt x="3" y="423"/>
                  </a:lnTo>
                  <a:lnTo>
                    <a:pt x="0" y="432"/>
                  </a:lnTo>
                  <a:lnTo>
                    <a:pt x="3" y="443"/>
                  </a:lnTo>
                  <a:lnTo>
                    <a:pt x="10" y="452"/>
                  </a:lnTo>
                  <a:lnTo>
                    <a:pt x="24" y="461"/>
                  </a:lnTo>
                  <a:lnTo>
                    <a:pt x="43" y="469"/>
                  </a:lnTo>
                  <a:lnTo>
                    <a:pt x="70" y="474"/>
                  </a:lnTo>
                  <a:lnTo>
                    <a:pt x="84" y="476"/>
                  </a:lnTo>
                  <a:lnTo>
                    <a:pt x="99" y="476"/>
                  </a:lnTo>
                  <a:lnTo>
                    <a:pt x="113" y="474"/>
                  </a:lnTo>
                  <a:lnTo>
                    <a:pt x="128" y="473"/>
                  </a:lnTo>
                  <a:lnTo>
                    <a:pt x="142" y="470"/>
                  </a:lnTo>
                  <a:lnTo>
                    <a:pt x="157" y="469"/>
                  </a:lnTo>
                  <a:lnTo>
                    <a:pt x="171" y="466"/>
                  </a:lnTo>
                  <a:lnTo>
                    <a:pt x="184" y="465"/>
                  </a:lnTo>
                  <a:lnTo>
                    <a:pt x="199" y="465"/>
                  </a:lnTo>
                  <a:lnTo>
                    <a:pt x="212" y="468"/>
                  </a:lnTo>
                  <a:lnTo>
                    <a:pt x="225" y="470"/>
                  </a:lnTo>
                  <a:lnTo>
                    <a:pt x="240" y="476"/>
                  </a:lnTo>
                  <a:lnTo>
                    <a:pt x="253" y="484"/>
                  </a:lnTo>
                  <a:lnTo>
                    <a:pt x="266" y="494"/>
                  </a:lnTo>
                  <a:lnTo>
                    <a:pt x="279" y="507"/>
                  </a:lnTo>
                  <a:lnTo>
                    <a:pt x="292" y="524"/>
                  </a:lnTo>
                  <a:lnTo>
                    <a:pt x="317" y="551"/>
                  </a:lnTo>
                  <a:lnTo>
                    <a:pt x="340" y="559"/>
                  </a:lnTo>
                  <a:lnTo>
                    <a:pt x="362" y="553"/>
                  </a:lnTo>
                  <a:lnTo>
                    <a:pt x="384" y="539"/>
                  </a:lnTo>
                  <a:lnTo>
                    <a:pt x="407" y="520"/>
                  </a:lnTo>
                  <a:lnTo>
                    <a:pt x="431" y="506"/>
                  </a:lnTo>
                  <a:lnTo>
                    <a:pt x="457" y="497"/>
                  </a:lnTo>
                  <a:lnTo>
                    <a:pt x="486" y="501"/>
                  </a:lnTo>
                  <a:lnTo>
                    <a:pt x="502" y="507"/>
                  </a:lnTo>
                  <a:lnTo>
                    <a:pt x="517" y="514"/>
                  </a:lnTo>
                  <a:lnTo>
                    <a:pt x="535" y="519"/>
                  </a:lnTo>
                  <a:lnTo>
                    <a:pt x="552" y="526"/>
                  </a:lnTo>
                  <a:lnTo>
                    <a:pt x="569" y="531"/>
                  </a:lnTo>
                  <a:lnTo>
                    <a:pt x="587" y="536"/>
                  </a:lnTo>
                  <a:lnTo>
                    <a:pt x="606" y="540"/>
                  </a:lnTo>
                  <a:lnTo>
                    <a:pt x="624" y="544"/>
                  </a:lnTo>
                  <a:lnTo>
                    <a:pt x="641" y="547"/>
                  </a:lnTo>
                  <a:lnTo>
                    <a:pt x="660" y="548"/>
                  </a:lnTo>
                  <a:lnTo>
                    <a:pt x="677" y="548"/>
                  </a:lnTo>
                  <a:lnTo>
                    <a:pt x="694" y="547"/>
                  </a:lnTo>
                  <a:lnTo>
                    <a:pt x="710" y="544"/>
                  </a:lnTo>
                  <a:lnTo>
                    <a:pt x="725" y="540"/>
                  </a:lnTo>
                  <a:lnTo>
                    <a:pt x="740" y="534"/>
                  </a:lnTo>
                  <a:lnTo>
                    <a:pt x="754" y="526"/>
                  </a:lnTo>
                  <a:lnTo>
                    <a:pt x="776" y="509"/>
                  </a:lnTo>
                  <a:lnTo>
                    <a:pt x="795" y="490"/>
                  </a:lnTo>
                  <a:lnTo>
                    <a:pt x="812" y="469"/>
                  </a:lnTo>
                  <a:lnTo>
                    <a:pt x="824" y="448"/>
                  </a:lnTo>
                  <a:lnTo>
                    <a:pt x="832" y="424"/>
                  </a:lnTo>
                  <a:lnTo>
                    <a:pt x="836" y="401"/>
                  </a:lnTo>
                  <a:lnTo>
                    <a:pt x="832" y="376"/>
                  </a:lnTo>
                  <a:lnTo>
                    <a:pt x="822" y="351"/>
                  </a:lnTo>
                  <a:lnTo>
                    <a:pt x="814" y="324"/>
                  </a:lnTo>
                  <a:lnTo>
                    <a:pt x="816" y="297"/>
                  </a:lnTo>
                  <a:lnTo>
                    <a:pt x="826" y="268"/>
                  </a:lnTo>
                  <a:lnTo>
                    <a:pt x="840" y="240"/>
                  </a:lnTo>
                  <a:lnTo>
                    <a:pt x="855" y="216"/>
                  </a:lnTo>
                  <a:lnTo>
                    <a:pt x="870" y="197"/>
                  </a:lnTo>
                  <a:lnTo>
                    <a:pt x="881" y="185"/>
                  </a:lnTo>
                  <a:lnTo>
                    <a:pt x="885" y="179"/>
                  </a:lnTo>
                  <a:lnTo>
                    <a:pt x="880" y="182"/>
                  </a:lnTo>
                  <a:lnTo>
                    <a:pt x="865" y="190"/>
                  </a:lnTo>
                  <a:lnTo>
                    <a:pt x="844" y="200"/>
                  </a:lnTo>
                  <a:lnTo>
                    <a:pt x="820" y="215"/>
                  </a:lnTo>
                  <a:lnTo>
                    <a:pt x="797" y="233"/>
                  </a:lnTo>
                  <a:lnTo>
                    <a:pt x="776" y="253"/>
                  </a:lnTo>
                  <a:lnTo>
                    <a:pt x="762" y="274"/>
                  </a:lnTo>
                  <a:lnTo>
                    <a:pt x="757" y="295"/>
                  </a:lnTo>
                  <a:lnTo>
                    <a:pt x="756" y="315"/>
                  </a:lnTo>
                  <a:lnTo>
                    <a:pt x="752" y="332"/>
                  </a:lnTo>
                  <a:lnTo>
                    <a:pt x="745" y="347"/>
                  </a:lnTo>
                  <a:lnTo>
                    <a:pt x="736" y="359"/>
                  </a:lnTo>
                  <a:lnTo>
                    <a:pt x="724" y="370"/>
                  </a:lnTo>
                  <a:lnTo>
                    <a:pt x="712" y="380"/>
                  </a:lnTo>
                  <a:lnTo>
                    <a:pt x="700" y="390"/>
                  </a:lnTo>
                  <a:lnTo>
                    <a:pt x="687" y="401"/>
                  </a:lnTo>
                  <a:lnTo>
                    <a:pt x="671" y="412"/>
                  </a:lnTo>
                  <a:lnTo>
                    <a:pt x="657" y="423"/>
                  </a:lnTo>
                  <a:lnTo>
                    <a:pt x="643" y="430"/>
                  </a:lnTo>
                  <a:lnTo>
                    <a:pt x="631" y="435"/>
                  </a:lnTo>
                  <a:lnTo>
                    <a:pt x="621" y="439"/>
                  </a:lnTo>
                  <a:lnTo>
                    <a:pt x="614" y="440"/>
                  </a:lnTo>
                  <a:lnTo>
                    <a:pt x="608" y="441"/>
                  </a:lnTo>
                  <a:lnTo>
                    <a:pt x="607" y="441"/>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7" name="Freeform 62">
              <a:extLst>
                <a:ext uri="{FF2B5EF4-FFF2-40B4-BE49-F238E27FC236}">
                  <a16:creationId xmlns:a16="http://schemas.microsoft.com/office/drawing/2014/main" id="{0CB5C72B-A355-499B-89B9-8EA5D25EF6D5}"/>
                </a:ext>
              </a:extLst>
            </p:cNvPr>
            <p:cNvSpPr>
              <a:spLocks/>
            </p:cNvSpPr>
            <p:nvPr/>
          </p:nvSpPr>
          <p:spPr bwMode="auto">
            <a:xfrm>
              <a:off x="2185" y="1204"/>
              <a:ext cx="37" cy="58"/>
            </a:xfrm>
            <a:custGeom>
              <a:avLst/>
              <a:gdLst>
                <a:gd name="T0" fmla="*/ 0 w 111"/>
                <a:gd name="T1" fmla="*/ 0 h 175"/>
                <a:gd name="T2" fmla="*/ 0 w 111"/>
                <a:gd name="T3" fmla="*/ 0 h 175"/>
                <a:gd name="T4" fmla="*/ 0 w 111"/>
                <a:gd name="T5" fmla="*/ 0 h 175"/>
                <a:gd name="T6" fmla="*/ 0 w 111"/>
                <a:gd name="T7" fmla="*/ 0 h 175"/>
                <a:gd name="T8" fmla="*/ 0 w 111"/>
                <a:gd name="T9" fmla="*/ 0 h 175"/>
                <a:gd name="T10" fmla="*/ 0 w 111"/>
                <a:gd name="T11" fmla="*/ 0 h 175"/>
                <a:gd name="T12" fmla="*/ 0 w 111"/>
                <a:gd name="T13" fmla="*/ 0 h 175"/>
                <a:gd name="T14" fmla="*/ 0 w 111"/>
                <a:gd name="T15" fmla="*/ 0 h 175"/>
                <a:gd name="T16" fmla="*/ 0 w 111"/>
                <a:gd name="T17" fmla="*/ 0 h 175"/>
                <a:gd name="T18" fmla="*/ 0 w 111"/>
                <a:gd name="T19" fmla="*/ 0 h 175"/>
                <a:gd name="T20" fmla="*/ 0 w 111"/>
                <a:gd name="T21" fmla="*/ 0 h 175"/>
                <a:gd name="T22" fmla="*/ 0 w 111"/>
                <a:gd name="T23" fmla="*/ 0 h 175"/>
                <a:gd name="T24" fmla="*/ 0 w 111"/>
                <a:gd name="T25" fmla="*/ 0 h 175"/>
                <a:gd name="T26" fmla="*/ 0 w 111"/>
                <a:gd name="T27" fmla="*/ 0 h 175"/>
                <a:gd name="T28" fmla="*/ 0 w 111"/>
                <a:gd name="T29" fmla="*/ 0 h 175"/>
                <a:gd name="T30" fmla="*/ 0 w 111"/>
                <a:gd name="T31" fmla="*/ 0 h 175"/>
                <a:gd name="T32" fmla="*/ 0 w 111"/>
                <a:gd name="T33" fmla="*/ 0 h 175"/>
                <a:gd name="T34" fmla="*/ 0 w 111"/>
                <a:gd name="T35" fmla="*/ 0 h 175"/>
                <a:gd name="T36" fmla="*/ 0 w 111"/>
                <a:gd name="T37" fmla="*/ 0 h 175"/>
                <a:gd name="T38" fmla="*/ 0 w 111"/>
                <a:gd name="T39" fmla="*/ 0 h 175"/>
                <a:gd name="T40" fmla="*/ 0 w 111"/>
                <a:gd name="T41" fmla="*/ 0 h 175"/>
                <a:gd name="T42" fmla="*/ 0 w 111"/>
                <a:gd name="T43" fmla="*/ 0 h 175"/>
                <a:gd name="T44" fmla="*/ 0 w 111"/>
                <a:gd name="T45" fmla="*/ 0 h 175"/>
                <a:gd name="T46" fmla="*/ 0 w 111"/>
                <a:gd name="T47" fmla="*/ 0 h 175"/>
                <a:gd name="T48" fmla="*/ 0 w 111"/>
                <a:gd name="T49" fmla="*/ 0 h 175"/>
                <a:gd name="T50" fmla="*/ 0 w 111"/>
                <a:gd name="T51" fmla="*/ 0 h 175"/>
                <a:gd name="T52" fmla="*/ 0 w 111"/>
                <a:gd name="T53" fmla="*/ 0 h 175"/>
                <a:gd name="T54" fmla="*/ 0 w 111"/>
                <a:gd name="T55" fmla="*/ 0 h 175"/>
                <a:gd name="T56" fmla="*/ 0 w 111"/>
                <a:gd name="T57" fmla="*/ 0 h 175"/>
                <a:gd name="T58" fmla="*/ 0 w 111"/>
                <a:gd name="T59" fmla="*/ 0 h 175"/>
                <a:gd name="T60" fmla="*/ 0 w 111"/>
                <a:gd name="T61" fmla="*/ 0 h 175"/>
                <a:gd name="T62" fmla="*/ 0 w 111"/>
                <a:gd name="T63" fmla="*/ 0 h 175"/>
                <a:gd name="T64" fmla="*/ 0 w 111"/>
                <a:gd name="T65" fmla="*/ 0 h 17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1" h="175">
                  <a:moveTo>
                    <a:pt x="29" y="175"/>
                  </a:moveTo>
                  <a:lnTo>
                    <a:pt x="26" y="172"/>
                  </a:lnTo>
                  <a:lnTo>
                    <a:pt x="20" y="164"/>
                  </a:lnTo>
                  <a:lnTo>
                    <a:pt x="12" y="154"/>
                  </a:lnTo>
                  <a:lnTo>
                    <a:pt x="5" y="139"/>
                  </a:lnTo>
                  <a:lnTo>
                    <a:pt x="0" y="125"/>
                  </a:lnTo>
                  <a:lnTo>
                    <a:pt x="1" y="110"/>
                  </a:lnTo>
                  <a:lnTo>
                    <a:pt x="9" y="96"/>
                  </a:lnTo>
                  <a:lnTo>
                    <a:pt x="26" y="84"/>
                  </a:lnTo>
                  <a:lnTo>
                    <a:pt x="47" y="74"/>
                  </a:lnTo>
                  <a:lnTo>
                    <a:pt x="63" y="60"/>
                  </a:lnTo>
                  <a:lnTo>
                    <a:pt x="75" y="46"/>
                  </a:lnTo>
                  <a:lnTo>
                    <a:pt x="84" y="31"/>
                  </a:lnTo>
                  <a:lnTo>
                    <a:pt x="91" y="20"/>
                  </a:lnTo>
                  <a:lnTo>
                    <a:pt x="95" y="9"/>
                  </a:lnTo>
                  <a:lnTo>
                    <a:pt x="97" y="2"/>
                  </a:lnTo>
                  <a:lnTo>
                    <a:pt x="97" y="0"/>
                  </a:lnTo>
                  <a:lnTo>
                    <a:pt x="99" y="2"/>
                  </a:lnTo>
                  <a:lnTo>
                    <a:pt x="103" y="10"/>
                  </a:lnTo>
                  <a:lnTo>
                    <a:pt x="107" y="22"/>
                  </a:lnTo>
                  <a:lnTo>
                    <a:pt x="109" y="37"/>
                  </a:lnTo>
                  <a:lnTo>
                    <a:pt x="111" y="52"/>
                  </a:lnTo>
                  <a:lnTo>
                    <a:pt x="107" y="68"/>
                  </a:lnTo>
                  <a:lnTo>
                    <a:pt x="99" y="84"/>
                  </a:lnTo>
                  <a:lnTo>
                    <a:pt x="83" y="97"/>
                  </a:lnTo>
                  <a:lnTo>
                    <a:pt x="66" y="109"/>
                  </a:lnTo>
                  <a:lnTo>
                    <a:pt x="53" y="121"/>
                  </a:lnTo>
                  <a:lnTo>
                    <a:pt x="45" y="131"/>
                  </a:lnTo>
                  <a:lnTo>
                    <a:pt x="38" y="141"/>
                  </a:lnTo>
                  <a:lnTo>
                    <a:pt x="36" y="150"/>
                  </a:lnTo>
                  <a:lnTo>
                    <a:pt x="33" y="159"/>
                  </a:lnTo>
                  <a:lnTo>
                    <a:pt x="32" y="167"/>
                  </a:lnTo>
                  <a:lnTo>
                    <a:pt x="29" y="175"/>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8" name="Freeform 63">
              <a:extLst>
                <a:ext uri="{FF2B5EF4-FFF2-40B4-BE49-F238E27FC236}">
                  <a16:creationId xmlns:a16="http://schemas.microsoft.com/office/drawing/2014/main" id="{41810710-9FBD-42D3-9D6F-E48CD1464E89}"/>
                </a:ext>
              </a:extLst>
            </p:cNvPr>
            <p:cNvSpPr>
              <a:spLocks/>
            </p:cNvSpPr>
            <p:nvPr/>
          </p:nvSpPr>
          <p:spPr bwMode="auto">
            <a:xfrm>
              <a:off x="2093" y="1185"/>
              <a:ext cx="22" cy="41"/>
            </a:xfrm>
            <a:custGeom>
              <a:avLst/>
              <a:gdLst>
                <a:gd name="T0" fmla="*/ 0 w 65"/>
                <a:gd name="T1" fmla="*/ 0 h 122"/>
                <a:gd name="T2" fmla="*/ 0 w 65"/>
                <a:gd name="T3" fmla="*/ 0 h 122"/>
                <a:gd name="T4" fmla="*/ 0 w 65"/>
                <a:gd name="T5" fmla="*/ 0 h 122"/>
                <a:gd name="T6" fmla="*/ 0 w 65"/>
                <a:gd name="T7" fmla="*/ 0 h 122"/>
                <a:gd name="T8" fmla="*/ 0 w 65"/>
                <a:gd name="T9" fmla="*/ 0 h 122"/>
                <a:gd name="T10" fmla="*/ 0 w 65"/>
                <a:gd name="T11" fmla="*/ 0 h 122"/>
                <a:gd name="T12" fmla="*/ 0 w 65"/>
                <a:gd name="T13" fmla="*/ 0 h 122"/>
                <a:gd name="T14" fmla="*/ 0 w 65"/>
                <a:gd name="T15" fmla="*/ 0 h 122"/>
                <a:gd name="T16" fmla="*/ 0 w 65"/>
                <a:gd name="T17" fmla="*/ 0 h 122"/>
                <a:gd name="T18" fmla="*/ 0 w 65"/>
                <a:gd name="T19" fmla="*/ 0 h 122"/>
                <a:gd name="T20" fmla="*/ 0 w 65"/>
                <a:gd name="T21" fmla="*/ 0 h 122"/>
                <a:gd name="T22" fmla="*/ 0 w 65"/>
                <a:gd name="T23" fmla="*/ 0 h 122"/>
                <a:gd name="T24" fmla="*/ 0 w 65"/>
                <a:gd name="T25" fmla="*/ 0 h 122"/>
                <a:gd name="T26" fmla="*/ 0 w 65"/>
                <a:gd name="T27" fmla="*/ 0 h 122"/>
                <a:gd name="T28" fmla="*/ 0 w 65"/>
                <a:gd name="T29" fmla="*/ 0 h 122"/>
                <a:gd name="T30" fmla="*/ 0 w 65"/>
                <a:gd name="T31" fmla="*/ 0 h 122"/>
                <a:gd name="T32" fmla="*/ 0 w 65"/>
                <a:gd name="T33" fmla="*/ 0 h 122"/>
                <a:gd name="T34" fmla="*/ 0 w 65"/>
                <a:gd name="T35" fmla="*/ 0 h 122"/>
                <a:gd name="T36" fmla="*/ 0 w 65"/>
                <a:gd name="T37" fmla="*/ 0 h 122"/>
                <a:gd name="T38" fmla="*/ 0 w 65"/>
                <a:gd name="T39" fmla="*/ 0 h 122"/>
                <a:gd name="T40" fmla="*/ 0 w 65"/>
                <a:gd name="T41" fmla="*/ 0 h 122"/>
                <a:gd name="T42" fmla="*/ 0 w 65"/>
                <a:gd name="T43" fmla="*/ 0 h 122"/>
                <a:gd name="T44" fmla="*/ 0 w 65"/>
                <a:gd name="T45" fmla="*/ 0 h 122"/>
                <a:gd name="T46" fmla="*/ 0 w 65"/>
                <a:gd name="T47" fmla="*/ 0 h 122"/>
                <a:gd name="T48" fmla="*/ 0 w 65"/>
                <a:gd name="T49" fmla="*/ 0 h 12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5" h="122">
                  <a:moveTo>
                    <a:pt x="38" y="122"/>
                  </a:moveTo>
                  <a:lnTo>
                    <a:pt x="35" y="119"/>
                  </a:lnTo>
                  <a:lnTo>
                    <a:pt x="28" y="114"/>
                  </a:lnTo>
                  <a:lnTo>
                    <a:pt x="19" y="106"/>
                  </a:lnTo>
                  <a:lnTo>
                    <a:pt x="11" y="95"/>
                  </a:lnTo>
                  <a:lnTo>
                    <a:pt x="3" y="83"/>
                  </a:lnTo>
                  <a:lnTo>
                    <a:pt x="0" y="72"/>
                  </a:lnTo>
                  <a:lnTo>
                    <a:pt x="1" y="61"/>
                  </a:lnTo>
                  <a:lnTo>
                    <a:pt x="9" y="52"/>
                  </a:lnTo>
                  <a:lnTo>
                    <a:pt x="26" y="35"/>
                  </a:lnTo>
                  <a:lnTo>
                    <a:pt x="31" y="18"/>
                  </a:lnTo>
                  <a:lnTo>
                    <a:pt x="30" y="6"/>
                  </a:lnTo>
                  <a:lnTo>
                    <a:pt x="28" y="0"/>
                  </a:lnTo>
                  <a:lnTo>
                    <a:pt x="31" y="2"/>
                  </a:lnTo>
                  <a:lnTo>
                    <a:pt x="36" y="4"/>
                  </a:lnTo>
                  <a:lnTo>
                    <a:pt x="43" y="10"/>
                  </a:lnTo>
                  <a:lnTo>
                    <a:pt x="52" y="16"/>
                  </a:lnTo>
                  <a:lnTo>
                    <a:pt x="59" y="23"/>
                  </a:lnTo>
                  <a:lnTo>
                    <a:pt x="64" y="32"/>
                  </a:lnTo>
                  <a:lnTo>
                    <a:pt x="65" y="40"/>
                  </a:lnTo>
                  <a:lnTo>
                    <a:pt x="63" y="49"/>
                  </a:lnTo>
                  <a:lnTo>
                    <a:pt x="52" y="70"/>
                  </a:lnTo>
                  <a:lnTo>
                    <a:pt x="44" y="94"/>
                  </a:lnTo>
                  <a:lnTo>
                    <a:pt x="39" y="114"/>
                  </a:lnTo>
                  <a:lnTo>
                    <a:pt x="38" y="12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79" name="Freeform 64">
              <a:extLst>
                <a:ext uri="{FF2B5EF4-FFF2-40B4-BE49-F238E27FC236}">
                  <a16:creationId xmlns:a16="http://schemas.microsoft.com/office/drawing/2014/main" id="{0A81DB94-F960-4572-B532-9E7636CC3193}"/>
                </a:ext>
              </a:extLst>
            </p:cNvPr>
            <p:cNvSpPr>
              <a:spLocks/>
            </p:cNvSpPr>
            <p:nvPr/>
          </p:nvSpPr>
          <p:spPr bwMode="auto">
            <a:xfrm>
              <a:off x="1745" y="1185"/>
              <a:ext cx="192" cy="112"/>
            </a:xfrm>
            <a:custGeom>
              <a:avLst/>
              <a:gdLst>
                <a:gd name="T0" fmla="*/ 0 w 576"/>
                <a:gd name="T1" fmla="*/ 0 h 336"/>
                <a:gd name="T2" fmla="*/ 0 w 576"/>
                <a:gd name="T3" fmla="*/ 0 h 336"/>
                <a:gd name="T4" fmla="*/ 0 w 576"/>
                <a:gd name="T5" fmla="*/ 0 h 336"/>
                <a:gd name="T6" fmla="*/ 0 w 576"/>
                <a:gd name="T7" fmla="*/ 0 h 336"/>
                <a:gd name="T8" fmla="*/ 0 w 576"/>
                <a:gd name="T9" fmla="*/ 0 h 336"/>
                <a:gd name="T10" fmla="*/ 0 w 576"/>
                <a:gd name="T11" fmla="*/ 0 h 336"/>
                <a:gd name="T12" fmla="*/ 0 w 576"/>
                <a:gd name="T13" fmla="*/ 0 h 336"/>
                <a:gd name="T14" fmla="*/ 0 w 576"/>
                <a:gd name="T15" fmla="*/ 0 h 336"/>
                <a:gd name="T16" fmla="*/ 0 w 576"/>
                <a:gd name="T17" fmla="*/ 0 h 336"/>
                <a:gd name="T18" fmla="*/ 0 w 576"/>
                <a:gd name="T19" fmla="*/ 0 h 336"/>
                <a:gd name="T20" fmla="*/ 0 w 576"/>
                <a:gd name="T21" fmla="*/ 0 h 336"/>
                <a:gd name="T22" fmla="*/ 0 w 576"/>
                <a:gd name="T23" fmla="*/ 0 h 336"/>
                <a:gd name="T24" fmla="*/ 0 w 576"/>
                <a:gd name="T25" fmla="*/ 0 h 336"/>
                <a:gd name="T26" fmla="*/ 0 w 576"/>
                <a:gd name="T27" fmla="*/ 0 h 336"/>
                <a:gd name="T28" fmla="*/ 0 w 576"/>
                <a:gd name="T29" fmla="*/ 0 h 336"/>
                <a:gd name="T30" fmla="*/ 0 w 576"/>
                <a:gd name="T31" fmla="*/ 0 h 336"/>
                <a:gd name="T32" fmla="*/ 0 w 576"/>
                <a:gd name="T33" fmla="*/ 0 h 336"/>
                <a:gd name="T34" fmla="*/ 0 w 576"/>
                <a:gd name="T35" fmla="*/ 0 h 336"/>
                <a:gd name="T36" fmla="*/ 0 w 576"/>
                <a:gd name="T37" fmla="*/ 0 h 336"/>
                <a:gd name="T38" fmla="*/ 0 w 576"/>
                <a:gd name="T39" fmla="*/ 0 h 336"/>
                <a:gd name="T40" fmla="*/ 0 w 576"/>
                <a:gd name="T41" fmla="*/ 0 h 336"/>
                <a:gd name="T42" fmla="*/ 0 w 576"/>
                <a:gd name="T43" fmla="*/ 0 h 336"/>
                <a:gd name="T44" fmla="*/ 0 w 576"/>
                <a:gd name="T45" fmla="*/ 0 h 336"/>
                <a:gd name="T46" fmla="*/ 0 w 576"/>
                <a:gd name="T47" fmla="*/ 0 h 336"/>
                <a:gd name="T48" fmla="*/ 0 w 576"/>
                <a:gd name="T49" fmla="*/ 0 h 336"/>
                <a:gd name="T50" fmla="*/ 0 w 576"/>
                <a:gd name="T51" fmla="*/ 0 h 336"/>
                <a:gd name="T52" fmla="*/ 0 w 576"/>
                <a:gd name="T53" fmla="*/ 0 h 336"/>
                <a:gd name="T54" fmla="*/ 0 w 576"/>
                <a:gd name="T55" fmla="*/ 0 h 336"/>
                <a:gd name="T56" fmla="*/ 0 w 576"/>
                <a:gd name="T57" fmla="*/ 0 h 336"/>
                <a:gd name="T58" fmla="*/ 0 w 576"/>
                <a:gd name="T59" fmla="*/ 0 h 336"/>
                <a:gd name="T60" fmla="*/ 0 w 576"/>
                <a:gd name="T61" fmla="*/ 0 h 336"/>
                <a:gd name="T62" fmla="*/ 0 w 576"/>
                <a:gd name="T63" fmla="*/ 0 h 336"/>
                <a:gd name="T64" fmla="*/ 0 w 576"/>
                <a:gd name="T65" fmla="*/ 0 h 336"/>
                <a:gd name="T66" fmla="*/ 0 w 576"/>
                <a:gd name="T67" fmla="*/ 0 h 336"/>
                <a:gd name="T68" fmla="*/ 0 w 576"/>
                <a:gd name="T69" fmla="*/ 0 h 336"/>
                <a:gd name="T70" fmla="*/ 0 w 576"/>
                <a:gd name="T71" fmla="*/ 0 h 336"/>
                <a:gd name="T72" fmla="*/ 0 w 576"/>
                <a:gd name="T73" fmla="*/ 0 h 336"/>
                <a:gd name="T74" fmla="*/ 0 w 576"/>
                <a:gd name="T75" fmla="*/ 0 h 336"/>
                <a:gd name="T76" fmla="*/ 0 w 576"/>
                <a:gd name="T77" fmla="*/ 0 h 336"/>
                <a:gd name="T78" fmla="*/ 0 w 576"/>
                <a:gd name="T79" fmla="*/ 0 h 336"/>
                <a:gd name="T80" fmla="*/ 0 w 576"/>
                <a:gd name="T81" fmla="*/ 0 h 336"/>
                <a:gd name="T82" fmla="*/ 0 w 576"/>
                <a:gd name="T83" fmla="*/ 0 h 336"/>
                <a:gd name="T84" fmla="*/ 0 w 576"/>
                <a:gd name="T85" fmla="*/ 0 h 336"/>
                <a:gd name="T86" fmla="*/ 0 w 576"/>
                <a:gd name="T87" fmla="*/ 0 h 336"/>
                <a:gd name="T88" fmla="*/ 0 w 576"/>
                <a:gd name="T89" fmla="*/ 0 h 336"/>
                <a:gd name="T90" fmla="*/ 0 w 576"/>
                <a:gd name="T91" fmla="*/ 0 h 336"/>
                <a:gd name="T92" fmla="*/ 0 w 576"/>
                <a:gd name="T93" fmla="*/ 0 h 336"/>
                <a:gd name="T94" fmla="*/ 0 w 576"/>
                <a:gd name="T95" fmla="*/ 0 h 336"/>
                <a:gd name="T96" fmla="*/ 0 w 576"/>
                <a:gd name="T97" fmla="*/ 0 h 336"/>
                <a:gd name="T98" fmla="*/ 0 w 576"/>
                <a:gd name="T99" fmla="*/ 0 h 336"/>
                <a:gd name="T100" fmla="*/ 0 w 576"/>
                <a:gd name="T101" fmla="*/ 0 h 336"/>
                <a:gd name="T102" fmla="*/ 0 w 576"/>
                <a:gd name="T103" fmla="*/ 0 h 336"/>
                <a:gd name="T104" fmla="*/ 0 w 576"/>
                <a:gd name="T105" fmla="*/ 0 h 336"/>
                <a:gd name="T106" fmla="*/ 0 w 576"/>
                <a:gd name="T107" fmla="*/ 0 h 336"/>
                <a:gd name="T108" fmla="*/ 0 w 576"/>
                <a:gd name="T109" fmla="*/ 0 h 336"/>
                <a:gd name="T110" fmla="*/ 0 w 576"/>
                <a:gd name="T111" fmla="*/ 0 h 336"/>
                <a:gd name="T112" fmla="*/ 0 w 576"/>
                <a:gd name="T113" fmla="*/ 0 h 336"/>
                <a:gd name="T114" fmla="*/ 0 w 576"/>
                <a:gd name="T115" fmla="*/ 0 h 336"/>
                <a:gd name="T116" fmla="*/ 0 w 576"/>
                <a:gd name="T117" fmla="*/ 0 h 336"/>
                <a:gd name="T118" fmla="*/ 0 w 576"/>
                <a:gd name="T119" fmla="*/ 0 h 3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76" h="336">
                  <a:moveTo>
                    <a:pt x="181" y="266"/>
                  </a:moveTo>
                  <a:lnTo>
                    <a:pt x="177" y="262"/>
                  </a:lnTo>
                  <a:lnTo>
                    <a:pt x="166" y="252"/>
                  </a:lnTo>
                  <a:lnTo>
                    <a:pt x="152" y="237"/>
                  </a:lnTo>
                  <a:lnTo>
                    <a:pt x="137" y="219"/>
                  </a:lnTo>
                  <a:lnTo>
                    <a:pt x="125" y="199"/>
                  </a:lnTo>
                  <a:lnTo>
                    <a:pt x="120" y="179"/>
                  </a:lnTo>
                  <a:lnTo>
                    <a:pt x="123" y="161"/>
                  </a:lnTo>
                  <a:lnTo>
                    <a:pt x="139" y="148"/>
                  </a:lnTo>
                  <a:lnTo>
                    <a:pt x="156" y="133"/>
                  </a:lnTo>
                  <a:lnTo>
                    <a:pt x="164" y="112"/>
                  </a:lnTo>
                  <a:lnTo>
                    <a:pt x="164" y="88"/>
                  </a:lnTo>
                  <a:lnTo>
                    <a:pt x="158" y="63"/>
                  </a:lnTo>
                  <a:lnTo>
                    <a:pt x="150" y="40"/>
                  </a:lnTo>
                  <a:lnTo>
                    <a:pt x="143" y="19"/>
                  </a:lnTo>
                  <a:lnTo>
                    <a:pt x="136" y="5"/>
                  </a:lnTo>
                  <a:lnTo>
                    <a:pt x="133" y="0"/>
                  </a:lnTo>
                  <a:lnTo>
                    <a:pt x="139" y="4"/>
                  </a:lnTo>
                  <a:lnTo>
                    <a:pt x="153" y="13"/>
                  </a:lnTo>
                  <a:lnTo>
                    <a:pt x="174" y="26"/>
                  </a:lnTo>
                  <a:lnTo>
                    <a:pt x="197" y="45"/>
                  </a:lnTo>
                  <a:lnTo>
                    <a:pt x="218" y="65"/>
                  </a:lnTo>
                  <a:lnTo>
                    <a:pt x="233" y="84"/>
                  </a:lnTo>
                  <a:lnTo>
                    <a:pt x="241" y="104"/>
                  </a:lnTo>
                  <a:lnTo>
                    <a:pt x="237" y="123"/>
                  </a:lnTo>
                  <a:lnTo>
                    <a:pt x="231" y="140"/>
                  </a:lnTo>
                  <a:lnTo>
                    <a:pt x="232" y="157"/>
                  </a:lnTo>
                  <a:lnTo>
                    <a:pt x="239" y="171"/>
                  </a:lnTo>
                  <a:lnTo>
                    <a:pt x="249" y="181"/>
                  </a:lnTo>
                  <a:lnTo>
                    <a:pt x="261" y="185"/>
                  </a:lnTo>
                  <a:lnTo>
                    <a:pt x="274" y="179"/>
                  </a:lnTo>
                  <a:lnTo>
                    <a:pt x="285" y="165"/>
                  </a:lnTo>
                  <a:lnTo>
                    <a:pt x="291" y="137"/>
                  </a:lnTo>
                  <a:lnTo>
                    <a:pt x="298" y="107"/>
                  </a:lnTo>
                  <a:lnTo>
                    <a:pt x="307" y="82"/>
                  </a:lnTo>
                  <a:lnTo>
                    <a:pt x="320" y="61"/>
                  </a:lnTo>
                  <a:lnTo>
                    <a:pt x="333" y="45"/>
                  </a:lnTo>
                  <a:lnTo>
                    <a:pt x="347" y="34"/>
                  </a:lnTo>
                  <a:lnTo>
                    <a:pt x="359" y="26"/>
                  </a:lnTo>
                  <a:lnTo>
                    <a:pt x="366" y="23"/>
                  </a:lnTo>
                  <a:lnTo>
                    <a:pt x="369" y="21"/>
                  </a:lnTo>
                  <a:lnTo>
                    <a:pt x="368" y="25"/>
                  </a:lnTo>
                  <a:lnTo>
                    <a:pt x="362" y="36"/>
                  </a:lnTo>
                  <a:lnTo>
                    <a:pt x="357" y="50"/>
                  </a:lnTo>
                  <a:lnTo>
                    <a:pt x="352" y="69"/>
                  </a:lnTo>
                  <a:lnTo>
                    <a:pt x="348" y="86"/>
                  </a:lnTo>
                  <a:lnTo>
                    <a:pt x="348" y="103"/>
                  </a:lnTo>
                  <a:lnTo>
                    <a:pt x="352" y="116"/>
                  </a:lnTo>
                  <a:lnTo>
                    <a:pt x="361" y="124"/>
                  </a:lnTo>
                  <a:lnTo>
                    <a:pt x="373" y="125"/>
                  </a:lnTo>
                  <a:lnTo>
                    <a:pt x="384" y="121"/>
                  </a:lnTo>
                  <a:lnTo>
                    <a:pt x="394" y="113"/>
                  </a:lnTo>
                  <a:lnTo>
                    <a:pt x="405" y="104"/>
                  </a:lnTo>
                  <a:lnTo>
                    <a:pt x="414" y="94"/>
                  </a:lnTo>
                  <a:lnTo>
                    <a:pt x="423" y="84"/>
                  </a:lnTo>
                  <a:lnTo>
                    <a:pt x="432" y="78"/>
                  </a:lnTo>
                  <a:lnTo>
                    <a:pt x="441" y="75"/>
                  </a:lnTo>
                  <a:lnTo>
                    <a:pt x="440" y="77"/>
                  </a:lnTo>
                  <a:lnTo>
                    <a:pt x="435" y="83"/>
                  </a:lnTo>
                  <a:lnTo>
                    <a:pt x="430" y="91"/>
                  </a:lnTo>
                  <a:lnTo>
                    <a:pt x="423" y="100"/>
                  </a:lnTo>
                  <a:lnTo>
                    <a:pt x="416" y="112"/>
                  </a:lnTo>
                  <a:lnTo>
                    <a:pt x="412" y="123"/>
                  </a:lnTo>
                  <a:lnTo>
                    <a:pt x="412" y="134"/>
                  </a:lnTo>
                  <a:lnTo>
                    <a:pt x="415" y="144"/>
                  </a:lnTo>
                  <a:lnTo>
                    <a:pt x="419" y="153"/>
                  </a:lnTo>
                  <a:lnTo>
                    <a:pt x="422" y="162"/>
                  </a:lnTo>
                  <a:lnTo>
                    <a:pt x="420" y="173"/>
                  </a:lnTo>
                  <a:lnTo>
                    <a:pt x="416" y="182"/>
                  </a:lnTo>
                  <a:lnTo>
                    <a:pt x="409" y="192"/>
                  </a:lnTo>
                  <a:lnTo>
                    <a:pt x="397" y="203"/>
                  </a:lnTo>
                  <a:lnTo>
                    <a:pt x="380" y="212"/>
                  </a:lnTo>
                  <a:lnTo>
                    <a:pt x="357" y="221"/>
                  </a:lnTo>
                  <a:lnTo>
                    <a:pt x="340" y="229"/>
                  </a:lnTo>
                  <a:lnTo>
                    <a:pt x="335" y="236"/>
                  </a:lnTo>
                  <a:lnTo>
                    <a:pt x="339" y="241"/>
                  </a:lnTo>
                  <a:lnTo>
                    <a:pt x="351" y="245"/>
                  </a:lnTo>
                  <a:lnTo>
                    <a:pt x="365" y="248"/>
                  </a:lnTo>
                  <a:lnTo>
                    <a:pt x="381" y="246"/>
                  </a:lnTo>
                  <a:lnTo>
                    <a:pt x="395" y="244"/>
                  </a:lnTo>
                  <a:lnTo>
                    <a:pt x="406" y="237"/>
                  </a:lnTo>
                  <a:lnTo>
                    <a:pt x="415" y="228"/>
                  </a:lnTo>
                  <a:lnTo>
                    <a:pt x="428" y="217"/>
                  </a:lnTo>
                  <a:lnTo>
                    <a:pt x="444" y="207"/>
                  </a:lnTo>
                  <a:lnTo>
                    <a:pt x="461" y="198"/>
                  </a:lnTo>
                  <a:lnTo>
                    <a:pt x="480" y="188"/>
                  </a:lnTo>
                  <a:lnTo>
                    <a:pt x="495" y="181"/>
                  </a:lnTo>
                  <a:lnTo>
                    <a:pt x="510" y="175"/>
                  </a:lnTo>
                  <a:lnTo>
                    <a:pt x="520" y="174"/>
                  </a:lnTo>
                  <a:lnTo>
                    <a:pt x="524" y="177"/>
                  </a:lnTo>
                  <a:lnTo>
                    <a:pt x="522" y="182"/>
                  </a:lnTo>
                  <a:lnTo>
                    <a:pt x="515" y="190"/>
                  </a:lnTo>
                  <a:lnTo>
                    <a:pt x="506" y="200"/>
                  </a:lnTo>
                  <a:lnTo>
                    <a:pt x="498" y="212"/>
                  </a:lnTo>
                  <a:lnTo>
                    <a:pt x="491" y="225"/>
                  </a:lnTo>
                  <a:lnTo>
                    <a:pt x="491" y="237"/>
                  </a:lnTo>
                  <a:lnTo>
                    <a:pt x="497" y="249"/>
                  </a:lnTo>
                  <a:lnTo>
                    <a:pt x="505" y="257"/>
                  </a:lnTo>
                  <a:lnTo>
                    <a:pt x="509" y="257"/>
                  </a:lnTo>
                  <a:lnTo>
                    <a:pt x="511" y="253"/>
                  </a:lnTo>
                  <a:lnTo>
                    <a:pt x="514" y="245"/>
                  </a:lnTo>
                  <a:lnTo>
                    <a:pt x="517" y="236"/>
                  </a:lnTo>
                  <a:lnTo>
                    <a:pt x="520" y="227"/>
                  </a:lnTo>
                  <a:lnTo>
                    <a:pt x="530" y="219"/>
                  </a:lnTo>
                  <a:lnTo>
                    <a:pt x="543" y="215"/>
                  </a:lnTo>
                  <a:lnTo>
                    <a:pt x="542" y="219"/>
                  </a:lnTo>
                  <a:lnTo>
                    <a:pt x="542" y="228"/>
                  </a:lnTo>
                  <a:lnTo>
                    <a:pt x="547" y="238"/>
                  </a:lnTo>
                  <a:lnTo>
                    <a:pt x="560" y="246"/>
                  </a:lnTo>
                  <a:lnTo>
                    <a:pt x="569" y="250"/>
                  </a:lnTo>
                  <a:lnTo>
                    <a:pt x="574" y="254"/>
                  </a:lnTo>
                  <a:lnTo>
                    <a:pt x="576" y="260"/>
                  </a:lnTo>
                  <a:lnTo>
                    <a:pt x="574" y="266"/>
                  </a:lnTo>
                  <a:lnTo>
                    <a:pt x="569" y="273"/>
                  </a:lnTo>
                  <a:lnTo>
                    <a:pt x="560" y="278"/>
                  </a:lnTo>
                  <a:lnTo>
                    <a:pt x="547" y="282"/>
                  </a:lnTo>
                  <a:lnTo>
                    <a:pt x="530" y="286"/>
                  </a:lnTo>
                  <a:lnTo>
                    <a:pt x="511" y="286"/>
                  </a:lnTo>
                  <a:lnTo>
                    <a:pt x="491" y="285"/>
                  </a:lnTo>
                  <a:lnTo>
                    <a:pt x="473" y="282"/>
                  </a:lnTo>
                  <a:lnTo>
                    <a:pt x="456" y="281"/>
                  </a:lnTo>
                  <a:lnTo>
                    <a:pt x="438" y="281"/>
                  </a:lnTo>
                  <a:lnTo>
                    <a:pt x="420" y="286"/>
                  </a:lnTo>
                  <a:lnTo>
                    <a:pt x="403" y="296"/>
                  </a:lnTo>
                  <a:lnTo>
                    <a:pt x="386" y="315"/>
                  </a:lnTo>
                  <a:lnTo>
                    <a:pt x="370" y="331"/>
                  </a:lnTo>
                  <a:lnTo>
                    <a:pt x="355" y="336"/>
                  </a:lnTo>
                  <a:lnTo>
                    <a:pt x="341" y="333"/>
                  </a:lnTo>
                  <a:lnTo>
                    <a:pt x="327" y="324"/>
                  </a:lnTo>
                  <a:lnTo>
                    <a:pt x="312" y="314"/>
                  </a:lnTo>
                  <a:lnTo>
                    <a:pt x="297" y="304"/>
                  </a:lnTo>
                  <a:lnTo>
                    <a:pt x="280" y="299"/>
                  </a:lnTo>
                  <a:lnTo>
                    <a:pt x="261" y="302"/>
                  </a:lnTo>
                  <a:lnTo>
                    <a:pt x="240" y="308"/>
                  </a:lnTo>
                  <a:lnTo>
                    <a:pt x="218" y="316"/>
                  </a:lnTo>
                  <a:lnTo>
                    <a:pt x="195" y="321"/>
                  </a:lnTo>
                  <a:lnTo>
                    <a:pt x="172" y="327"/>
                  </a:lnTo>
                  <a:lnTo>
                    <a:pt x="148" y="329"/>
                  </a:lnTo>
                  <a:lnTo>
                    <a:pt x="125" y="329"/>
                  </a:lnTo>
                  <a:lnTo>
                    <a:pt x="104" y="324"/>
                  </a:lnTo>
                  <a:lnTo>
                    <a:pt x="86" y="316"/>
                  </a:lnTo>
                  <a:lnTo>
                    <a:pt x="71" y="306"/>
                  </a:lnTo>
                  <a:lnTo>
                    <a:pt x="60" y="295"/>
                  </a:lnTo>
                  <a:lnTo>
                    <a:pt x="48" y="282"/>
                  </a:lnTo>
                  <a:lnTo>
                    <a:pt x="40" y="269"/>
                  </a:lnTo>
                  <a:lnTo>
                    <a:pt x="35" y="254"/>
                  </a:lnTo>
                  <a:lnTo>
                    <a:pt x="33" y="240"/>
                  </a:lnTo>
                  <a:lnTo>
                    <a:pt x="35" y="225"/>
                  </a:lnTo>
                  <a:lnTo>
                    <a:pt x="41" y="211"/>
                  </a:lnTo>
                  <a:lnTo>
                    <a:pt x="46" y="195"/>
                  </a:lnTo>
                  <a:lnTo>
                    <a:pt x="45" y="178"/>
                  </a:lnTo>
                  <a:lnTo>
                    <a:pt x="40" y="161"/>
                  </a:lnTo>
                  <a:lnTo>
                    <a:pt x="31" y="145"/>
                  </a:lnTo>
                  <a:lnTo>
                    <a:pt x="20" y="131"/>
                  </a:lnTo>
                  <a:lnTo>
                    <a:pt x="11" y="119"/>
                  </a:lnTo>
                  <a:lnTo>
                    <a:pt x="3" y="111"/>
                  </a:lnTo>
                  <a:lnTo>
                    <a:pt x="0" y="108"/>
                  </a:lnTo>
                  <a:lnTo>
                    <a:pt x="4" y="109"/>
                  </a:lnTo>
                  <a:lnTo>
                    <a:pt x="14" y="113"/>
                  </a:lnTo>
                  <a:lnTo>
                    <a:pt x="28" y="121"/>
                  </a:lnTo>
                  <a:lnTo>
                    <a:pt x="42" y="129"/>
                  </a:lnTo>
                  <a:lnTo>
                    <a:pt x="58" y="140"/>
                  </a:lnTo>
                  <a:lnTo>
                    <a:pt x="71" y="152"/>
                  </a:lnTo>
                  <a:lnTo>
                    <a:pt x="82" y="165"/>
                  </a:lnTo>
                  <a:lnTo>
                    <a:pt x="85" y="178"/>
                  </a:lnTo>
                  <a:lnTo>
                    <a:pt x="85" y="190"/>
                  </a:lnTo>
                  <a:lnTo>
                    <a:pt x="87" y="200"/>
                  </a:lnTo>
                  <a:lnTo>
                    <a:pt x="93" y="208"/>
                  </a:lnTo>
                  <a:lnTo>
                    <a:pt x="98" y="216"/>
                  </a:lnTo>
                  <a:lnTo>
                    <a:pt x="106" y="223"/>
                  </a:lnTo>
                  <a:lnTo>
                    <a:pt x="114" y="229"/>
                  </a:lnTo>
                  <a:lnTo>
                    <a:pt x="121" y="235"/>
                  </a:lnTo>
                  <a:lnTo>
                    <a:pt x="129" y="241"/>
                  </a:lnTo>
                  <a:lnTo>
                    <a:pt x="140" y="249"/>
                  </a:lnTo>
                  <a:lnTo>
                    <a:pt x="149" y="254"/>
                  </a:lnTo>
                  <a:lnTo>
                    <a:pt x="158" y="258"/>
                  </a:lnTo>
                  <a:lnTo>
                    <a:pt x="166" y="262"/>
                  </a:lnTo>
                  <a:lnTo>
                    <a:pt x="172" y="264"/>
                  </a:lnTo>
                  <a:lnTo>
                    <a:pt x="177" y="265"/>
                  </a:lnTo>
                  <a:lnTo>
                    <a:pt x="179" y="266"/>
                  </a:lnTo>
                  <a:lnTo>
                    <a:pt x="181" y="266"/>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0" name="Freeform 65">
              <a:extLst>
                <a:ext uri="{FF2B5EF4-FFF2-40B4-BE49-F238E27FC236}">
                  <a16:creationId xmlns:a16="http://schemas.microsoft.com/office/drawing/2014/main" id="{991EDC5A-ED91-4F67-A05D-4480451EFEEB}"/>
                </a:ext>
              </a:extLst>
            </p:cNvPr>
            <p:cNvSpPr>
              <a:spLocks/>
            </p:cNvSpPr>
            <p:nvPr/>
          </p:nvSpPr>
          <p:spPr bwMode="auto">
            <a:xfrm>
              <a:off x="1857" y="1180"/>
              <a:ext cx="243" cy="142"/>
            </a:xfrm>
            <a:custGeom>
              <a:avLst/>
              <a:gdLst>
                <a:gd name="T0" fmla="*/ 0 w 730"/>
                <a:gd name="T1" fmla="*/ 0 h 425"/>
                <a:gd name="T2" fmla="*/ 0 w 730"/>
                <a:gd name="T3" fmla="*/ 0 h 425"/>
                <a:gd name="T4" fmla="*/ 0 w 730"/>
                <a:gd name="T5" fmla="*/ 0 h 425"/>
                <a:gd name="T6" fmla="*/ 0 w 730"/>
                <a:gd name="T7" fmla="*/ 0 h 425"/>
                <a:gd name="T8" fmla="*/ 0 w 730"/>
                <a:gd name="T9" fmla="*/ 0 h 425"/>
                <a:gd name="T10" fmla="*/ 0 w 730"/>
                <a:gd name="T11" fmla="*/ 0 h 425"/>
                <a:gd name="T12" fmla="*/ 0 w 730"/>
                <a:gd name="T13" fmla="*/ 0 h 425"/>
                <a:gd name="T14" fmla="*/ 0 w 730"/>
                <a:gd name="T15" fmla="*/ 0 h 425"/>
                <a:gd name="T16" fmla="*/ 0 w 730"/>
                <a:gd name="T17" fmla="*/ 0 h 425"/>
                <a:gd name="T18" fmla="*/ 0 w 730"/>
                <a:gd name="T19" fmla="*/ 0 h 425"/>
                <a:gd name="T20" fmla="*/ 0 w 730"/>
                <a:gd name="T21" fmla="*/ 0 h 425"/>
                <a:gd name="T22" fmla="*/ 0 w 730"/>
                <a:gd name="T23" fmla="*/ 0 h 425"/>
                <a:gd name="T24" fmla="*/ 0 w 730"/>
                <a:gd name="T25" fmla="*/ 0 h 425"/>
                <a:gd name="T26" fmla="*/ 0 w 730"/>
                <a:gd name="T27" fmla="*/ 0 h 425"/>
                <a:gd name="T28" fmla="*/ 0 w 730"/>
                <a:gd name="T29" fmla="*/ 0 h 425"/>
                <a:gd name="T30" fmla="*/ 0 w 730"/>
                <a:gd name="T31" fmla="*/ 0 h 425"/>
                <a:gd name="T32" fmla="*/ 0 w 730"/>
                <a:gd name="T33" fmla="*/ 0 h 425"/>
                <a:gd name="T34" fmla="*/ 0 w 730"/>
                <a:gd name="T35" fmla="*/ 0 h 425"/>
                <a:gd name="T36" fmla="*/ 0 w 730"/>
                <a:gd name="T37" fmla="*/ 0 h 425"/>
                <a:gd name="T38" fmla="*/ 0 w 730"/>
                <a:gd name="T39" fmla="*/ 0 h 425"/>
                <a:gd name="T40" fmla="*/ 0 w 730"/>
                <a:gd name="T41" fmla="*/ 0 h 425"/>
                <a:gd name="T42" fmla="*/ 0 w 730"/>
                <a:gd name="T43" fmla="*/ 0 h 425"/>
                <a:gd name="T44" fmla="*/ 0 w 730"/>
                <a:gd name="T45" fmla="*/ 0 h 425"/>
                <a:gd name="T46" fmla="*/ 0 w 730"/>
                <a:gd name="T47" fmla="*/ 0 h 425"/>
                <a:gd name="T48" fmla="*/ 0 w 730"/>
                <a:gd name="T49" fmla="*/ 0 h 425"/>
                <a:gd name="T50" fmla="*/ 0 w 730"/>
                <a:gd name="T51" fmla="*/ 0 h 425"/>
                <a:gd name="T52" fmla="*/ 0 w 730"/>
                <a:gd name="T53" fmla="*/ 0 h 425"/>
                <a:gd name="T54" fmla="*/ 0 w 730"/>
                <a:gd name="T55" fmla="*/ 0 h 425"/>
                <a:gd name="T56" fmla="*/ 0 w 730"/>
                <a:gd name="T57" fmla="*/ 0 h 425"/>
                <a:gd name="T58" fmla="*/ 0 w 730"/>
                <a:gd name="T59" fmla="*/ 0 h 425"/>
                <a:gd name="T60" fmla="*/ 0 w 730"/>
                <a:gd name="T61" fmla="*/ 0 h 425"/>
                <a:gd name="T62" fmla="*/ 0 w 730"/>
                <a:gd name="T63" fmla="*/ 0 h 425"/>
                <a:gd name="T64" fmla="*/ 0 w 730"/>
                <a:gd name="T65" fmla="*/ 0 h 425"/>
                <a:gd name="T66" fmla="*/ 0 w 730"/>
                <a:gd name="T67" fmla="*/ 0 h 425"/>
                <a:gd name="T68" fmla="*/ 0 w 730"/>
                <a:gd name="T69" fmla="*/ 0 h 425"/>
                <a:gd name="T70" fmla="*/ 0 w 730"/>
                <a:gd name="T71" fmla="*/ 0 h 425"/>
                <a:gd name="T72" fmla="*/ 0 w 730"/>
                <a:gd name="T73" fmla="*/ 0 h 425"/>
                <a:gd name="T74" fmla="*/ 0 w 730"/>
                <a:gd name="T75" fmla="*/ 0 h 425"/>
                <a:gd name="T76" fmla="*/ 0 w 730"/>
                <a:gd name="T77" fmla="*/ 0 h 425"/>
                <a:gd name="T78" fmla="*/ 0 w 730"/>
                <a:gd name="T79" fmla="*/ 0 h 425"/>
                <a:gd name="T80" fmla="*/ 0 w 730"/>
                <a:gd name="T81" fmla="*/ 0 h 425"/>
                <a:gd name="T82" fmla="*/ 0 w 730"/>
                <a:gd name="T83" fmla="*/ 0 h 425"/>
                <a:gd name="T84" fmla="*/ 0 w 730"/>
                <a:gd name="T85" fmla="*/ 0 h 425"/>
                <a:gd name="T86" fmla="*/ 0 w 730"/>
                <a:gd name="T87" fmla="*/ 0 h 425"/>
                <a:gd name="T88" fmla="*/ 0 w 730"/>
                <a:gd name="T89" fmla="*/ 0 h 425"/>
                <a:gd name="T90" fmla="*/ 0 w 730"/>
                <a:gd name="T91" fmla="*/ 0 h 425"/>
                <a:gd name="T92" fmla="*/ 0 w 730"/>
                <a:gd name="T93" fmla="*/ 0 h 425"/>
                <a:gd name="T94" fmla="*/ 0 w 730"/>
                <a:gd name="T95" fmla="*/ 0 h 425"/>
                <a:gd name="T96" fmla="*/ 0 w 730"/>
                <a:gd name="T97" fmla="*/ 0 h 425"/>
                <a:gd name="T98" fmla="*/ 0 w 730"/>
                <a:gd name="T99" fmla="*/ 0 h 425"/>
                <a:gd name="T100" fmla="*/ 0 w 730"/>
                <a:gd name="T101" fmla="*/ 0 h 425"/>
                <a:gd name="T102" fmla="*/ 0 w 730"/>
                <a:gd name="T103" fmla="*/ 0 h 425"/>
                <a:gd name="T104" fmla="*/ 0 w 730"/>
                <a:gd name="T105" fmla="*/ 0 h 425"/>
                <a:gd name="T106" fmla="*/ 0 w 730"/>
                <a:gd name="T107" fmla="*/ 0 h 425"/>
                <a:gd name="T108" fmla="*/ 0 w 730"/>
                <a:gd name="T109" fmla="*/ 0 h 425"/>
                <a:gd name="T110" fmla="*/ 0 w 730"/>
                <a:gd name="T111" fmla="*/ 0 h 425"/>
                <a:gd name="T112" fmla="*/ 0 w 730"/>
                <a:gd name="T113" fmla="*/ 0 h 425"/>
                <a:gd name="T114" fmla="*/ 0 w 730"/>
                <a:gd name="T115" fmla="*/ 0 h 425"/>
                <a:gd name="T116" fmla="*/ 0 w 730"/>
                <a:gd name="T117" fmla="*/ 0 h 425"/>
                <a:gd name="T118" fmla="*/ 0 w 730"/>
                <a:gd name="T119" fmla="*/ 0 h 425"/>
                <a:gd name="T120" fmla="*/ 0 w 730"/>
                <a:gd name="T121" fmla="*/ 0 h 425"/>
                <a:gd name="T122" fmla="*/ 0 w 730"/>
                <a:gd name="T123" fmla="*/ 0 h 425"/>
                <a:gd name="T124" fmla="*/ 0 w 730"/>
                <a:gd name="T125" fmla="*/ 0 h 42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30" h="425">
                  <a:moveTo>
                    <a:pt x="229" y="337"/>
                  </a:moveTo>
                  <a:lnTo>
                    <a:pt x="224" y="331"/>
                  </a:lnTo>
                  <a:lnTo>
                    <a:pt x="209" y="318"/>
                  </a:lnTo>
                  <a:lnTo>
                    <a:pt x="192" y="300"/>
                  </a:lnTo>
                  <a:lnTo>
                    <a:pt x="174" y="276"/>
                  </a:lnTo>
                  <a:lnTo>
                    <a:pt x="158" y="251"/>
                  </a:lnTo>
                  <a:lnTo>
                    <a:pt x="152" y="226"/>
                  </a:lnTo>
                  <a:lnTo>
                    <a:pt x="154" y="205"/>
                  </a:lnTo>
                  <a:lnTo>
                    <a:pt x="174" y="188"/>
                  </a:lnTo>
                  <a:lnTo>
                    <a:pt x="195" y="170"/>
                  </a:lnTo>
                  <a:lnTo>
                    <a:pt x="206" y="142"/>
                  </a:lnTo>
                  <a:lnTo>
                    <a:pt x="206" y="112"/>
                  </a:lnTo>
                  <a:lnTo>
                    <a:pt x="199" y="80"/>
                  </a:lnTo>
                  <a:lnTo>
                    <a:pt x="190" y="50"/>
                  </a:lnTo>
                  <a:lnTo>
                    <a:pt x="179" y="23"/>
                  </a:lnTo>
                  <a:lnTo>
                    <a:pt x="171" y="6"/>
                  </a:lnTo>
                  <a:lnTo>
                    <a:pt x="167" y="0"/>
                  </a:lnTo>
                  <a:lnTo>
                    <a:pt x="174" y="4"/>
                  </a:lnTo>
                  <a:lnTo>
                    <a:pt x="194" y="15"/>
                  </a:lnTo>
                  <a:lnTo>
                    <a:pt x="219" y="34"/>
                  </a:lnTo>
                  <a:lnTo>
                    <a:pt x="248" y="56"/>
                  </a:lnTo>
                  <a:lnTo>
                    <a:pt x="274" y="81"/>
                  </a:lnTo>
                  <a:lnTo>
                    <a:pt x="294" y="106"/>
                  </a:lnTo>
                  <a:lnTo>
                    <a:pt x="304" y="133"/>
                  </a:lnTo>
                  <a:lnTo>
                    <a:pt x="299" y="155"/>
                  </a:lnTo>
                  <a:lnTo>
                    <a:pt x="291" y="177"/>
                  </a:lnTo>
                  <a:lnTo>
                    <a:pt x="292" y="199"/>
                  </a:lnTo>
                  <a:lnTo>
                    <a:pt x="302" y="216"/>
                  </a:lnTo>
                  <a:lnTo>
                    <a:pt x="315" y="229"/>
                  </a:lnTo>
                  <a:lnTo>
                    <a:pt x="331" y="233"/>
                  </a:lnTo>
                  <a:lnTo>
                    <a:pt x="346" y="227"/>
                  </a:lnTo>
                  <a:lnTo>
                    <a:pt x="360" y="208"/>
                  </a:lnTo>
                  <a:lnTo>
                    <a:pt x="367" y="173"/>
                  </a:lnTo>
                  <a:lnTo>
                    <a:pt x="375" y="135"/>
                  </a:lnTo>
                  <a:lnTo>
                    <a:pt x="389" y="102"/>
                  </a:lnTo>
                  <a:lnTo>
                    <a:pt x="404" y="77"/>
                  </a:lnTo>
                  <a:lnTo>
                    <a:pt x="421" y="58"/>
                  </a:lnTo>
                  <a:lnTo>
                    <a:pt x="439" y="43"/>
                  </a:lnTo>
                  <a:lnTo>
                    <a:pt x="453" y="34"/>
                  </a:lnTo>
                  <a:lnTo>
                    <a:pt x="464" y="29"/>
                  </a:lnTo>
                  <a:lnTo>
                    <a:pt x="468" y="27"/>
                  </a:lnTo>
                  <a:lnTo>
                    <a:pt x="465" y="33"/>
                  </a:lnTo>
                  <a:lnTo>
                    <a:pt x="460" y="46"/>
                  </a:lnTo>
                  <a:lnTo>
                    <a:pt x="453" y="64"/>
                  </a:lnTo>
                  <a:lnTo>
                    <a:pt x="446" y="87"/>
                  </a:lnTo>
                  <a:lnTo>
                    <a:pt x="441" y="109"/>
                  </a:lnTo>
                  <a:lnTo>
                    <a:pt x="441" y="130"/>
                  </a:lnTo>
                  <a:lnTo>
                    <a:pt x="445" y="147"/>
                  </a:lnTo>
                  <a:lnTo>
                    <a:pt x="457" y="156"/>
                  </a:lnTo>
                  <a:lnTo>
                    <a:pt x="473" y="158"/>
                  </a:lnTo>
                  <a:lnTo>
                    <a:pt x="486" y="154"/>
                  </a:lnTo>
                  <a:lnTo>
                    <a:pt x="499" y="143"/>
                  </a:lnTo>
                  <a:lnTo>
                    <a:pt x="512" y="131"/>
                  </a:lnTo>
                  <a:lnTo>
                    <a:pt x="524" y="118"/>
                  </a:lnTo>
                  <a:lnTo>
                    <a:pt x="536" y="106"/>
                  </a:lnTo>
                  <a:lnTo>
                    <a:pt x="548" y="98"/>
                  </a:lnTo>
                  <a:lnTo>
                    <a:pt x="560" y="94"/>
                  </a:lnTo>
                  <a:lnTo>
                    <a:pt x="557" y="97"/>
                  </a:lnTo>
                  <a:lnTo>
                    <a:pt x="552" y="104"/>
                  </a:lnTo>
                  <a:lnTo>
                    <a:pt x="544" y="114"/>
                  </a:lnTo>
                  <a:lnTo>
                    <a:pt x="536" y="127"/>
                  </a:lnTo>
                  <a:lnTo>
                    <a:pt x="529" y="142"/>
                  </a:lnTo>
                  <a:lnTo>
                    <a:pt x="524" y="156"/>
                  </a:lnTo>
                  <a:lnTo>
                    <a:pt x="522" y="171"/>
                  </a:lnTo>
                  <a:lnTo>
                    <a:pt x="526" y="183"/>
                  </a:lnTo>
                  <a:lnTo>
                    <a:pt x="531" y="195"/>
                  </a:lnTo>
                  <a:lnTo>
                    <a:pt x="533" y="206"/>
                  </a:lnTo>
                  <a:lnTo>
                    <a:pt x="533" y="218"/>
                  </a:lnTo>
                  <a:lnTo>
                    <a:pt x="528" y="231"/>
                  </a:lnTo>
                  <a:lnTo>
                    <a:pt x="518" y="243"/>
                  </a:lnTo>
                  <a:lnTo>
                    <a:pt x="503" y="256"/>
                  </a:lnTo>
                  <a:lnTo>
                    <a:pt x="481" y="268"/>
                  </a:lnTo>
                  <a:lnTo>
                    <a:pt x="453" y="280"/>
                  </a:lnTo>
                  <a:lnTo>
                    <a:pt x="431" y="291"/>
                  </a:lnTo>
                  <a:lnTo>
                    <a:pt x="424" y="299"/>
                  </a:lnTo>
                  <a:lnTo>
                    <a:pt x="429" y="306"/>
                  </a:lnTo>
                  <a:lnTo>
                    <a:pt x="444" y="310"/>
                  </a:lnTo>
                  <a:lnTo>
                    <a:pt x="462" y="313"/>
                  </a:lnTo>
                  <a:lnTo>
                    <a:pt x="483" y="312"/>
                  </a:lnTo>
                  <a:lnTo>
                    <a:pt x="502" y="308"/>
                  </a:lnTo>
                  <a:lnTo>
                    <a:pt x="514" y="300"/>
                  </a:lnTo>
                  <a:lnTo>
                    <a:pt x="526" y="288"/>
                  </a:lnTo>
                  <a:lnTo>
                    <a:pt x="543" y="276"/>
                  </a:lnTo>
                  <a:lnTo>
                    <a:pt x="562" y="263"/>
                  </a:lnTo>
                  <a:lnTo>
                    <a:pt x="585" y="250"/>
                  </a:lnTo>
                  <a:lnTo>
                    <a:pt x="607" y="238"/>
                  </a:lnTo>
                  <a:lnTo>
                    <a:pt x="628" y="229"/>
                  </a:lnTo>
                  <a:lnTo>
                    <a:pt x="645" y="222"/>
                  </a:lnTo>
                  <a:lnTo>
                    <a:pt x="658" y="221"/>
                  </a:lnTo>
                  <a:lnTo>
                    <a:pt x="664" y="224"/>
                  </a:lnTo>
                  <a:lnTo>
                    <a:pt x="660" y="231"/>
                  </a:lnTo>
                  <a:lnTo>
                    <a:pt x="652" y="242"/>
                  </a:lnTo>
                  <a:lnTo>
                    <a:pt x="641" y="254"/>
                  </a:lnTo>
                  <a:lnTo>
                    <a:pt x="631" y="268"/>
                  </a:lnTo>
                  <a:lnTo>
                    <a:pt x="623" y="284"/>
                  </a:lnTo>
                  <a:lnTo>
                    <a:pt x="622" y="300"/>
                  </a:lnTo>
                  <a:lnTo>
                    <a:pt x="630" y="314"/>
                  </a:lnTo>
                  <a:lnTo>
                    <a:pt x="640" y="324"/>
                  </a:lnTo>
                  <a:lnTo>
                    <a:pt x="645" y="325"/>
                  </a:lnTo>
                  <a:lnTo>
                    <a:pt x="649" y="320"/>
                  </a:lnTo>
                  <a:lnTo>
                    <a:pt x="651" y="310"/>
                  </a:lnTo>
                  <a:lnTo>
                    <a:pt x="655" y="299"/>
                  </a:lnTo>
                  <a:lnTo>
                    <a:pt x="660" y="288"/>
                  </a:lnTo>
                  <a:lnTo>
                    <a:pt x="670" y="278"/>
                  </a:lnTo>
                  <a:lnTo>
                    <a:pt x="687" y="272"/>
                  </a:lnTo>
                  <a:lnTo>
                    <a:pt x="686" y="278"/>
                  </a:lnTo>
                  <a:lnTo>
                    <a:pt x="686" y="288"/>
                  </a:lnTo>
                  <a:lnTo>
                    <a:pt x="691" y="301"/>
                  </a:lnTo>
                  <a:lnTo>
                    <a:pt x="710" y="310"/>
                  </a:lnTo>
                  <a:lnTo>
                    <a:pt x="720" y="316"/>
                  </a:lnTo>
                  <a:lnTo>
                    <a:pt x="727" y="321"/>
                  </a:lnTo>
                  <a:lnTo>
                    <a:pt x="730" y="329"/>
                  </a:lnTo>
                  <a:lnTo>
                    <a:pt x="728" y="337"/>
                  </a:lnTo>
                  <a:lnTo>
                    <a:pt x="722" y="345"/>
                  </a:lnTo>
                  <a:lnTo>
                    <a:pt x="710" y="351"/>
                  </a:lnTo>
                  <a:lnTo>
                    <a:pt x="693" y="358"/>
                  </a:lnTo>
                  <a:lnTo>
                    <a:pt x="672" y="362"/>
                  </a:lnTo>
                  <a:lnTo>
                    <a:pt x="648" y="363"/>
                  </a:lnTo>
                  <a:lnTo>
                    <a:pt x="624" y="360"/>
                  </a:lnTo>
                  <a:lnTo>
                    <a:pt x="601" y="357"/>
                  </a:lnTo>
                  <a:lnTo>
                    <a:pt x="578" y="354"/>
                  </a:lnTo>
                  <a:lnTo>
                    <a:pt x="554" y="355"/>
                  </a:lnTo>
                  <a:lnTo>
                    <a:pt x="532" y="362"/>
                  </a:lnTo>
                  <a:lnTo>
                    <a:pt x="511" y="375"/>
                  </a:lnTo>
                  <a:lnTo>
                    <a:pt x="489" y="399"/>
                  </a:lnTo>
                  <a:lnTo>
                    <a:pt x="469" y="420"/>
                  </a:lnTo>
                  <a:lnTo>
                    <a:pt x="449" y="425"/>
                  </a:lnTo>
                  <a:lnTo>
                    <a:pt x="431" y="421"/>
                  </a:lnTo>
                  <a:lnTo>
                    <a:pt x="414" y="409"/>
                  </a:lnTo>
                  <a:lnTo>
                    <a:pt x="394" y="396"/>
                  </a:lnTo>
                  <a:lnTo>
                    <a:pt x="374" y="384"/>
                  </a:lnTo>
                  <a:lnTo>
                    <a:pt x="353" y="379"/>
                  </a:lnTo>
                  <a:lnTo>
                    <a:pt x="329" y="382"/>
                  </a:lnTo>
                  <a:lnTo>
                    <a:pt x="316" y="385"/>
                  </a:lnTo>
                  <a:lnTo>
                    <a:pt x="303" y="391"/>
                  </a:lnTo>
                  <a:lnTo>
                    <a:pt x="288" y="395"/>
                  </a:lnTo>
                  <a:lnTo>
                    <a:pt x="274" y="400"/>
                  </a:lnTo>
                  <a:lnTo>
                    <a:pt x="260" y="404"/>
                  </a:lnTo>
                  <a:lnTo>
                    <a:pt x="245" y="408"/>
                  </a:lnTo>
                  <a:lnTo>
                    <a:pt x="231" y="411"/>
                  </a:lnTo>
                  <a:lnTo>
                    <a:pt x="215" y="413"/>
                  </a:lnTo>
                  <a:lnTo>
                    <a:pt x="200" y="416"/>
                  </a:lnTo>
                  <a:lnTo>
                    <a:pt x="186" y="417"/>
                  </a:lnTo>
                  <a:lnTo>
                    <a:pt x="171" y="417"/>
                  </a:lnTo>
                  <a:lnTo>
                    <a:pt x="158" y="416"/>
                  </a:lnTo>
                  <a:lnTo>
                    <a:pt x="144" y="414"/>
                  </a:lnTo>
                  <a:lnTo>
                    <a:pt x="132" y="411"/>
                  </a:lnTo>
                  <a:lnTo>
                    <a:pt x="120" y="407"/>
                  </a:lnTo>
                  <a:lnTo>
                    <a:pt x="108" y="400"/>
                  </a:lnTo>
                  <a:lnTo>
                    <a:pt x="90" y="388"/>
                  </a:lnTo>
                  <a:lnTo>
                    <a:pt x="74" y="374"/>
                  </a:lnTo>
                  <a:lnTo>
                    <a:pt x="61" y="358"/>
                  </a:lnTo>
                  <a:lnTo>
                    <a:pt x="50" y="341"/>
                  </a:lnTo>
                  <a:lnTo>
                    <a:pt x="42" y="324"/>
                  </a:lnTo>
                  <a:lnTo>
                    <a:pt x="41" y="305"/>
                  </a:lnTo>
                  <a:lnTo>
                    <a:pt x="44" y="285"/>
                  </a:lnTo>
                  <a:lnTo>
                    <a:pt x="51" y="267"/>
                  </a:lnTo>
                  <a:lnTo>
                    <a:pt x="58" y="247"/>
                  </a:lnTo>
                  <a:lnTo>
                    <a:pt x="57" y="225"/>
                  </a:lnTo>
                  <a:lnTo>
                    <a:pt x="49" y="204"/>
                  </a:lnTo>
                  <a:lnTo>
                    <a:pt x="38" y="183"/>
                  </a:lnTo>
                  <a:lnTo>
                    <a:pt x="25" y="164"/>
                  </a:lnTo>
                  <a:lnTo>
                    <a:pt x="12" y="150"/>
                  </a:lnTo>
                  <a:lnTo>
                    <a:pt x="4" y="141"/>
                  </a:lnTo>
                  <a:lnTo>
                    <a:pt x="0" y="137"/>
                  </a:lnTo>
                  <a:lnTo>
                    <a:pt x="5" y="138"/>
                  </a:lnTo>
                  <a:lnTo>
                    <a:pt x="17" y="145"/>
                  </a:lnTo>
                  <a:lnTo>
                    <a:pt x="34" y="152"/>
                  </a:lnTo>
                  <a:lnTo>
                    <a:pt x="54" y="164"/>
                  </a:lnTo>
                  <a:lnTo>
                    <a:pt x="74" y="177"/>
                  </a:lnTo>
                  <a:lnTo>
                    <a:pt x="90" y="192"/>
                  </a:lnTo>
                  <a:lnTo>
                    <a:pt x="102" y="208"/>
                  </a:lnTo>
                  <a:lnTo>
                    <a:pt x="105" y="225"/>
                  </a:lnTo>
                  <a:lnTo>
                    <a:pt x="105" y="239"/>
                  </a:lnTo>
                  <a:lnTo>
                    <a:pt x="109" y="252"/>
                  </a:lnTo>
                  <a:lnTo>
                    <a:pt x="115" y="263"/>
                  </a:lnTo>
                  <a:lnTo>
                    <a:pt x="123" y="272"/>
                  </a:lnTo>
                  <a:lnTo>
                    <a:pt x="132" y="281"/>
                  </a:lnTo>
                  <a:lnTo>
                    <a:pt x="142" y="289"/>
                  </a:lnTo>
                  <a:lnTo>
                    <a:pt x="152" y="297"/>
                  </a:lnTo>
                  <a:lnTo>
                    <a:pt x="162" y="305"/>
                  </a:lnTo>
                  <a:lnTo>
                    <a:pt x="175" y="314"/>
                  </a:lnTo>
                  <a:lnTo>
                    <a:pt x="188" y="322"/>
                  </a:lnTo>
                  <a:lnTo>
                    <a:pt x="199" y="328"/>
                  </a:lnTo>
                  <a:lnTo>
                    <a:pt x="209" y="331"/>
                  </a:lnTo>
                  <a:lnTo>
                    <a:pt x="217" y="334"/>
                  </a:lnTo>
                  <a:lnTo>
                    <a:pt x="224" y="335"/>
                  </a:lnTo>
                  <a:lnTo>
                    <a:pt x="228" y="337"/>
                  </a:lnTo>
                  <a:lnTo>
                    <a:pt x="229" y="337"/>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1" name="Freeform 66">
              <a:extLst>
                <a:ext uri="{FF2B5EF4-FFF2-40B4-BE49-F238E27FC236}">
                  <a16:creationId xmlns:a16="http://schemas.microsoft.com/office/drawing/2014/main" id="{7DF4B66B-2060-4173-A0A4-8ABF58EAE226}"/>
                </a:ext>
              </a:extLst>
            </p:cNvPr>
            <p:cNvSpPr>
              <a:spLocks/>
            </p:cNvSpPr>
            <p:nvPr/>
          </p:nvSpPr>
          <p:spPr bwMode="auto">
            <a:xfrm>
              <a:off x="1604" y="1186"/>
              <a:ext cx="175" cy="103"/>
            </a:xfrm>
            <a:custGeom>
              <a:avLst/>
              <a:gdLst>
                <a:gd name="T0" fmla="*/ 0 w 527"/>
                <a:gd name="T1" fmla="*/ 0 h 307"/>
                <a:gd name="T2" fmla="*/ 0 w 527"/>
                <a:gd name="T3" fmla="*/ 0 h 307"/>
                <a:gd name="T4" fmla="*/ 0 w 527"/>
                <a:gd name="T5" fmla="*/ 0 h 307"/>
                <a:gd name="T6" fmla="*/ 0 w 527"/>
                <a:gd name="T7" fmla="*/ 0 h 307"/>
                <a:gd name="T8" fmla="*/ 0 w 527"/>
                <a:gd name="T9" fmla="*/ 0 h 307"/>
                <a:gd name="T10" fmla="*/ 0 w 527"/>
                <a:gd name="T11" fmla="*/ 0 h 307"/>
                <a:gd name="T12" fmla="*/ 0 w 527"/>
                <a:gd name="T13" fmla="*/ 0 h 307"/>
                <a:gd name="T14" fmla="*/ 0 w 527"/>
                <a:gd name="T15" fmla="*/ 0 h 307"/>
                <a:gd name="T16" fmla="*/ 0 w 527"/>
                <a:gd name="T17" fmla="*/ 0 h 307"/>
                <a:gd name="T18" fmla="*/ 0 w 527"/>
                <a:gd name="T19" fmla="*/ 0 h 307"/>
                <a:gd name="T20" fmla="*/ 0 w 527"/>
                <a:gd name="T21" fmla="*/ 0 h 307"/>
                <a:gd name="T22" fmla="*/ 0 w 527"/>
                <a:gd name="T23" fmla="*/ 0 h 307"/>
                <a:gd name="T24" fmla="*/ 0 w 527"/>
                <a:gd name="T25" fmla="*/ 0 h 307"/>
                <a:gd name="T26" fmla="*/ 0 w 527"/>
                <a:gd name="T27" fmla="*/ 0 h 307"/>
                <a:gd name="T28" fmla="*/ 0 w 527"/>
                <a:gd name="T29" fmla="*/ 0 h 307"/>
                <a:gd name="T30" fmla="*/ 0 w 527"/>
                <a:gd name="T31" fmla="*/ 0 h 307"/>
                <a:gd name="T32" fmla="*/ 0 w 527"/>
                <a:gd name="T33" fmla="*/ 0 h 307"/>
                <a:gd name="T34" fmla="*/ 0 w 527"/>
                <a:gd name="T35" fmla="*/ 0 h 307"/>
                <a:gd name="T36" fmla="*/ 0 w 527"/>
                <a:gd name="T37" fmla="*/ 0 h 307"/>
                <a:gd name="T38" fmla="*/ 0 w 527"/>
                <a:gd name="T39" fmla="*/ 0 h 307"/>
                <a:gd name="T40" fmla="*/ 0 w 527"/>
                <a:gd name="T41" fmla="*/ 0 h 307"/>
                <a:gd name="T42" fmla="*/ 0 w 527"/>
                <a:gd name="T43" fmla="*/ 0 h 307"/>
                <a:gd name="T44" fmla="*/ 0 w 527"/>
                <a:gd name="T45" fmla="*/ 0 h 307"/>
                <a:gd name="T46" fmla="*/ 0 w 527"/>
                <a:gd name="T47" fmla="*/ 0 h 307"/>
                <a:gd name="T48" fmla="*/ 0 w 527"/>
                <a:gd name="T49" fmla="*/ 0 h 307"/>
                <a:gd name="T50" fmla="*/ 0 w 527"/>
                <a:gd name="T51" fmla="*/ 0 h 307"/>
                <a:gd name="T52" fmla="*/ 0 w 527"/>
                <a:gd name="T53" fmla="*/ 0 h 307"/>
                <a:gd name="T54" fmla="*/ 0 w 527"/>
                <a:gd name="T55" fmla="*/ 0 h 307"/>
                <a:gd name="T56" fmla="*/ 0 w 527"/>
                <a:gd name="T57" fmla="*/ 0 h 307"/>
                <a:gd name="T58" fmla="*/ 0 w 527"/>
                <a:gd name="T59" fmla="*/ 0 h 307"/>
                <a:gd name="T60" fmla="*/ 0 w 527"/>
                <a:gd name="T61" fmla="*/ 0 h 307"/>
                <a:gd name="T62" fmla="*/ 0 w 527"/>
                <a:gd name="T63" fmla="*/ 0 h 307"/>
                <a:gd name="T64" fmla="*/ 0 w 527"/>
                <a:gd name="T65" fmla="*/ 0 h 307"/>
                <a:gd name="T66" fmla="*/ 0 w 527"/>
                <a:gd name="T67" fmla="*/ 0 h 307"/>
                <a:gd name="T68" fmla="*/ 0 w 527"/>
                <a:gd name="T69" fmla="*/ 0 h 307"/>
                <a:gd name="T70" fmla="*/ 0 w 527"/>
                <a:gd name="T71" fmla="*/ 0 h 307"/>
                <a:gd name="T72" fmla="*/ 0 w 527"/>
                <a:gd name="T73" fmla="*/ 0 h 307"/>
                <a:gd name="T74" fmla="*/ 0 w 527"/>
                <a:gd name="T75" fmla="*/ 0 h 307"/>
                <a:gd name="T76" fmla="*/ 0 w 527"/>
                <a:gd name="T77" fmla="*/ 0 h 307"/>
                <a:gd name="T78" fmla="*/ 0 w 527"/>
                <a:gd name="T79" fmla="*/ 0 h 307"/>
                <a:gd name="T80" fmla="*/ 0 w 527"/>
                <a:gd name="T81" fmla="*/ 0 h 307"/>
                <a:gd name="T82" fmla="*/ 0 w 527"/>
                <a:gd name="T83" fmla="*/ 0 h 307"/>
                <a:gd name="T84" fmla="*/ 0 w 527"/>
                <a:gd name="T85" fmla="*/ 0 h 307"/>
                <a:gd name="T86" fmla="*/ 0 w 527"/>
                <a:gd name="T87" fmla="*/ 0 h 307"/>
                <a:gd name="T88" fmla="*/ 0 w 527"/>
                <a:gd name="T89" fmla="*/ 0 h 307"/>
                <a:gd name="T90" fmla="*/ 0 w 527"/>
                <a:gd name="T91" fmla="*/ 0 h 307"/>
                <a:gd name="T92" fmla="*/ 0 w 527"/>
                <a:gd name="T93" fmla="*/ 0 h 307"/>
                <a:gd name="T94" fmla="*/ 0 w 527"/>
                <a:gd name="T95" fmla="*/ 0 h 307"/>
                <a:gd name="T96" fmla="*/ 0 w 527"/>
                <a:gd name="T97" fmla="*/ 0 h 307"/>
                <a:gd name="T98" fmla="*/ 0 w 527"/>
                <a:gd name="T99" fmla="*/ 0 h 307"/>
                <a:gd name="T100" fmla="*/ 0 w 527"/>
                <a:gd name="T101" fmla="*/ 0 h 307"/>
                <a:gd name="T102" fmla="*/ 0 w 527"/>
                <a:gd name="T103" fmla="*/ 0 h 307"/>
                <a:gd name="T104" fmla="*/ 0 w 527"/>
                <a:gd name="T105" fmla="*/ 0 h 307"/>
                <a:gd name="T106" fmla="*/ 0 w 527"/>
                <a:gd name="T107" fmla="*/ 0 h 307"/>
                <a:gd name="T108" fmla="*/ 0 w 527"/>
                <a:gd name="T109" fmla="*/ 0 h 307"/>
                <a:gd name="T110" fmla="*/ 0 w 527"/>
                <a:gd name="T111" fmla="*/ 0 h 307"/>
                <a:gd name="T112" fmla="*/ 0 w 527"/>
                <a:gd name="T113" fmla="*/ 0 h 30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27" h="307">
                  <a:moveTo>
                    <a:pt x="166" y="244"/>
                  </a:moveTo>
                  <a:lnTo>
                    <a:pt x="162" y="240"/>
                  </a:lnTo>
                  <a:lnTo>
                    <a:pt x="152" y="231"/>
                  </a:lnTo>
                  <a:lnTo>
                    <a:pt x="139" y="217"/>
                  </a:lnTo>
                  <a:lnTo>
                    <a:pt x="125" y="200"/>
                  </a:lnTo>
                  <a:lnTo>
                    <a:pt x="115" y="182"/>
                  </a:lnTo>
                  <a:lnTo>
                    <a:pt x="110" y="165"/>
                  </a:lnTo>
                  <a:lnTo>
                    <a:pt x="112" y="149"/>
                  </a:lnTo>
                  <a:lnTo>
                    <a:pt x="127" y="136"/>
                  </a:lnTo>
                  <a:lnTo>
                    <a:pt x="143" y="123"/>
                  </a:lnTo>
                  <a:lnTo>
                    <a:pt x="149" y="103"/>
                  </a:lnTo>
                  <a:lnTo>
                    <a:pt x="149" y="80"/>
                  </a:lnTo>
                  <a:lnTo>
                    <a:pt x="145" y="58"/>
                  </a:lnTo>
                  <a:lnTo>
                    <a:pt x="137" y="36"/>
                  </a:lnTo>
                  <a:lnTo>
                    <a:pt x="131" y="17"/>
                  </a:lnTo>
                  <a:lnTo>
                    <a:pt x="124" y="5"/>
                  </a:lnTo>
                  <a:lnTo>
                    <a:pt x="122" y="0"/>
                  </a:lnTo>
                  <a:lnTo>
                    <a:pt x="127" y="3"/>
                  </a:lnTo>
                  <a:lnTo>
                    <a:pt x="140" y="12"/>
                  </a:lnTo>
                  <a:lnTo>
                    <a:pt x="158" y="25"/>
                  </a:lnTo>
                  <a:lnTo>
                    <a:pt x="179" y="41"/>
                  </a:lnTo>
                  <a:lnTo>
                    <a:pt x="199" y="58"/>
                  </a:lnTo>
                  <a:lnTo>
                    <a:pt x="214" y="78"/>
                  </a:lnTo>
                  <a:lnTo>
                    <a:pt x="222" y="95"/>
                  </a:lnTo>
                  <a:lnTo>
                    <a:pt x="218" y="112"/>
                  </a:lnTo>
                  <a:lnTo>
                    <a:pt x="211" y="128"/>
                  </a:lnTo>
                  <a:lnTo>
                    <a:pt x="212" y="144"/>
                  </a:lnTo>
                  <a:lnTo>
                    <a:pt x="219" y="155"/>
                  </a:lnTo>
                  <a:lnTo>
                    <a:pt x="228" y="165"/>
                  </a:lnTo>
                  <a:lnTo>
                    <a:pt x="240" y="169"/>
                  </a:lnTo>
                  <a:lnTo>
                    <a:pt x="251" y="165"/>
                  </a:lnTo>
                  <a:lnTo>
                    <a:pt x="261" y="152"/>
                  </a:lnTo>
                  <a:lnTo>
                    <a:pt x="266" y="127"/>
                  </a:lnTo>
                  <a:lnTo>
                    <a:pt x="272" y="98"/>
                  </a:lnTo>
                  <a:lnTo>
                    <a:pt x="282" y="75"/>
                  </a:lnTo>
                  <a:lnTo>
                    <a:pt x="293" y="57"/>
                  </a:lnTo>
                  <a:lnTo>
                    <a:pt x="306" y="42"/>
                  </a:lnTo>
                  <a:lnTo>
                    <a:pt x="318" y="32"/>
                  </a:lnTo>
                  <a:lnTo>
                    <a:pt x="328" y="25"/>
                  </a:lnTo>
                  <a:lnTo>
                    <a:pt x="336" y="21"/>
                  </a:lnTo>
                  <a:lnTo>
                    <a:pt x="339" y="20"/>
                  </a:lnTo>
                  <a:lnTo>
                    <a:pt x="333" y="33"/>
                  </a:lnTo>
                  <a:lnTo>
                    <a:pt x="323" y="62"/>
                  </a:lnTo>
                  <a:lnTo>
                    <a:pt x="319" y="95"/>
                  </a:lnTo>
                  <a:lnTo>
                    <a:pt x="331" y="113"/>
                  </a:lnTo>
                  <a:lnTo>
                    <a:pt x="341" y="115"/>
                  </a:lnTo>
                  <a:lnTo>
                    <a:pt x="352" y="111"/>
                  </a:lnTo>
                  <a:lnTo>
                    <a:pt x="361" y="104"/>
                  </a:lnTo>
                  <a:lnTo>
                    <a:pt x="370" y="95"/>
                  </a:lnTo>
                  <a:lnTo>
                    <a:pt x="378" y="86"/>
                  </a:lnTo>
                  <a:lnTo>
                    <a:pt x="387" y="78"/>
                  </a:lnTo>
                  <a:lnTo>
                    <a:pt x="395" y="71"/>
                  </a:lnTo>
                  <a:lnTo>
                    <a:pt x="405" y="69"/>
                  </a:lnTo>
                  <a:lnTo>
                    <a:pt x="399" y="75"/>
                  </a:lnTo>
                  <a:lnTo>
                    <a:pt x="387" y="92"/>
                  </a:lnTo>
                  <a:lnTo>
                    <a:pt x="380" y="113"/>
                  </a:lnTo>
                  <a:lnTo>
                    <a:pt x="381" y="132"/>
                  </a:lnTo>
                  <a:lnTo>
                    <a:pt x="385" y="141"/>
                  </a:lnTo>
                  <a:lnTo>
                    <a:pt x="386" y="149"/>
                  </a:lnTo>
                  <a:lnTo>
                    <a:pt x="386" y="158"/>
                  </a:lnTo>
                  <a:lnTo>
                    <a:pt x="382" y="167"/>
                  </a:lnTo>
                  <a:lnTo>
                    <a:pt x="376" y="177"/>
                  </a:lnTo>
                  <a:lnTo>
                    <a:pt x="364" y="184"/>
                  </a:lnTo>
                  <a:lnTo>
                    <a:pt x="348" y="194"/>
                  </a:lnTo>
                  <a:lnTo>
                    <a:pt x="328" y="202"/>
                  </a:lnTo>
                  <a:lnTo>
                    <a:pt x="312" y="209"/>
                  </a:lnTo>
                  <a:lnTo>
                    <a:pt x="307" y="216"/>
                  </a:lnTo>
                  <a:lnTo>
                    <a:pt x="311" y="220"/>
                  </a:lnTo>
                  <a:lnTo>
                    <a:pt x="322" y="224"/>
                  </a:lnTo>
                  <a:lnTo>
                    <a:pt x="335" y="225"/>
                  </a:lnTo>
                  <a:lnTo>
                    <a:pt x="349" y="225"/>
                  </a:lnTo>
                  <a:lnTo>
                    <a:pt x="362" y="221"/>
                  </a:lnTo>
                  <a:lnTo>
                    <a:pt x="372" y="216"/>
                  </a:lnTo>
                  <a:lnTo>
                    <a:pt x="381" y="208"/>
                  </a:lnTo>
                  <a:lnTo>
                    <a:pt x="393" y="199"/>
                  </a:lnTo>
                  <a:lnTo>
                    <a:pt x="407" y="190"/>
                  </a:lnTo>
                  <a:lnTo>
                    <a:pt x="423" y="181"/>
                  </a:lnTo>
                  <a:lnTo>
                    <a:pt x="439" y="173"/>
                  </a:lnTo>
                  <a:lnTo>
                    <a:pt x="455" y="166"/>
                  </a:lnTo>
                  <a:lnTo>
                    <a:pt x="466" y="161"/>
                  </a:lnTo>
                  <a:lnTo>
                    <a:pt x="476" y="159"/>
                  </a:lnTo>
                  <a:lnTo>
                    <a:pt x="480" y="162"/>
                  </a:lnTo>
                  <a:lnTo>
                    <a:pt x="477" y="167"/>
                  </a:lnTo>
                  <a:lnTo>
                    <a:pt x="472" y="174"/>
                  </a:lnTo>
                  <a:lnTo>
                    <a:pt x="464" y="183"/>
                  </a:lnTo>
                  <a:lnTo>
                    <a:pt x="456" y="195"/>
                  </a:lnTo>
                  <a:lnTo>
                    <a:pt x="451" y="206"/>
                  </a:lnTo>
                  <a:lnTo>
                    <a:pt x="451" y="217"/>
                  </a:lnTo>
                  <a:lnTo>
                    <a:pt x="456" y="228"/>
                  </a:lnTo>
                  <a:lnTo>
                    <a:pt x="463" y="234"/>
                  </a:lnTo>
                  <a:lnTo>
                    <a:pt x="466" y="234"/>
                  </a:lnTo>
                  <a:lnTo>
                    <a:pt x="469" y="232"/>
                  </a:lnTo>
                  <a:lnTo>
                    <a:pt x="470" y="224"/>
                  </a:lnTo>
                  <a:lnTo>
                    <a:pt x="473" y="216"/>
                  </a:lnTo>
                  <a:lnTo>
                    <a:pt x="477" y="208"/>
                  </a:lnTo>
                  <a:lnTo>
                    <a:pt x="485" y="200"/>
                  </a:lnTo>
                  <a:lnTo>
                    <a:pt x="497" y="196"/>
                  </a:lnTo>
                  <a:lnTo>
                    <a:pt x="495" y="200"/>
                  </a:lnTo>
                  <a:lnTo>
                    <a:pt x="495" y="208"/>
                  </a:lnTo>
                  <a:lnTo>
                    <a:pt x="501" y="217"/>
                  </a:lnTo>
                  <a:lnTo>
                    <a:pt x="514" y="225"/>
                  </a:lnTo>
                  <a:lnTo>
                    <a:pt x="522" y="228"/>
                  </a:lnTo>
                  <a:lnTo>
                    <a:pt x="526" y="233"/>
                  </a:lnTo>
                  <a:lnTo>
                    <a:pt x="527" y="237"/>
                  </a:lnTo>
                  <a:lnTo>
                    <a:pt x="526" y="242"/>
                  </a:lnTo>
                  <a:lnTo>
                    <a:pt x="522" y="249"/>
                  </a:lnTo>
                  <a:lnTo>
                    <a:pt x="514" y="253"/>
                  </a:lnTo>
                  <a:lnTo>
                    <a:pt x="502" y="258"/>
                  </a:lnTo>
                  <a:lnTo>
                    <a:pt x="486" y="261"/>
                  </a:lnTo>
                  <a:lnTo>
                    <a:pt x="469" y="262"/>
                  </a:lnTo>
                  <a:lnTo>
                    <a:pt x="452" y="260"/>
                  </a:lnTo>
                  <a:lnTo>
                    <a:pt x="435" y="258"/>
                  </a:lnTo>
                  <a:lnTo>
                    <a:pt x="418" y="257"/>
                  </a:lnTo>
                  <a:lnTo>
                    <a:pt x="402" y="257"/>
                  </a:lnTo>
                  <a:lnTo>
                    <a:pt x="386" y="262"/>
                  </a:lnTo>
                  <a:lnTo>
                    <a:pt x="370" y="271"/>
                  </a:lnTo>
                  <a:lnTo>
                    <a:pt x="355" y="288"/>
                  </a:lnTo>
                  <a:lnTo>
                    <a:pt x="340" y="303"/>
                  </a:lnTo>
                  <a:lnTo>
                    <a:pt x="326" y="307"/>
                  </a:lnTo>
                  <a:lnTo>
                    <a:pt x="312" y="304"/>
                  </a:lnTo>
                  <a:lnTo>
                    <a:pt x="299" y="296"/>
                  </a:lnTo>
                  <a:lnTo>
                    <a:pt x="286" y="287"/>
                  </a:lnTo>
                  <a:lnTo>
                    <a:pt x="272" y="278"/>
                  </a:lnTo>
                  <a:lnTo>
                    <a:pt x="256" y="273"/>
                  </a:lnTo>
                  <a:lnTo>
                    <a:pt x="239" y="275"/>
                  </a:lnTo>
                  <a:lnTo>
                    <a:pt x="219" y="282"/>
                  </a:lnTo>
                  <a:lnTo>
                    <a:pt x="199" y="288"/>
                  </a:lnTo>
                  <a:lnTo>
                    <a:pt x="178" y="295"/>
                  </a:lnTo>
                  <a:lnTo>
                    <a:pt x="157" y="299"/>
                  </a:lnTo>
                  <a:lnTo>
                    <a:pt x="136" y="302"/>
                  </a:lnTo>
                  <a:lnTo>
                    <a:pt x="115" y="300"/>
                  </a:lnTo>
                  <a:lnTo>
                    <a:pt x="96" y="296"/>
                  </a:lnTo>
                  <a:lnTo>
                    <a:pt x="79" y="288"/>
                  </a:lnTo>
                  <a:lnTo>
                    <a:pt x="66" y="279"/>
                  </a:lnTo>
                  <a:lnTo>
                    <a:pt x="54" y="269"/>
                  </a:lnTo>
                  <a:lnTo>
                    <a:pt x="45" y="258"/>
                  </a:lnTo>
                  <a:lnTo>
                    <a:pt x="37" y="246"/>
                  </a:lnTo>
                  <a:lnTo>
                    <a:pt x="32" y="233"/>
                  </a:lnTo>
                  <a:lnTo>
                    <a:pt x="31" y="220"/>
                  </a:lnTo>
                  <a:lnTo>
                    <a:pt x="32" y="206"/>
                  </a:lnTo>
                  <a:lnTo>
                    <a:pt x="39" y="192"/>
                  </a:lnTo>
                  <a:lnTo>
                    <a:pt x="44" y="178"/>
                  </a:lnTo>
                  <a:lnTo>
                    <a:pt x="42" y="163"/>
                  </a:lnTo>
                  <a:lnTo>
                    <a:pt x="36" y="148"/>
                  </a:lnTo>
                  <a:lnTo>
                    <a:pt x="28" y="132"/>
                  </a:lnTo>
                  <a:lnTo>
                    <a:pt x="19" y="119"/>
                  </a:lnTo>
                  <a:lnTo>
                    <a:pt x="10" y="108"/>
                  </a:lnTo>
                  <a:lnTo>
                    <a:pt x="3" y="102"/>
                  </a:lnTo>
                  <a:lnTo>
                    <a:pt x="0" y="99"/>
                  </a:lnTo>
                  <a:lnTo>
                    <a:pt x="4" y="100"/>
                  </a:lnTo>
                  <a:lnTo>
                    <a:pt x="12" y="104"/>
                  </a:lnTo>
                  <a:lnTo>
                    <a:pt x="25" y="111"/>
                  </a:lnTo>
                  <a:lnTo>
                    <a:pt x="40" y="119"/>
                  </a:lnTo>
                  <a:lnTo>
                    <a:pt x="54" y="128"/>
                  </a:lnTo>
                  <a:lnTo>
                    <a:pt x="66" y="138"/>
                  </a:lnTo>
                  <a:lnTo>
                    <a:pt x="74" y="150"/>
                  </a:lnTo>
                  <a:lnTo>
                    <a:pt x="77" y="162"/>
                  </a:lnTo>
                  <a:lnTo>
                    <a:pt x="77" y="173"/>
                  </a:lnTo>
                  <a:lnTo>
                    <a:pt x="79" y="182"/>
                  </a:lnTo>
                  <a:lnTo>
                    <a:pt x="85" y="190"/>
                  </a:lnTo>
                  <a:lnTo>
                    <a:pt x="90" y="196"/>
                  </a:lnTo>
                  <a:lnTo>
                    <a:pt x="96" y="203"/>
                  </a:lnTo>
                  <a:lnTo>
                    <a:pt x="104" y="208"/>
                  </a:lnTo>
                  <a:lnTo>
                    <a:pt x="111" y="215"/>
                  </a:lnTo>
                  <a:lnTo>
                    <a:pt x="119" y="220"/>
                  </a:lnTo>
                  <a:lnTo>
                    <a:pt x="128" y="227"/>
                  </a:lnTo>
                  <a:lnTo>
                    <a:pt x="137" y="233"/>
                  </a:lnTo>
                  <a:lnTo>
                    <a:pt x="145" y="237"/>
                  </a:lnTo>
                  <a:lnTo>
                    <a:pt x="153" y="240"/>
                  </a:lnTo>
                  <a:lnTo>
                    <a:pt x="158" y="242"/>
                  </a:lnTo>
                  <a:lnTo>
                    <a:pt x="162" y="242"/>
                  </a:lnTo>
                  <a:lnTo>
                    <a:pt x="165" y="244"/>
                  </a:lnTo>
                  <a:lnTo>
                    <a:pt x="166" y="244"/>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2" name="Freeform 67">
              <a:extLst>
                <a:ext uri="{FF2B5EF4-FFF2-40B4-BE49-F238E27FC236}">
                  <a16:creationId xmlns:a16="http://schemas.microsoft.com/office/drawing/2014/main" id="{5401908D-F2AD-4BE1-B74C-34CE9DA6F30E}"/>
                </a:ext>
              </a:extLst>
            </p:cNvPr>
            <p:cNvSpPr>
              <a:spLocks/>
            </p:cNvSpPr>
            <p:nvPr/>
          </p:nvSpPr>
          <p:spPr bwMode="auto">
            <a:xfrm>
              <a:off x="1751" y="1187"/>
              <a:ext cx="21" cy="31"/>
            </a:xfrm>
            <a:custGeom>
              <a:avLst/>
              <a:gdLst>
                <a:gd name="T0" fmla="*/ 0 w 63"/>
                <a:gd name="T1" fmla="*/ 0 h 93"/>
                <a:gd name="T2" fmla="*/ 0 w 63"/>
                <a:gd name="T3" fmla="*/ 0 h 93"/>
                <a:gd name="T4" fmla="*/ 0 w 63"/>
                <a:gd name="T5" fmla="*/ 0 h 93"/>
                <a:gd name="T6" fmla="*/ 0 w 63"/>
                <a:gd name="T7" fmla="*/ 0 h 93"/>
                <a:gd name="T8" fmla="*/ 0 w 63"/>
                <a:gd name="T9" fmla="*/ 0 h 93"/>
                <a:gd name="T10" fmla="*/ 0 w 63"/>
                <a:gd name="T11" fmla="*/ 0 h 93"/>
                <a:gd name="T12" fmla="*/ 0 w 63"/>
                <a:gd name="T13" fmla="*/ 0 h 93"/>
                <a:gd name="T14" fmla="*/ 0 w 63"/>
                <a:gd name="T15" fmla="*/ 0 h 93"/>
                <a:gd name="T16" fmla="*/ 0 w 63"/>
                <a:gd name="T17" fmla="*/ 0 h 93"/>
                <a:gd name="T18" fmla="*/ 0 w 63"/>
                <a:gd name="T19" fmla="*/ 0 h 93"/>
                <a:gd name="T20" fmla="*/ 0 w 63"/>
                <a:gd name="T21" fmla="*/ 0 h 93"/>
                <a:gd name="T22" fmla="*/ 0 w 63"/>
                <a:gd name="T23" fmla="*/ 0 h 93"/>
                <a:gd name="T24" fmla="*/ 0 w 63"/>
                <a:gd name="T25" fmla="*/ 0 h 93"/>
                <a:gd name="T26" fmla="*/ 0 w 63"/>
                <a:gd name="T27" fmla="*/ 0 h 93"/>
                <a:gd name="T28" fmla="*/ 0 w 63"/>
                <a:gd name="T29" fmla="*/ 0 h 93"/>
                <a:gd name="T30" fmla="*/ 0 w 63"/>
                <a:gd name="T31" fmla="*/ 0 h 93"/>
                <a:gd name="T32" fmla="*/ 0 w 63"/>
                <a:gd name="T33" fmla="*/ 0 h 93"/>
                <a:gd name="T34" fmla="*/ 0 w 63"/>
                <a:gd name="T35" fmla="*/ 0 h 93"/>
                <a:gd name="T36" fmla="*/ 0 w 63"/>
                <a:gd name="T37" fmla="*/ 0 h 93"/>
                <a:gd name="T38" fmla="*/ 0 w 63"/>
                <a:gd name="T39" fmla="*/ 0 h 93"/>
                <a:gd name="T40" fmla="*/ 0 w 63"/>
                <a:gd name="T41" fmla="*/ 0 h 9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63" h="93">
                  <a:moveTo>
                    <a:pt x="47" y="93"/>
                  </a:moveTo>
                  <a:lnTo>
                    <a:pt x="52" y="88"/>
                  </a:lnTo>
                  <a:lnTo>
                    <a:pt x="62" y="75"/>
                  </a:lnTo>
                  <a:lnTo>
                    <a:pt x="63" y="58"/>
                  </a:lnTo>
                  <a:lnTo>
                    <a:pt x="49" y="45"/>
                  </a:lnTo>
                  <a:lnTo>
                    <a:pt x="37" y="38"/>
                  </a:lnTo>
                  <a:lnTo>
                    <a:pt x="27" y="31"/>
                  </a:lnTo>
                  <a:lnTo>
                    <a:pt x="20" y="23"/>
                  </a:lnTo>
                  <a:lnTo>
                    <a:pt x="14" y="17"/>
                  </a:lnTo>
                  <a:lnTo>
                    <a:pt x="12" y="10"/>
                  </a:lnTo>
                  <a:lnTo>
                    <a:pt x="9" y="5"/>
                  </a:lnTo>
                  <a:lnTo>
                    <a:pt x="8" y="1"/>
                  </a:lnTo>
                  <a:lnTo>
                    <a:pt x="8" y="0"/>
                  </a:lnTo>
                  <a:lnTo>
                    <a:pt x="5" y="5"/>
                  </a:lnTo>
                  <a:lnTo>
                    <a:pt x="0" y="19"/>
                  </a:lnTo>
                  <a:lnTo>
                    <a:pt x="1" y="37"/>
                  </a:lnTo>
                  <a:lnTo>
                    <a:pt x="16" y="52"/>
                  </a:lnTo>
                  <a:lnTo>
                    <a:pt x="33" y="64"/>
                  </a:lnTo>
                  <a:lnTo>
                    <a:pt x="42" y="75"/>
                  </a:lnTo>
                  <a:lnTo>
                    <a:pt x="45" y="85"/>
                  </a:lnTo>
                  <a:lnTo>
                    <a:pt x="47" y="93"/>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3" name="Freeform 68">
              <a:extLst>
                <a:ext uri="{FF2B5EF4-FFF2-40B4-BE49-F238E27FC236}">
                  <a16:creationId xmlns:a16="http://schemas.microsoft.com/office/drawing/2014/main" id="{A64922B9-4DA0-4923-BA34-928C8C4D57E2}"/>
                </a:ext>
              </a:extLst>
            </p:cNvPr>
            <p:cNvSpPr>
              <a:spLocks/>
            </p:cNvSpPr>
            <p:nvPr/>
          </p:nvSpPr>
          <p:spPr bwMode="auto">
            <a:xfrm>
              <a:off x="1614" y="1202"/>
              <a:ext cx="14" cy="18"/>
            </a:xfrm>
            <a:custGeom>
              <a:avLst/>
              <a:gdLst>
                <a:gd name="T0" fmla="*/ 0 w 43"/>
                <a:gd name="T1" fmla="*/ 0 h 56"/>
                <a:gd name="T2" fmla="*/ 0 w 43"/>
                <a:gd name="T3" fmla="*/ 0 h 56"/>
                <a:gd name="T4" fmla="*/ 0 w 43"/>
                <a:gd name="T5" fmla="*/ 0 h 56"/>
                <a:gd name="T6" fmla="*/ 0 w 43"/>
                <a:gd name="T7" fmla="*/ 0 h 56"/>
                <a:gd name="T8" fmla="*/ 0 w 43"/>
                <a:gd name="T9" fmla="*/ 0 h 56"/>
                <a:gd name="T10" fmla="*/ 0 w 43"/>
                <a:gd name="T11" fmla="*/ 0 h 56"/>
                <a:gd name="T12" fmla="*/ 0 w 43"/>
                <a:gd name="T13" fmla="*/ 0 h 56"/>
                <a:gd name="T14" fmla="*/ 0 w 43"/>
                <a:gd name="T15" fmla="*/ 0 h 56"/>
                <a:gd name="T16" fmla="*/ 0 w 43"/>
                <a:gd name="T17" fmla="*/ 0 h 56"/>
                <a:gd name="T18" fmla="*/ 0 w 43"/>
                <a:gd name="T19" fmla="*/ 0 h 56"/>
                <a:gd name="T20" fmla="*/ 0 w 43"/>
                <a:gd name="T21" fmla="*/ 0 h 56"/>
                <a:gd name="T22" fmla="*/ 0 w 43"/>
                <a:gd name="T23" fmla="*/ 0 h 56"/>
                <a:gd name="T24" fmla="*/ 0 w 43"/>
                <a:gd name="T25" fmla="*/ 0 h 56"/>
                <a:gd name="T26" fmla="*/ 0 w 43"/>
                <a:gd name="T27" fmla="*/ 0 h 56"/>
                <a:gd name="T28" fmla="*/ 0 w 43"/>
                <a:gd name="T29" fmla="*/ 0 h 56"/>
                <a:gd name="T30" fmla="*/ 0 w 43"/>
                <a:gd name="T31" fmla="*/ 0 h 56"/>
                <a:gd name="T32" fmla="*/ 0 w 43"/>
                <a:gd name="T33" fmla="*/ 0 h 5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 h="56">
                  <a:moveTo>
                    <a:pt x="31" y="56"/>
                  </a:moveTo>
                  <a:lnTo>
                    <a:pt x="35" y="53"/>
                  </a:lnTo>
                  <a:lnTo>
                    <a:pt x="42" y="45"/>
                  </a:lnTo>
                  <a:lnTo>
                    <a:pt x="43" y="34"/>
                  </a:lnTo>
                  <a:lnTo>
                    <a:pt x="33" y="27"/>
                  </a:lnTo>
                  <a:lnTo>
                    <a:pt x="18" y="19"/>
                  </a:lnTo>
                  <a:lnTo>
                    <a:pt x="9" y="9"/>
                  </a:lnTo>
                  <a:lnTo>
                    <a:pt x="5" y="3"/>
                  </a:lnTo>
                  <a:lnTo>
                    <a:pt x="4" y="0"/>
                  </a:lnTo>
                  <a:lnTo>
                    <a:pt x="2" y="3"/>
                  </a:lnTo>
                  <a:lnTo>
                    <a:pt x="0" y="11"/>
                  </a:lnTo>
                  <a:lnTo>
                    <a:pt x="0" y="21"/>
                  </a:lnTo>
                  <a:lnTo>
                    <a:pt x="10" y="30"/>
                  </a:lnTo>
                  <a:lnTo>
                    <a:pt x="22" y="38"/>
                  </a:lnTo>
                  <a:lnTo>
                    <a:pt x="27" y="45"/>
                  </a:lnTo>
                  <a:lnTo>
                    <a:pt x="30" y="50"/>
                  </a:lnTo>
                  <a:lnTo>
                    <a:pt x="31" y="56"/>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4" name="Freeform 69">
              <a:extLst>
                <a:ext uri="{FF2B5EF4-FFF2-40B4-BE49-F238E27FC236}">
                  <a16:creationId xmlns:a16="http://schemas.microsoft.com/office/drawing/2014/main" id="{098FCFEA-C684-4D7C-AB7C-5BE741748066}"/>
                </a:ext>
              </a:extLst>
            </p:cNvPr>
            <p:cNvSpPr>
              <a:spLocks/>
            </p:cNvSpPr>
            <p:nvPr/>
          </p:nvSpPr>
          <p:spPr bwMode="auto">
            <a:xfrm>
              <a:off x="1823" y="1178"/>
              <a:ext cx="19" cy="31"/>
            </a:xfrm>
            <a:custGeom>
              <a:avLst/>
              <a:gdLst>
                <a:gd name="T0" fmla="*/ 0 w 55"/>
                <a:gd name="T1" fmla="*/ 0 h 92"/>
                <a:gd name="T2" fmla="*/ 0 w 55"/>
                <a:gd name="T3" fmla="*/ 0 h 92"/>
                <a:gd name="T4" fmla="*/ 0 w 55"/>
                <a:gd name="T5" fmla="*/ 0 h 92"/>
                <a:gd name="T6" fmla="*/ 0 w 55"/>
                <a:gd name="T7" fmla="*/ 0 h 92"/>
                <a:gd name="T8" fmla="*/ 0 w 55"/>
                <a:gd name="T9" fmla="*/ 0 h 92"/>
                <a:gd name="T10" fmla="*/ 0 w 55"/>
                <a:gd name="T11" fmla="*/ 0 h 92"/>
                <a:gd name="T12" fmla="*/ 0 w 55"/>
                <a:gd name="T13" fmla="*/ 0 h 92"/>
                <a:gd name="T14" fmla="*/ 0 w 55"/>
                <a:gd name="T15" fmla="*/ 0 h 92"/>
                <a:gd name="T16" fmla="*/ 0 w 55"/>
                <a:gd name="T17" fmla="*/ 0 h 92"/>
                <a:gd name="T18" fmla="*/ 0 w 55"/>
                <a:gd name="T19" fmla="*/ 0 h 92"/>
                <a:gd name="T20" fmla="*/ 0 w 55"/>
                <a:gd name="T21" fmla="*/ 0 h 92"/>
                <a:gd name="T22" fmla="*/ 0 w 55"/>
                <a:gd name="T23" fmla="*/ 0 h 92"/>
                <a:gd name="T24" fmla="*/ 0 w 55"/>
                <a:gd name="T25" fmla="*/ 0 h 92"/>
                <a:gd name="T26" fmla="*/ 0 w 55"/>
                <a:gd name="T27" fmla="*/ 0 h 92"/>
                <a:gd name="T28" fmla="*/ 0 w 55"/>
                <a:gd name="T29" fmla="*/ 0 h 92"/>
                <a:gd name="T30" fmla="*/ 0 w 55"/>
                <a:gd name="T31" fmla="*/ 0 h 92"/>
                <a:gd name="T32" fmla="*/ 0 w 55"/>
                <a:gd name="T33" fmla="*/ 0 h 92"/>
                <a:gd name="T34" fmla="*/ 0 w 55"/>
                <a:gd name="T35" fmla="*/ 0 h 92"/>
                <a:gd name="T36" fmla="*/ 0 w 55"/>
                <a:gd name="T37" fmla="*/ 0 h 92"/>
                <a:gd name="T38" fmla="*/ 0 w 55"/>
                <a:gd name="T39" fmla="*/ 0 h 92"/>
                <a:gd name="T40" fmla="*/ 0 w 55"/>
                <a:gd name="T41" fmla="*/ 0 h 92"/>
                <a:gd name="T42" fmla="*/ 0 w 55"/>
                <a:gd name="T43" fmla="*/ 0 h 92"/>
                <a:gd name="T44" fmla="*/ 0 w 55"/>
                <a:gd name="T45" fmla="*/ 0 h 92"/>
                <a:gd name="T46" fmla="*/ 0 w 55"/>
                <a:gd name="T47" fmla="*/ 0 h 92"/>
                <a:gd name="T48" fmla="*/ 0 w 55"/>
                <a:gd name="T49" fmla="*/ 0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5" h="92">
                  <a:moveTo>
                    <a:pt x="23" y="92"/>
                  </a:moveTo>
                  <a:lnTo>
                    <a:pt x="26" y="91"/>
                  </a:lnTo>
                  <a:lnTo>
                    <a:pt x="31" y="87"/>
                  </a:lnTo>
                  <a:lnTo>
                    <a:pt x="38" y="80"/>
                  </a:lnTo>
                  <a:lnTo>
                    <a:pt x="46" y="73"/>
                  </a:lnTo>
                  <a:lnTo>
                    <a:pt x="52" y="63"/>
                  </a:lnTo>
                  <a:lnTo>
                    <a:pt x="55" y="55"/>
                  </a:lnTo>
                  <a:lnTo>
                    <a:pt x="54" y="46"/>
                  </a:lnTo>
                  <a:lnTo>
                    <a:pt x="47" y="40"/>
                  </a:lnTo>
                  <a:lnTo>
                    <a:pt x="33" y="26"/>
                  </a:lnTo>
                  <a:lnTo>
                    <a:pt x="29" y="13"/>
                  </a:lnTo>
                  <a:lnTo>
                    <a:pt x="30" y="4"/>
                  </a:lnTo>
                  <a:lnTo>
                    <a:pt x="31" y="0"/>
                  </a:lnTo>
                  <a:lnTo>
                    <a:pt x="30" y="1"/>
                  </a:lnTo>
                  <a:lnTo>
                    <a:pt x="25" y="4"/>
                  </a:lnTo>
                  <a:lnTo>
                    <a:pt x="18" y="7"/>
                  </a:lnTo>
                  <a:lnTo>
                    <a:pt x="12" y="12"/>
                  </a:lnTo>
                  <a:lnTo>
                    <a:pt x="6" y="17"/>
                  </a:lnTo>
                  <a:lnTo>
                    <a:pt x="1" y="24"/>
                  </a:lnTo>
                  <a:lnTo>
                    <a:pt x="0" y="30"/>
                  </a:lnTo>
                  <a:lnTo>
                    <a:pt x="2" y="37"/>
                  </a:lnTo>
                  <a:lnTo>
                    <a:pt x="12" y="53"/>
                  </a:lnTo>
                  <a:lnTo>
                    <a:pt x="18" y="71"/>
                  </a:lnTo>
                  <a:lnTo>
                    <a:pt x="22" y="86"/>
                  </a:lnTo>
                  <a:lnTo>
                    <a:pt x="23" y="92"/>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5" name="Freeform 70">
              <a:extLst>
                <a:ext uri="{FF2B5EF4-FFF2-40B4-BE49-F238E27FC236}">
                  <a16:creationId xmlns:a16="http://schemas.microsoft.com/office/drawing/2014/main" id="{98FE9637-998D-4CF9-BEA6-F7B79F0E1359}"/>
                </a:ext>
              </a:extLst>
            </p:cNvPr>
            <p:cNvSpPr>
              <a:spLocks/>
            </p:cNvSpPr>
            <p:nvPr/>
          </p:nvSpPr>
          <p:spPr bwMode="auto">
            <a:xfrm>
              <a:off x="1966" y="1272"/>
              <a:ext cx="31" cy="24"/>
            </a:xfrm>
            <a:custGeom>
              <a:avLst/>
              <a:gdLst>
                <a:gd name="T0" fmla="*/ 0 w 93"/>
                <a:gd name="T1" fmla="*/ 0 h 70"/>
                <a:gd name="T2" fmla="*/ 0 w 93"/>
                <a:gd name="T3" fmla="*/ 0 h 70"/>
                <a:gd name="T4" fmla="*/ 0 w 93"/>
                <a:gd name="T5" fmla="*/ 0 h 70"/>
                <a:gd name="T6" fmla="*/ 0 w 93"/>
                <a:gd name="T7" fmla="*/ 0 h 70"/>
                <a:gd name="T8" fmla="*/ 0 w 93"/>
                <a:gd name="T9" fmla="*/ 0 h 70"/>
                <a:gd name="T10" fmla="*/ 0 w 93"/>
                <a:gd name="T11" fmla="*/ 0 h 70"/>
                <a:gd name="T12" fmla="*/ 0 w 93"/>
                <a:gd name="T13" fmla="*/ 0 h 70"/>
                <a:gd name="T14" fmla="*/ 0 w 93"/>
                <a:gd name="T15" fmla="*/ 0 h 70"/>
                <a:gd name="T16" fmla="*/ 0 w 93"/>
                <a:gd name="T17" fmla="*/ 0 h 70"/>
                <a:gd name="T18" fmla="*/ 0 w 93"/>
                <a:gd name="T19" fmla="*/ 0 h 70"/>
                <a:gd name="T20" fmla="*/ 0 w 93"/>
                <a:gd name="T21" fmla="*/ 0 h 70"/>
                <a:gd name="T22" fmla="*/ 0 w 93"/>
                <a:gd name="T23" fmla="*/ 0 h 70"/>
                <a:gd name="T24" fmla="*/ 0 w 93"/>
                <a:gd name="T25" fmla="*/ 0 h 70"/>
                <a:gd name="T26" fmla="*/ 0 w 93"/>
                <a:gd name="T27" fmla="*/ 0 h 70"/>
                <a:gd name="T28" fmla="*/ 0 w 93"/>
                <a:gd name="T29" fmla="*/ 0 h 70"/>
                <a:gd name="T30" fmla="*/ 0 w 93"/>
                <a:gd name="T31" fmla="*/ 0 h 70"/>
                <a:gd name="T32" fmla="*/ 0 w 93"/>
                <a:gd name="T33" fmla="*/ 0 h 70"/>
                <a:gd name="T34" fmla="*/ 0 w 93"/>
                <a:gd name="T35" fmla="*/ 0 h 70"/>
                <a:gd name="T36" fmla="*/ 0 w 93"/>
                <a:gd name="T37" fmla="*/ 0 h 70"/>
                <a:gd name="T38" fmla="*/ 0 w 93"/>
                <a:gd name="T39" fmla="*/ 0 h 70"/>
                <a:gd name="T40" fmla="*/ 0 w 93"/>
                <a:gd name="T41" fmla="*/ 0 h 70"/>
                <a:gd name="T42" fmla="*/ 0 w 93"/>
                <a:gd name="T43" fmla="*/ 0 h 70"/>
                <a:gd name="T44" fmla="*/ 0 w 93"/>
                <a:gd name="T45" fmla="*/ 0 h 70"/>
                <a:gd name="T46" fmla="*/ 0 w 93"/>
                <a:gd name="T47" fmla="*/ 0 h 70"/>
                <a:gd name="T48" fmla="*/ 0 w 93"/>
                <a:gd name="T49" fmla="*/ 0 h 70"/>
                <a:gd name="T50" fmla="*/ 0 w 93"/>
                <a:gd name="T51" fmla="*/ 0 h 70"/>
                <a:gd name="T52" fmla="*/ 0 w 93"/>
                <a:gd name="T53" fmla="*/ 0 h 70"/>
                <a:gd name="T54" fmla="*/ 0 w 93"/>
                <a:gd name="T55" fmla="*/ 0 h 70"/>
                <a:gd name="T56" fmla="*/ 0 w 93"/>
                <a:gd name="T57" fmla="*/ 0 h 7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93" h="70">
                  <a:moveTo>
                    <a:pt x="91" y="70"/>
                  </a:moveTo>
                  <a:lnTo>
                    <a:pt x="91" y="69"/>
                  </a:lnTo>
                  <a:lnTo>
                    <a:pt x="92" y="65"/>
                  </a:lnTo>
                  <a:lnTo>
                    <a:pt x="93" y="58"/>
                  </a:lnTo>
                  <a:lnTo>
                    <a:pt x="92" y="52"/>
                  </a:lnTo>
                  <a:lnTo>
                    <a:pt x="89" y="45"/>
                  </a:lnTo>
                  <a:lnTo>
                    <a:pt x="84" y="38"/>
                  </a:lnTo>
                  <a:lnTo>
                    <a:pt x="73" y="33"/>
                  </a:lnTo>
                  <a:lnTo>
                    <a:pt x="59" y="30"/>
                  </a:lnTo>
                  <a:lnTo>
                    <a:pt x="46" y="28"/>
                  </a:lnTo>
                  <a:lnTo>
                    <a:pt x="35" y="24"/>
                  </a:lnTo>
                  <a:lnTo>
                    <a:pt x="25" y="19"/>
                  </a:lnTo>
                  <a:lnTo>
                    <a:pt x="15" y="13"/>
                  </a:lnTo>
                  <a:lnTo>
                    <a:pt x="9" y="8"/>
                  </a:lnTo>
                  <a:lnTo>
                    <a:pt x="4" y="4"/>
                  </a:lnTo>
                  <a:lnTo>
                    <a:pt x="1" y="2"/>
                  </a:lnTo>
                  <a:lnTo>
                    <a:pt x="0" y="0"/>
                  </a:lnTo>
                  <a:lnTo>
                    <a:pt x="0" y="4"/>
                  </a:lnTo>
                  <a:lnTo>
                    <a:pt x="4" y="15"/>
                  </a:lnTo>
                  <a:lnTo>
                    <a:pt x="14" y="29"/>
                  </a:lnTo>
                  <a:lnTo>
                    <a:pt x="35" y="45"/>
                  </a:lnTo>
                  <a:lnTo>
                    <a:pt x="48" y="52"/>
                  </a:lnTo>
                  <a:lnTo>
                    <a:pt x="60" y="57"/>
                  </a:lnTo>
                  <a:lnTo>
                    <a:pt x="69" y="62"/>
                  </a:lnTo>
                  <a:lnTo>
                    <a:pt x="77" y="65"/>
                  </a:lnTo>
                  <a:lnTo>
                    <a:pt x="83" y="67"/>
                  </a:lnTo>
                  <a:lnTo>
                    <a:pt x="88" y="69"/>
                  </a:lnTo>
                  <a:lnTo>
                    <a:pt x="89" y="70"/>
                  </a:lnTo>
                  <a:lnTo>
                    <a:pt x="91" y="70"/>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6" name="Freeform 71">
              <a:extLst>
                <a:ext uri="{FF2B5EF4-FFF2-40B4-BE49-F238E27FC236}">
                  <a16:creationId xmlns:a16="http://schemas.microsoft.com/office/drawing/2014/main" id="{746BED2D-9B46-4E7A-80B1-79BB6D72DF2E}"/>
                </a:ext>
              </a:extLst>
            </p:cNvPr>
            <p:cNvSpPr>
              <a:spLocks/>
            </p:cNvSpPr>
            <p:nvPr/>
          </p:nvSpPr>
          <p:spPr bwMode="auto">
            <a:xfrm>
              <a:off x="1976" y="1256"/>
              <a:ext cx="21" cy="18"/>
            </a:xfrm>
            <a:custGeom>
              <a:avLst/>
              <a:gdLst>
                <a:gd name="T0" fmla="*/ 0 w 63"/>
                <a:gd name="T1" fmla="*/ 0 h 54"/>
                <a:gd name="T2" fmla="*/ 0 w 63"/>
                <a:gd name="T3" fmla="*/ 0 h 54"/>
                <a:gd name="T4" fmla="*/ 0 w 63"/>
                <a:gd name="T5" fmla="*/ 0 h 54"/>
                <a:gd name="T6" fmla="*/ 0 w 63"/>
                <a:gd name="T7" fmla="*/ 0 h 54"/>
                <a:gd name="T8" fmla="*/ 0 w 63"/>
                <a:gd name="T9" fmla="*/ 0 h 54"/>
                <a:gd name="T10" fmla="*/ 0 w 63"/>
                <a:gd name="T11" fmla="*/ 0 h 54"/>
                <a:gd name="T12" fmla="*/ 0 w 63"/>
                <a:gd name="T13" fmla="*/ 0 h 54"/>
                <a:gd name="T14" fmla="*/ 0 w 63"/>
                <a:gd name="T15" fmla="*/ 0 h 54"/>
                <a:gd name="T16" fmla="*/ 0 w 63"/>
                <a:gd name="T17" fmla="*/ 0 h 54"/>
                <a:gd name="T18" fmla="*/ 0 w 63"/>
                <a:gd name="T19" fmla="*/ 0 h 54"/>
                <a:gd name="T20" fmla="*/ 0 w 63"/>
                <a:gd name="T21" fmla="*/ 0 h 54"/>
                <a:gd name="T22" fmla="*/ 0 w 63"/>
                <a:gd name="T23" fmla="*/ 0 h 54"/>
                <a:gd name="T24" fmla="*/ 0 w 63"/>
                <a:gd name="T25" fmla="*/ 0 h 54"/>
                <a:gd name="T26" fmla="*/ 0 w 63"/>
                <a:gd name="T27" fmla="*/ 0 h 54"/>
                <a:gd name="T28" fmla="*/ 0 w 63"/>
                <a:gd name="T29" fmla="*/ 0 h 54"/>
                <a:gd name="T30" fmla="*/ 0 w 63"/>
                <a:gd name="T31" fmla="*/ 0 h 54"/>
                <a:gd name="T32" fmla="*/ 0 w 63"/>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3" h="54">
                  <a:moveTo>
                    <a:pt x="63" y="54"/>
                  </a:moveTo>
                  <a:lnTo>
                    <a:pt x="62" y="48"/>
                  </a:lnTo>
                  <a:lnTo>
                    <a:pt x="57" y="33"/>
                  </a:lnTo>
                  <a:lnTo>
                    <a:pt x="47" y="20"/>
                  </a:lnTo>
                  <a:lnTo>
                    <a:pt x="36" y="15"/>
                  </a:lnTo>
                  <a:lnTo>
                    <a:pt x="24" y="13"/>
                  </a:lnTo>
                  <a:lnTo>
                    <a:pt x="13" y="8"/>
                  </a:lnTo>
                  <a:lnTo>
                    <a:pt x="5" y="3"/>
                  </a:lnTo>
                  <a:lnTo>
                    <a:pt x="3" y="0"/>
                  </a:lnTo>
                  <a:lnTo>
                    <a:pt x="1" y="7"/>
                  </a:lnTo>
                  <a:lnTo>
                    <a:pt x="0" y="20"/>
                  </a:lnTo>
                  <a:lnTo>
                    <a:pt x="7" y="33"/>
                  </a:lnTo>
                  <a:lnTo>
                    <a:pt x="25" y="38"/>
                  </a:lnTo>
                  <a:lnTo>
                    <a:pt x="46" y="41"/>
                  </a:lnTo>
                  <a:lnTo>
                    <a:pt x="58" y="46"/>
                  </a:lnTo>
                  <a:lnTo>
                    <a:pt x="62" y="52"/>
                  </a:lnTo>
                  <a:lnTo>
                    <a:pt x="63" y="54"/>
                  </a:lnTo>
                  <a:close/>
                </a:path>
              </a:pathLst>
            </a:custGeom>
            <a:solidFill>
              <a:srgbClr val="4F3D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7" name="Freeform 72">
              <a:extLst>
                <a:ext uri="{FF2B5EF4-FFF2-40B4-BE49-F238E27FC236}">
                  <a16:creationId xmlns:a16="http://schemas.microsoft.com/office/drawing/2014/main" id="{7150146B-520D-4D1D-ADF3-E303613D398A}"/>
                </a:ext>
              </a:extLst>
            </p:cNvPr>
            <p:cNvSpPr>
              <a:spLocks/>
            </p:cNvSpPr>
            <p:nvPr/>
          </p:nvSpPr>
          <p:spPr bwMode="auto">
            <a:xfrm>
              <a:off x="2005" y="1223"/>
              <a:ext cx="208" cy="142"/>
            </a:xfrm>
            <a:custGeom>
              <a:avLst/>
              <a:gdLst>
                <a:gd name="T0" fmla="*/ 0 w 623"/>
                <a:gd name="T1" fmla="*/ 0 h 425"/>
                <a:gd name="T2" fmla="*/ 0 w 623"/>
                <a:gd name="T3" fmla="*/ 0 h 425"/>
                <a:gd name="T4" fmla="*/ 0 w 623"/>
                <a:gd name="T5" fmla="*/ 0 h 425"/>
                <a:gd name="T6" fmla="*/ 0 w 623"/>
                <a:gd name="T7" fmla="*/ 0 h 425"/>
                <a:gd name="T8" fmla="*/ 0 w 623"/>
                <a:gd name="T9" fmla="*/ 0 h 425"/>
                <a:gd name="T10" fmla="*/ 0 w 623"/>
                <a:gd name="T11" fmla="*/ 0 h 425"/>
                <a:gd name="T12" fmla="*/ 0 w 623"/>
                <a:gd name="T13" fmla="*/ 0 h 425"/>
                <a:gd name="T14" fmla="*/ 0 w 623"/>
                <a:gd name="T15" fmla="*/ 0 h 425"/>
                <a:gd name="T16" fmla="*/ 0 w 623"/>
                <a:gd name="T17" fmla="*/ 0 h 425"/>
                <a:gd name="T18" fmla="*/ 0 w 623"/>
                <a:gd name="T19" fmla="*/ 0 h 425"/>
                <a:gd name="T20" fmla="*/ 0 w 623"/>
                <a:gd name="T21" fmla="*/ 0 h 425"/>
                <a:gd name="T22" fmla="*/ 0 w 623"/>
                <a:gd name="T23" fmla="*/ 0 h 425"/>
                <a:gd name="T24" fmla="*/ 0 w 623"/>
                <a:gd name="T25" fmla="*/ 0 h 425"/>
                <a:gd name="T26" fmla="*/ 0 w 623"/>
                <a:gd name="T27" fmla="*/ 0 h 425"/>
                <a:gd name="T28" fmla="*/ 0 w 623"/>
                <a:gd name="T29" fmla="*/ 0 h 425"/>
                <a:gd name="T30" fmla="*/ 0 w 623"/>
                <a:gd name="T31" fmla="*/ 0 h 425"/>
                <a:gd name="T32" fmla="*/ 0 w 623"/>
                <a:gd name="T33" fmla="*/ 0 h 425"/>
                <a:gd name="T34" fmla="*/ 0 w 623"/>
                <a:gd name="T35" fmla="*/ 0 h 425"/>
                <a:gd name="T36" fmla="*/ 0 w 623"/>
                <a:gd name="T37" fmla="*/ 0 h 425"/>
                <a:gd name="T38" fmla="*/ 0 w 623"/>
                <a:gd name="T39" fmla="*/ 0 h 425"/>
                <a:gd name="T40" fmla="*/ 0 w 623"/>
                <a:gd name="T41" fmla="*/ 0 h 425"/>
                <a:gd name="T42" fmla="*/ 0 w 623"/>
                <a:gd name="T43" fmla="*/ 0 h 425"/>
                <a:gd name="T44" fmla="*/ 0 w 623"/>
                <a:gd name="T45" fmla="*/ 0 h 425"/>
                <a:gd name="T46" fmla="*/ 0 w 623"/>
                <a:gd name="T47" fmla="*/ 0 h 425"/>
                <a:gd name="T48" fmla="*/ 0 w 623"/>
                <a:gd name="T49" fmla="*/ 0 h 425"/>
                <a:gd name="T50" fmla="*/ 0 w 623"/>
                <a:gd name="T51" fmla="*/ 0 h 425"/>
                <a:gd name="T52" fmla="*/ 0 w 623"/>
                <a:gd name="T53" fmla="*/ 0 h 425"/>
                <a:gd name="T54" fmla="*/ 0 w 623"/>
                <a:gd name="T55" fmla="*/ 0 h 425"/>
                <a:gd name="T56" fmla="*/ 0 w 623"/>
                <a:gd name="T57" fmla="*/ 0 h 425"/>
                <a:gd name="T58" fmla="*/ 0 w 623"/>
                <a:gd name="T59" fmla="*/ 0 h 425"/>
                <a:gd name="T60" fmla="*/ 0 w 623"/>
                <a:gd name="T61" fmla="*/ 0 h 425"/>
                <a:gd name="T62" fmla="*/ 0 w 623"/>
                <a:gd name="T63" fmla="*/ 0 h 425"/>
                <a:gd name="T64" fmla="*/ 0 w 623"/>
                <a:gd name="T65" fmla="*/ 0 h 425"/>
                <a:gd name="T66" fmla="*/ 0 w 623"/>
                <a:gd name="T67" fmla="*/ 0 h 425"/>
                <a:gd name="T68" fmla="*/ 0 w 623"/>
                <a:gd name="T69" fmla="*/ 0 h 425"/>
                <a:gd name="T70" fmla="*/ 0 w 623"/>
                <a:gd name="T71" fmla="*/ 0 h 425"/>
                <a:gd name="T72" fmla="*/ 0 w 623"/>
                <a:gd name="T73" fmla="*/ 0 h 425"/>
                <a:gd name="T74" fmla="*/ 0 w 623"/>
                <a:gd name="T75" fmla="*/ 0 h 425"/>
                <a:gd name="T76" fmla="*/ 0 w 623"/>
                <a:gd name="T77" fmla="*/ 0 h 425"/>
                <a:gd name="T78" fmla="*/ 0 w 623"/>
                <a:gd name="T79" fmla="*/ 0 h 425"/>
                <a:gd name="T80" fmla="*/ 0 w 623"/>
                <a:gd name="T81" fmla="*/ 0 h 425"/>
                <a:gd name="T82" fmla="*/ 0 w 623"/>
                <a:gd name="T83" fmla="*/ 0 h 425"/>
                <a:gd name="T84" fmla="*/ 0 w 623"/>
                <a:gd name="T85" fmla="*/ 0 h 425"/>
                <a:gd name="T86" fmla="*/ 0 w 623"/>
                <a:gd name="T87" fmla="*/ 0 h 425"/>
                <a:gd name="T88" fmla="*/ 0 w 623"/>
                <a:gd name="T89" fmla="*/ 0 h 425"/>
                <a:gd name="T90" fmla="*/ 0 w 623"/>
                <a:gd name="T91" fmla="*/ 0 h 425"/>
                <a:gd name="T92" fmla="*/ 0 w 623"/>
                <a:gd name="T93" fmla="*/ 0 h 425"/>
                <a:gd name="T94" fmla="*/ 0 w 623"/>
                <a:gd name="T95" fmla="*/ 0 h 425"/>
                <a:gd name="T96" fmla="*/ 0 w 623"/>
                <a:gd name="T97" fmla="*/ 0 h 425"/>
                <a:gd name="T98" fmla="*/ 0 w 623"/>
                <a:gd name="T99" fmla="*/ 0 h 425"/>
                <a:gd name="T100" fmla="*/ 0 w 623"/>
                <a:gd name="T101" fmla="*/ 0 h 42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23" h="425">
                  <a:moveTo>
                    <a:pt x="490" y="392"/>
                  </a:moveTo>
                  <a:lnTo>
                    <a:pt x="495" y="393"/>
                  </a:lnTo>
                  <a:lnTo>
                    <a:pt x="508" y="396"/>
                  </a:lnTo>
                  <a:lnTo>
                    <a:pt x="527" y="396"/>
                  </a:lnTo>
                  <a:lnTo>
                    <a:pt x="549" y="393"/>
                  </a:lnTo>
                  <a:lnTo>
                    <a:pt x="571" y="386"/>
                  </a:lnTo>
                  <a:lnTo>
                    <a:pt x="592" y="368"/>
                  </a:lnTo>
                  <a:lnTo>
                    <a:pt x="608" y="342"/>
                  </a:lnTo>
                  <a:lnTo>
                    <a:pt x="617" y="301"/>
                  </a:lnTo>
                  <a:lnTo>
                    <a:pt x="619" y="305"/>
                  </a:lnTo>
                  <a:lnTo>
                    <a:pt x="621" y="316"/>
                  </a:lnTo>
                  <a:lnTo>
                    <a:pt x="623" y="332"/>
                  </a:lnTo>
                  <a:lnTo>
                    <a:pt x="621" y="350"/>
                  </a:lnTo>
                  <a:lnTo>
                    <a:pt x="617" y="370"/>
                  </a:lnTo>
                  <a:lnTo>
                    <a:pt x="607" y="389"/>
                  </a:lnTo>
                  <a:lnTo>
                    <a:pt x="588" y="405"/>
                  </a:lnTo>
                  <a:lnTo>
                    <a:pt x="561" y="418"/>
                  </a:lnTo>
                  <a:lnTo>
                    <a:pt x="545" y="422"/>
                  </a:lnTo>
                  <a:lnTo>
                    <a:pt x="528" y="425"/>
                  </a:lnTo>
                  <a:lnTo>
                    <a:pt x="512" y="425"/>
                  </a:lnTo>
                  <a:lnTo>
                    <a:pt x="496" y="425"/>
                  </a:lnTo>
                  <a:lnTo>
                    <a:pt x="482" y="424"/>
                  </a:lnTo>
                  <a:lnTo>
                    <a:pt x="466" y="421"/>
                  </a:lnTo>
                  <a:lnTo>
                    <a:pt x="450" y="417"/>
                  </a:lnTo>
                  <a:lnTo>
                    <a:pt x="436" y="413"/>
                  </a:lnTo>
                  <a:lnTo>
                    <a:pt x="421" y="409"/>
                  </a:lnTo>
                  <a:lnTo>
                    <a:pt x="407" y="405"/>
                  </a:lnTo>
                  <a:lnTo>
                    <a:pt x="392" y="400"/>
                  </a:lnTo>
                  <a:lnTo>
                    <a:pt x="379" y="396"/>
                  </a:lnTo>
                  <a:lnTo>
                    <a:pt x="365" y="392"/>
                  </a:lnTo>
                  <a:lnTo>
                    <a:pt x="351" y="388"/>
                  </a:lnTo>
                  <a:lnTo>
                    <a:pt x="340" y="386"/>
                  </a:lnTo>
                  <a:lnTo>
                    <a:pt x="326" y="383"/>
                  </a:lnTo>
                  <a:lnTo>
                    <a:pt x="313" y="382"/>
                  </a:lnTo>
                  <a:lnTo>
                    <a:pt x="297" y="382"/>
                  </a:lnTo>
                  <a:lnTo>
                    <a:pt x="283" y="383"/>
                  </a:lnTo>
                  <a:lnTo>
                    <a:pt x="267" y="386"/>
                  </a:lnTo>
                  <a:lnTo>
                    <a:pt x="251" y="389"/>
                  </a:lnTo>
                  <a:lnTo>
                    <a:pt x="236" y="395"/>
                  </a:lnTo>
                  <a:lnTo>
                    <a:pt x="220" y="400"/>
                  </a:lnTo>
                  <a:lnTo>
                    <a:pt x="204" y="408"/>
                  </a:lnTo>
                  <a:lnTo>
                    <a:pt x="195" y="412"/>
                  </a:lnTo>
                  <a:lnTo>
                    <a:pt x="186" y="416"/>
                  </a:lnTo>
                  <a:lnTo>
                    <a:pt x="176" y="417"/>
                  </a:lnTo>
                  <a:lnTo>
                    <a:pt x="164" y="416"/>
                  </a:lnTo>
                  <a:lnTo>
                    <a:pt x="151" y="413"/>
                  </a:lnTo>
                  <a:lnTo>
                    <a:pt x="134" y="408"/>
                  </a:lnTo>
                  <a:lnTo>
                    <a:pt x="113" y="399"/>
                  </a:lnTo>
                  <a:lnTo>
                    <a:pt x="87" y="387"/>
                  </a:lnTo>
                  <a:lnTo>
                    <a:pt x="62" y="372"/>
                  </a:lnTo>
                  <a:lnTo>
                    <a:pt x="41" y="358"/>
                  </a:lnTo>
                  <a:lnTo>
                    <a:pt x="26" y="345"/>
                  </a:lnTo>
                  <a:lnTo>
                    <a:pt x="14" y="330"/>
                  </a:lnTo>
                  <a:lnTo>
                    <a:pt x="8" y="318"/>
                  </a:lnTo>
                  <a:lnTo>
                    <a:pt x="2" y="309"/>
                  </a:lnTo>
                  <a:lnTo>
                    <a:pt x="0" y="304"/>
                  </a:lnTo>
                  <a:lnTo>
                    <a:pt x="0" y="301"/>
                  </a:lnTo>
                  <a:lnTo>
                    <a:pt x="2" y="304"/>
                  </a:lnTo>
                  <a:lnTo>
                    <a:pt x="8" y="310"/>
                  </a:lnTo>
                  <a:lnTo>
                    <a:pt x="18" y="320"/>
                  </a:lnTo>
                  <a:lnTo>
                    <a:pt x="33" y="330"/>
                  </a:lnTo>
                  <a:lnTo>
                    <a:pt x="50" y="343"/>
                  </a:lnTo>
                  <a:lnTo>
                    <a:pt x="71" y="354"/>
                  </a:lnTo>
                  <a:lnTo>
                    <a:pt x="95" y="364"/>
                  </a:lnTo>
                  <a:lnTo>
                    <a:pt x="122" y="372"/>
                  </a:lnTo>
                  <a:lnTo>
                    <a:pt x="147" y="376"/>
                  </a:lnTo>
                  <a:lnTo>
                    <a:pt x="168" y="379"/>
                  </a:lnTo>
                  <a:lnTo>
                    <a:pt x="183" y="379"/>
                  </a:lnTo>
                  <a:lnTo>
                    <a:pt x="196" y="376"/>
                  </a:lnTo>
                  <a:lnTo>
                    <a:pt x="207" y="372"/>
                  </a:lnTo>
                  <a:lnTo>
                    <a:pt x="216" y="366"/>
                  </a:lnTo>
                  <a:lnTo>
                    <a:pt x="225" y="358"/>
                  </a:lnTo>
                  <a:lnTo>
                    <a:pt x="236" y="347"/>
                  </a:lnTo>
                  <a:lnTo>
                    <a:pt x="245" y="335"/>
                  </a:lnTo>
                  <a:lnTo>
                    <a:pt x="250" y="325"/>
                  </a:lnTo>
                  <a:lnTo>
                    <a:pt x="250" y="314"/>
                  </a:lnTo>
                  <a:lnTo>
                    <a:pt x="247" y="304"/>
                  </a:lnTo>
                  <a:lnTo>
                    <a:pt x="240" y="295"/>
                  </a:lnTo>
                  <a:lnTo>
                    <a:pt x="229" y="287"/>
                  </a:lnTo>
                  <a:lnTo>
                    <a:pt x="213" y="278"/>
                  </a:lnTo>
                  <a:lnTo>
                    <a:pt x="195" y="270"/>
                  </a:lnTo>
                  <a:lnTo>
                    <a:pt x="175" y="260"/>
                  </a:lnTo>
                  <a:lnTo>
                    <a:pt x="161" y="250"/>
                  </a:lnTo>
                  <a:lnTo>
                    <a:pt x="149" y="237"/>
                  </a:lnTo>
                  <a:lnTo>
                    <a:pt x="139" y="224"/>
                  </a:lnTo>
                  <a:lnTo>
                    <a:pt x="134" y="212"/>
                  </a:lnTo>
                  <a:lnTo>
                    <a:pt x="130" y="202"/>
                  </a:lnTo>
                  <a:lnTo>
                    <a:pt x="128" y="196"/>
                  </a:lnTo>
                  <a:lnTo>
                    <a:pt x="128" y="193"/>
                  </a:lnTo>
                  <a:lnTo>
                    <a:pt x="133" y="196"/>
                  </a:lnTo>
                  <a:lnTo>
                    <a:pt x="146" y="202"/>
                  </a:lnTo>
                  <a:lnTo>
                    <a:pt x="164" y="206"/>
                  </a:lnTo>
                  <a:lnTo>
                    <a:pt x="184" y="208"/>
                  </a:lnTo>
                  <a:lnTo>
                    <a:pt x="203" y="200"/>
                  </a:lnTo>
                  <a:lnTo>
                    <a:pt x="216" y="181"/>
                  </a:lnTo>
                  <a:lnTo>
                    <a:pt x="221" y="146"/>
                  </a:lnTo>
                  <a:lnTo>
                    <a:pt x="214" y="92"/>
                  </a:lnTo>
                  <a:lnTo>
                    <a:pt x="216" y="95"/>
                  </a:lnTo>
                  <a:lnTo>
                    <a:pt x="221" y="102"/>
                  </a:lnTo>
                  <a:lnTo>
                    <a:pt x="228" y="114"/>
                  </a:lnTo>
                  <a:lnTo>
                    <a:pt x="234" y="130"/>
                  </a:lnTo>
                  <a:lnTo>
                    <a:pt x="240" y="150"/>
                  </a:lnTo>
                  <a:lnTo>
                    <a:pt x="243" y="171"/>
                  </a:lnTo>
                  <a:lnTo>
                    <a:pt x="242" y="195"/>
                  </a:lnTo>
                  <a:lnTo>
                    <a:pt x="236" y="220"/>
                  </a:lnTo>
                  <a:lnTo>
                    <a:pt x="233" y="242"/>
                  </a:lnTo>
                  <a:lnTo>
                    <a:pt x="242" y="260"/>
                  </a:lnTo>
                  <a:lnTo>
                    <a:pt x="261" y="274"/>
                  </a:lnTo>
                  <a:lnTo>
                    <a:pt x="286" y="283"/>
                  </a:lnTo>
                  <a:lnTo>
                    <a:pt x="312" y="287"/>
                  </a:lnTo>
                  <a:lnTo>
                    <a:pt x="340" y="285"/>
                  </a:lnTo>
                  <a:lnTo>
                    <a:pt x="362" y="278"/>
                  </a:lnTo>
                  <a:lnTo>
                    <a:pt x="378" y="266"/>
                  </a:lnTo>
                  <a:lnTo>
                    <a:pt x="388" y="251"/>
                  </a:lnTo>
                  <a:lnTo>
                    <a:pt x="398" y="238"/>
                  </a:lnTo>
                  <a:lnTo>
                    <a:pt x="405" y="225"/>
                  </a:lnTo>
                  <a:lnTo>
                    <a:pt x="411" y="213"/>
                  </a:lnTo>
                  <a:lnTo>
                    <a:pt x="413" y="200"/>
                  </a:lnTo>
                  <a:lnTo>
                    <a:pt x="412" y="187"/>
                  </a:lnTo>
                  <a:lnTo>
                    <a:pt x="407" y="171"/>
                  </a:lnTo>
                  <a:lnTo>
                    <a:pt x="398" y="152"/>
                  </a:lnTo>
                  <a:lnTo>
                    <a:pt x="391" y="131"/>
                  </a:lnTo>
                  <a:lnTo>
                    <a:pt x="394" y="108"/>
                  </a:lnTo>
                  <a:lnTo>
                    <a:pt x="401" y="83"/>
                  </a:lnTo>
                  <a:lnTo>
                    <a:pt x="415" y="58"/>
                  </a:lnTo>
                  <a:lnTo>
                    <a:pt x="428" y="35"/>
                  </a:lnTo>
                  <a:lnTo>
                    <a:pt x="441" y="17"/>
                  </a:lnTo>
                  <a:lnTo>
                    <a:pt x="450" y="4"/>
                  </a:lnTo>
                  <a:lnTo>
                    <a:pt x="454" y="0"/>
                  </a:lnTo>
                  <a:lnTo>
                    <a:pt x="452" y="5"/>
                  </a:lnTo>
                  <a:lnTo>
                    <a:pt x="446" y="19"/>
                  </a:lnTo>
                  <a:lnTo>
                    <a:pt x="440" y="41"/>
                  </a:lnTo>
                  <a:lnTo>
                    <a:pt x="433" y="67"/>
                  </a:lnTo>
                  <a:lnTo>
                    <a:pt x="429" y="95"/>
                  </a:lnTo>
                  <a:lnTo>
                    <a:pt x="428" y="122"/>
                  </a:lnTo>
                  <a:lnTo>
                    <a:pt x="432" y="147"/>
                  </a:lnTo>
                  <a:lnTo>
                    <a:pt x="444" y="168"/>
                  </a:lnTo>
                  <a:lnTo>
                    <a:pt x="458" y="185"/>
                  </a:lnTo>
                  <a:lnTo>
                    <a:pt x="469" y="201"/>
                  </a:lnTo>
                  <a:lnTo>
                    <a:pt x="477" y="216"/>
                  </a:lnTo>
                  <a:lnTo>
                    <a:pt x="480" y="230"/>
                  </a:lnTo>
                  <a:lnTo>
                    <a:pt x="480" y="243"/>
                  </a:lnTo>
                  <a:lnTo>
                    <a:pt x="478" y="256"/>
                  </a:lnTo>
                  <a:lnTo>
                    <a:pt x="471" y="268"/>
                  </a:lnTo>
                  <a:lnTo>
                    <a:pt x="459" y="280"/>
                  </a:lnTo>
                  <a:lnTo>
                    <a:pt x="446" y="292"/>
                  </a:lnTo>
                  <a:lnTo>
                    <a:pt x="436" y="307"/>
                  </a:lnTo>
                  <a:lnTo>
                    <a:pt x="429" y="322"/>
                  </a:lnTo>
                  <a:lnTo>
                    <a:pt x="426" y="338"/>
                  </a:lnTo>
                  <a:lnTo>
                    <a:pt x="430" y="354"/>
                  </a:lnTo>
                  <a:lnTo>
                    <a:pt x="441" y="368"/>
                  </a:lnTo>
                  <a:lnTo>
                    <a:pt x="461" y="382"/>
                  </a:lnTo>
                  <a:lnTo>
                    <a:pt x="490" y="392"/>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8" name="Freeform 73">
              <a:extLst>
                <a:ext uri="{FF2B5EF4-FFF2-40B4-BE49-F238E27FC236}">
                  <a16:creationId xmlns:a16="http://schemas.microsoft.com/office/drawing/2014/main" id="{17A79022-E4AD-43AE-8269-EBFF72FD8A84}"/>
                </a:ext>
              </a:extLst>
            </p:cNvPr>
            <p:cNvSpPr>
              <a:spLocks/>
            </p:cNvSpPr>
            <p:nvPr/>
          </p:nvSpPr>
          <p:spPr bwMode="auto">
            <a:xfrm>
              <a:off x="2192" y="1224"/>
              <a:ext cx="23" cy="28"/>
            </a:xfrm>
            <a:custGeom>
              <a:avLst/>
              <a:gdLst>
                <a:gd name="T0" fmla="*/ 0 w 70"/>
                <a:gd name="T1" fmla="*/ 0 h 83"/>
                <a:gd name="T2" fmla="*/ 0 w 70"/>
                <a:gd name="T3" fmla="*/ 0 h 83"/>
                <a:gd name="T4" fmla="*/ 0 w 70"/>
                <a:gd name="T5" fmla="*/ 0 h 83"/>
                <a:gd name="T6" fmla="*/ 0 w 70"/>
                <a:gd name="T7" fmla="*/ 0 h 83"/>
                <a:gd name="T8" fmla="*/ 0 w 70"/>
                <a:gd name="T9" fmla="*/ 0 h 83"/>
                <a:gd name="T10" fmla="*/ 0 w 70"/>
                <a:gd name="T11" fmla="*/ 0 h 83"/>
                <a:gd name="T12" fmla="*/ 0 w 70"/>
                <a:gd name="T13" fmla="*/ 0 h 83"/>
                <a:gd name="T14" fmla="*/ 0 w 70"/>
                <a:gd name="T15" fmla="*/ 0 h 83"/>
                <a:gd name="T16" fmla="*/ 0 w 70"/>
                <a:gd name="T17" fmla="*/ 0 h 83"/>
                <a:gd name="T18" fmla="*/ 0 w 70"/>
                <a:gd name="T19" fmla="*/ 0 h 83"/>
                <a:gd name="T20" fmla="*/ 0 w 70"/>
                <a:gd name="T21" fmla="*/ 0 h 83"/>
                <a:gd name="T22" fmla="*/ 0 w 70"/>
                <a:gd name="T23" fmla="*/ 0 h 83"/>
                <a:gd name="T24" fmla="*/ 0 w 70"/>
                <a:gd name="T25" fmla="*/ 0 h 83"/>
                <a:gd name="T26" fmla="*/ 0 w 70"/>
                <a:gd name="T27" fmla="*/ 0 h 83"/>
                <a:gd name="T28" fmla="*/ 0 w 70"/>
                <a:gd name="T29" fmla="*/ 0 h 83"/>
                <a:gd name="T30" fmla="*/ 0 w 70"/>
                <a:gd name="T31" fmla="*/ 0 h 83"/>
                <a:gd name="T32" fmla="*/ 0 w 70"/>
                <a:gd name="T33" fmla="*/ 0 h 83"/>
                <a:gd name="T34" fmla="*/ 0 w 70"/>
                <a:gd name="T35" fmla="*/ 0 h 83"/>
                <a:gd name="T36" fmla="*/ 0 w 70"/>
                <a:gd name="T37" fmla="*/ 0 h 83"/>
                <a:gd name="T38" fmla="*/ 0 w 70"/>
                <a:gd name="T39" fmla="*/ 0 h 83"/>
                <a:gd name="T40" fmla="*/ 0 w 70"/>
                <a:gd name="T41" fmla="*/ 0 h 83"/>
                <a:gd name="T42" fmla="*/ 0 w 70"/>
                <a:gd name="T43" fmla="*/ 0 h 83"/>
                <a:gd name="T44" fmla="*/ 0 w 70"/>
                <a:gd name="T45" fmla="*/ 0 h 83"/>
                <a:gd name="T46" fmla="*/ 0 w 70"/>
                <a:gd name="T47" fmla="*/ 0 h 83"/>
                <a:gd name="T48" fmla="*/ 0 w 70"/>
                <a:gd name="T49" fmla="*/ 0 h 8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0" h="83">
                  <a:moveTo>
                    <a:pt x="1" y="83"/>
                  </a:moveTo>
                  <a:lnTo>
                    <a:pt x="1" y="82"/>
                  </a:lnTo>
                  <a:lnTo>
                    <a:pt x="0" y="77"/>
                  </a:lnTo>
                  <a:lnTo>
                    <a:pt x="0" y="69"/>
                  </a:lnTo>
                  <a:lnTo>
                    <a:pt x="1" y="61"/>
                  </a:lnTo>
                  <a:lnTo>
                    <a:pt x="4" y="52"/>
                  </a:lnTo>
                  <a:lnTo>
                    <a:pt x="9" y="42"/>
                  </a:lnTo>
                  <a:lnTo>
                    <a:pt x="18" y="35"/>
                  </a:lnTo>
                  <a:lnTo>
                    <a:pt x="31" y="28"/>
                  </a:lnTo>
                  <a:lnTo>
                    <a:pt x="49" y="20"/>
                  </a:lnTo>
                  <a:lnTo>
                    <a:pt x="60" y="11"/>
                  </a:lnTo>
                  <a:lnTo>
                    <a:pt x="67" y="3"/>
                  </a:lnTo>
                  <a:lnTo>
                    <a:pt x="70" y="0"/>
                  </a:lnTo>
                  <a:lnTo>
                    <a:pt x="70" y="2"/>
                  </a:lnTo>
                  <a:lnTo>
                    <a:pt x="70" y="6"/>
                  </a:lnTo>
                  <a:lnTo>
                    <a:pt x="70" y="10"/>
                  </a:lnTo>
                  <a:lnTo>
                    <a:pt x="67" y="16"/>
                  </a:lnTo>
                  <a:lnTo>
                    <a:pt x="63" y="23"/>
                  </a:lnTo>
                  <a:lnTo>
                    <a:pt x="56" y="29"/>
                  </a:lnTo>
                  <a:lnTo>
                    <a:pt x="46" y="35"/>
                  </a:lnTo>
                  <a:lnTo>
                    <a:pt x="33" y="40"/>
                  </a:lnTo>
                  <a:lnTo>
                    <a:pt x="17" y="49"/>
                  </a:lnTo>
                  <a:lnTo>
                    <a:pt x="8" y="64"/>
                  </a:lnTo>
                  <a:lnTo>
                    <a:pt x="2" y="78"/>
                  </a:lnTo>
                  <a:lnTo>
                    <a:pt x="1" y="83"/>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89" name="Freeform 74">
              <a:extLst>
                <a:ext uri="{FF2B5EF4-FFF2-40B4-BE49-F238E27FC236}">
                  <a16:creationId xmlns:a16="http://schemas.microsoft.com/office/drawing/2014/main" id="{2DE7F14B-D141-4634-AFE4-FE767ED7CE6C}"/>
                </a:ext>
              </a:extLst>
            </p:cNvPr>
            <p:cNvSpPr>
              <a:spLocks/>
            </p:cNvSpPr>
            <p:nvPr/>
          </p:nvSpPr>
          <p:spPr bwMode="auto">
            <a:xfrm>
              <a:off x="1888" y="1206"/>
              <a:ext cx="120" cy="103"/>
            </a:xfrm>
            <a:custGeom>
              <a:avLst/>
              <a:gdLst>
                <a:gd name="T0" fmla="*/ 0 w 362"/>
                <a:gd name="T1" fmla="*/ 0 h 310"/>
                <a:gd name="T2" fmla="*/ 0 w 362"/>
                <a:gd name="T3" fmla="*/ 0 h 310"/>
                <a:gd name="T4" fmla="*/ 0 w 362"/>
                <a:gd name="T5" fmla="*/ 0 h 310"/>
                <a:gd name="T6" fmla="*/ 0 w 362"/>
                <a:gd name="T7" fmla="*/ 0 h 310"/>
                <a:gd name="T8" fmla="*/ 0 w 362"/>
                <a:gd name="T9" fmla="*/ 0 h 310"/>
                <a:gd name="T10" fmla="*/ 0 w 362"/>
                <a:gd name="T11" fmla="*/ 0 h 310"/>
                <a:gd name="T12" fmla="*/ 0 w 362"/>
                <a:gd name="T13" fmla="*/ 0 h 310"/>
                <a:gd name="T14" fmla="*/ 0 w 362"/>
                <a:gd name="T15" fmla="*/ 0 h 310"/>
                <a:gd name="T16" fmla="*/ 0 w 362"/>
                <a:gd name="T17" fmla="*/ 0 h 310"/>
                <a:gd name="T18" fmla="*/ 0 w 362"/>
                <a:gd name="T19" fmla="*/ 0 h 310"/>
                <a:gd name="T20" fmla="*/ 0 w 362"/>
                <a:gd name="T21" fmla="*/ 0 h 310"/>
                <a:gd name="T22" fmla="*/ 0 w 362"/>
                <a:gd name="T23" fmla="*/ 0 h 310"/>
                <a:gd name="T24" fmla="*/ 0 w 362"/>
                <a:gd name="T25" fmla="*/ 0 h 310"/>
                <a:gd name="T26" fmla="*/ 0 w 362"/>
                <a:gd name="T27" fmla="*/ 0 h 310"/>
                <a:gd name="T28" fmla="*/ 0 w 362"/>
                <a:gd name="T29" fmla="*/ 0 h 310"/>
                <a:gd name="T30" fmla="*/ 0 w 362"/>
                <a:gd name="T31" fmla="*/ 0 h 310"/>
                <a:gd name="T32" fmla="*/ 0 w 362"/>
                <a:gd name="T33" fmla="*/ 0 h 310"/>
                <a:gd name="T34" fmla="*/ 0 w 362"/>
                <a:gd name="T35" fmla="*/ 0 h 310"/>
                <a:gd name="T36" fmla="*/ 0 w 362"/>
                <a:gd name="T37" fmla="*/ 0 h 310"/>
                <a:gd name="T38" fmla="*/ 0 w 362"/>
                <a:gd name="T39" fmla="*/ 0 h 310"/>
                <a:gd name="T40" fmla="*/ 0 w 362"/>
                <a:gd name="T41" fmla="*/ 0 h 310"/>
                <a:gd name="T42" fmla="*/ 0 w 362"/>
                <a:gd name="T43" fmla="*/ 0 h 310"/>
                <a:gd name="T44" fmla="*/ 0 w 362"/>
                <a:gd name="T45" fmla="*/ 0 h 310"/>
                <a:gd name="T46" fmla="*/ 0 w 362"/>
                <a:gd name="T47" fmla="*/ 0 h 310"/>
                <a:gd name="T48" fmla="*/ 0 w 362"/>
                <a:gd name="T49" fmla="*/ 0 h 310"/>
                <a:gd name="T50" fmla="*/ 0 w 362"/>
                <a:gd name="T51" fmla="*/ 0 h 310"/>
                <a:gd name="T52" fmla="*/ 0 w 362"/>
                <a:gd name="T53" fmla="*/ 0 h 310"/>
                <a:gd name="T54" fmla="*/ 0 w 362"/>
                <a:gd name="T55" fmla="*/ 0 h 310"/>
                <a:gd name="T56" fmla="*/ 0 w 362"/>
                <a:gd name="T57" fmla="*/ 0 h 310"/>
                <a:gd name="T58" fmla="*/ 0 w 362"/>
                <a:gd name="T59" fmla="*/ 0 h 310"/>
                <a:gd name="T60" fmla="*/ 0 w 362"/>
                <a:gd name="T61" fmla="*/ 0 h 310"/>
                <a:gd name="T62" fmla="*/ 0 w 362"/>
                <a:gd name="T63" fmla="*/ 0 h 310"/>
                <a:gd name="T64" fmla="*/ 0 w 362"/>
                <a:gd name="T65" fmla="*/ 0 h 310"/>
                <a:gd name="T66" fmla="*/ 0 w 362"/>
                <a:gd name="T67" fmla="*/ 0 h 310"/>
                <a:gd name="T68" fmla="*/ 0 w 362"/>
                <a:gd name="T69" fmla="*/ 0 h 310"/>
                <a:gd name="T70" fmla="*/ 0 w 362"/>
                <a:gd name="T71" fmla="*/ 0 h 310"/>
                <a:gd name="T72" fmla="*/ 0 w 362"/>
                <a:gd name="T73" fmla="*/ 0 h 310"/>
                <a:gd name="T74" fmla="*/ 0 w 362"/>
                <a:gd name="T75" fmla="*/ 0 h 310"/>
                <a:gd name="T76" fmla="*/ 0 w 362"/>
                <a:gd name="T77" fmla="*/ 0 h 310"/>
                <a:gd name="T78" fmla="*/ 0 w 362"/>
                <a:gd name="T79" fmla="*/ 0 h 310"/>
                <a:gd name="T80" fmla="*/ 0 w 362"/>
                <a:gd name="T81" fmla="*/ 0 h 310"/>
                <a:gd name="T82" fmla="*/ 0 w 362"/>
                <a:gd name="T83" fmla="*/ 0 h 3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62" h="310">
                  <a:moveTo>
                    <a:pt x="291" y="257"/>
                  </a:moveTo>
                  <a:lnTo>
                    <a:pt x="290" y="254"/>
                  </a:lnTo>
                  <a:lnTo>
                    <a:pt x="286" y="247"/>
                  </a:lnTo>
                  <a:lnTo>
                    <a:pt x="278" y="236"/>
                  </a:lnTo>
                  <a:lnTo>
                    <a:pt x="270" y="224"/>
                  </a:lnTo>
                  <a:lnTo>
                    <a:pt x="260" y="214"/>
                  </a:lnTo>
                  <a:lnTo>
                    <a:pt x="248" y="203"/>
                  </a:lnTo>
                  <a:lnTo>
                    <a:pt x="235" y="195"/>
                  </a:lnTo>
                  <a:lnTo>
                    <a:pt x="222" y="193"/>
                  </a:lnTo>
                  <a:lnTo>
                    <a:pt x="208" y="189"/>
                  </a:lnTo>
                  <a:lnTo>
                    <a:pt x="196" y="179"/>
                  </a:lnTo>
                  <a:lnTo>
                    <a:pt x="185" y="165"/>
                  </a:lnTo>
                  <a:lnTo>
                    <a:pt x="175" y="148"/>
                  </a:lnTo>
                  <a:lnTo>
                    <a:pt x="169" y="129"/>
                  </a:lnTo>
                  <a:lnTo>
                    <a:pt x="165" y="111"/>
                  </a:lnTo>
                  <a:lnTo>
                    <a:pt x="165" y="95"/>
                  </a:lnTo>
                  <a:lnTo>
                    <a:pt x="169" y="82"/>
                  </a:lnTo>
                  <a:lnTo>
                    <a:pt x="173" y="70"/>
                  </a:lnTo>
                  <a:lnTo>
                    <a:pt x="171" y="57"/>
                  </a:lnTo>
                  <a:lnTo>
                    <a:pt x="166" y="44"/>
                  </a:lnTo>
                  <a:lnTo>
                    <a:pt x="158" y="31"/>
                  </a:lnTo>
                  <a:lnTo>
                    <a:pt x="150" y="19"/>
                  </a:lnTo>
                  <a:lnTo>
                    <a:pt x="143" y="10"/>
                  </a:lnTo>
                  <a:lnTo>
                    <a:pt x="137" y="3"/>
                  </a:lnTo>
                  <a:lnTo>
                    <a:pt x="135" y="0"/>
                  </a:lnTo>
                  <a:lnTo>
                    <a:pt x="137" y="15"/>
                  </a:lnTo>
                  <a:lnTo>
                    <a:pt x="143" y="48"/>
                  </a:lnTo>
                  <a:lnTo>
                    <a:pt x="141" y="86"/>
                  </a:lnTo>
                  <a:lnTo>
                    <a:pt x="128" y="118"/>
                  </a:lnTo>
                  <a:lnTo>
                    <a:pt x="119" y="129"/>
                  </a:lnTo>
                  <a:lnTo>
                    <a:pt x="112" y="141"/>
                  </a:lnTo>
                  <a:lnTo>
                    <a:pt x="111" y="154"/>
                  </a:lnTo>
                  <a:lnTo>
                    <a:pt x="111" y="166"/>
                  </a:lnTo>
                  <a:lnTo>
                    <a:pt x="116" y="179"/>
                  </a:lnTo>
                  <a:lnTo>
                    <a:pt x="124" y="193"/>
                  </a:lnTo>
                  <a:lnTo>
                    <a:pt x="136" y="204"/>
                  </a:lnTo>
                  <a:lnTo>
                    <a:pt x="152" y="216"/>
                  </a:lnTo>
                  <a:lnTo>
                    <a:pt x="165" y="227"/>
                  </a:lnTo>
                  <a:lnTo>
                    <a:pt x="173" y="237"/>
                  </a:lnTo>
                  <a:lnTo>
                    <a:pt x="174" y="248"/>
                  </a:lnTo>
                  <a:lnTo>
                    <a:pt x="170" y="257"/>
                  </a:lnTo>
                  <a:lnTo>
                    <a:pt x="164" y="266"/>
                  </a:lnTo>
                  <a:lnTo>
                    <a:pt x="153" y="274"/>
                  </a:lnTo>
                  <a:lnTo>
                    <a:pt x="141" y="281"/>
                  </a:lnTo>
                  <a:lnTo>
                    <a:pt x="128" y="286"/>
                  </a:lnTo>
                  <a:lnTo>
                    <a:pt x="112" y="289"/>
                  </a:lnTo>
                  <a:lnTo>
                    <a:pt x="94" y="290"/>
                  </a:lnTo>
                  <a:lnTo>
                    <a:pt x="73" y="287"/>
                  </a:lnTo>
                  <a:lnTo>
                    <a:pt x="52" y="281"/>
                  </a:lnTo>
                  <a:lnTo>
                    <a:pt x="32" y="273"/>
                  </a:lnTo>
                  <a:lnTo>
                    <a:pt x="16" y="261"/>
                  </a:lnTo>
                  <a:lnTo>
                    <a:pt x="4" y="247"/>
                  </a:lnTo>
                  <a:lnTo>
                    <a:pt x="0" y="228"/>
                  </a:lnTo>
                  <a:lnTo>
                    <a:pt x="0" y="231"/>
                  </a:lnTo>
                  <a:lnTo>
                    <a:pt x="0" y="240"/>
                  </a:lnTo>
                  <a:lnTo>
                    <a:pt x="2" y="252"/>
                  </a:lnTo>
                  <a:lnTo>
                    <a:pt x="7" y="266"/>
                  </a:lnTo>
                  <a:lnTo>
                    <a:pt x="15" y="281"/>
                  </a:lnTo>
                  <a:lnTo>
                    <a:pt x="27" y="294"/>
                  </a:lnTo>
                  <a:lnTo>
                    <a:pt x="45" y="305"/>
                  </a:lnTo>
                  <a:lnTo>
                    <a:pt x="70" y="310"/>
                  </a:lnTo>
                  <a:lnTo>
                    <a:pt x="98" y="310"/>
                  </a:lnTo>
                  <a:lnTo>
                    <a:pt x="121" y="306"/>
                  </a:lnTo>
                  <a:lnTo>
                    <a:pt x="145" y="301"/>
                  </a:lnTo>
                  <a:lnTo>
                    <a:pt x="165" y="294"/>
                  </a:lnTo>
                  <a:lnTo>
                    <a:pt x="183" y="287"/>
                  </a:lnTo>
                  <a:lnTo>
                    <a:pt x="202" y="281"/>
                  </a:lnTo>
                  <a:lnTo>
                    <a:pt x="218" y="276"/>
                  </a:lnTo>
                  <a:lnTo>
                    <a:pt x="233" y="274"/>
                  </a:lnTo>
                  <a:lnTo>
                    <a:pt x="249" y="276"/>
                  </a:lnTo>
                  <a:lnTo>
                    <a:pt x="266" y="277"/>
                  </a:lnTo>
                  <a:lnTo>
                    <a:pt x="283" y="278"/>
                  </a:lnTo>
                  <a:lnTo>
                    <a:pt x="301" y="281"/>
                  </a:lnTo>
                  <a:lnTo>
                    <a:pt x="316" y="281"/>
                  </a:lnTo>
                  <a:lnTo>
                    <a:pt x="333" y="280"/>
                  </a:lnTo>
                  <a:lnTo>
                    <a:pt x="348" y="276"/>
                  </a:lnTo>
                  <a:lnTo>
                    <a:pt x="362" y="269"/>
                  </a:lnTo>
                  <a:lnTo>
                    <a:pt x="360" y="269"/>
                  </a:lnTo>
                  <a:lnTo>
                    <a:pt x="354" y="268"/>
                  </a:lnTo>
                  <a:lnTo>
                    <a:pt x="347" y="266"/>
                  </a:lnTo>
                  <a:lnTo>
                    <a:pt x="336" y="265"/>
                  </a:lnTo>
                  <a:lnTo>
                    <a:pt x="324" y="264"/>
                  </a:lnTo>
                  <a:lnTo>
                    <a:pt x="312" y="261"/>
                  </a:lnTo>
                  <a:lnTo>
                    <a:pt x="301" y="260"/>
                  </a:lnTo>
                  <a:lnTo>
                    <a:pt x="291" y="257"/>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0" name="Freeform 75">
              <a:extLst>
                <a:ext uri="{FF2B5EF4-FFF2-40B4-BE49-F238E27FC236}">
                  <a16:creationId xmlns:a16="http://schemas.microsoft.com/office/drawing/2014/main" id="{05D88790-34B7-4337-A180-D4DA8EAFA025}"/>
                </a:ext>
              </a:extLst>
            </p:cNvPr>
            <p:cNvSpPr>
              <a:spLocks/>
            </p:cNvSpPr>
            <p:nvPr/>
          </p:nvSpPr>
          <p:spPr bwMode="auto">
            <a:xfrm>
              <a:off x="1989" y="1225"/>
              <a:ext cx="25" cy="43"/>
            </a:xfrm>
            <a:custGeom>
              <a:avLst/>
              <a:gdLst>
                <a:gd name="T0" fmla="*/ 0 w 77"/>
                <a:gd name="T1" fmla="*/ 0 h 129"/>
                <a:gd name="T2" fmla="*/ 0 w 77"/>
                <a:gd name="T3" fmla="*/ 0 h 129"/>
                <a:gd name="T4" fmla="*/ 0 w 77"/>
                <a:gd name="T5" fmla="*/ 0 h 129"/>
                <a:gd name="T6" fmla="*/ 0 w 77"/>
                <a:gd name="T7" fmla="*/ 0 h 129"/>
                <a:gd name="T8" fmla="*/ 0 w 77"/>
                <a:gd name="T9" fmla="*/ 0 h 129"/>
                <a:gd name="T10" fmla="*/ 0 w 77"/>
                <a:gd name="T11" fmla="*/ 0 h 129"/>
                <a:gd name="T12" fmla="*/ 0 w 77"/>
                <a:gd name="T13" fmla="*/ 0 h 129"/>
                <a:gd name="T14" fmla="*/ 0 w 77"/>
                <a:gd name="T15" fmla="*/ 0 h 129"/>
                <a:gd name="T16" fmla="*/ 0 w 77"/>
                <a:gd name="T17" fmla="*/ 0 h 129"/>
                <a:gd name="T18" fmla="*/ 0 w 77"/>
                <a:gd name="T19" fmla="*/ 0 h 129"/>
                <a:gd name="T20" fmla="*/ 0 w 77"/>
                <a:gd name="T21" fmla="*/ 0 h 129"/>
                <a:gd name="T22" fmla="*/ 0 w 77"/>
                <a:gd name="T23" fmla="*/ 0 h 129"/>
                <a:gd name="T24" fmla="*/ 0 w 77"/>
                <a:gd name="T25" fmla="*/ 0 h 129"/>
                <a:gd name="T26" fmla="*/ 0 w 77"/>
                <a:gd name="T27" fmla="*/ 0 h 129"/>
                <a:gd name="T28" fmla="*/ 0 w 77"/>
                <a:gd name="T29" fmla="*/ 0 h 129"/>
                <a:gd name="T30" fmla="*/ 0 w 77"/>
                <a:gd name="T31" fmla="*/ 0 h 129"/>
                <a:gd name="T32" fmla="*/ 0 w 77"/>
                <a:gd name="T33" fmla="*/ 0 h 129"/>
                <a:gd name="T34" fmla="*/ 0 w 77"/>
                <a:gd name="T35" fmla="*/ 0 h 129"/>
                <a:gd name="T36" fmla="*/ 0 w 77"/>
                <a:gd name="T37" fmla="*/ 0 h 129"/>
                <a:gd name="T38" fmla="*/ 0 w 77"/>
                <a:gd name="T39" fmla="*/ 0 h 129"/>
                <a:gd name="T40" fmla="*/ 0 w 77"/>
                <a:gd name="T41" fmla="*/ 0 h 129"/>
                <a:gd name="T42" fmla="*/ 0 w 77"/>
                <a:gd name="T43" fmla="*/ 0 h 129"/>
                <a:gd name="T44" fmla="*/ 0 w 77"/>
                <a:gd name="T45" fmla="*/ 0 h 129"/>
                <a:gd name="T46" fmla="*/ 0 w 77"/>
                <a:gd name="T47" fmla="*/ 0 h 129"/>
                <a:gd name="T48" fmla="*/ 0 w 77"/>
                <a:gd name="T49" fmla="*/ 0 h 129"/>
                <a:gd name="T50" fmla="*/ 0 w 77"/>
                <a:gd name="T51" fmla="*/ 0 h 129"/>
                <a:gd name="T52" fmla="*/ 0 w 77"/>
                <a:gd name="T53" fmla="*/ 0 h 129"/>
                <a:gd name="T54" fmla="*/ 0 w 77"/>
                <a:gd name="T55" fmla="*/ 0 h 129"/>
                <a:gd name="T56" fmla="*/ 0 w 77"/>
                <a:gd name="T57" fmla="*/ 0 h 129"/>
                <a:gd name="T58" fmla="*/ 0 w 77"/>
                <a:gd name="T59" fmla="*/ 0 h 12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77" h="129">
                  <a:moveTo>
                    <a:pt x="0" y="129"/>
                  </a:moveTo>
                  <a:lnTo>
                    <a:pt x="3" y="129"/>
                  </a:lnTo>
                  <a:lnTo>
                    <a:pt x="12" y="127"/>
                  </a:lnTo>
                  <a:lnTo>
                    <a:pt x="24" y="124"/>
                  </a:lnTo>
                  <a:lnTo>
                    <a:pt x="38" y="119"/>
                  </a:lnTo>
                  <a:lnTo>
                    <a:pt x="53" y="112"/>
                  </a:lnTo>
                  <a:lnTo>
                    <a:pt x="65" y="104"/>
                  </a:lnTo>
                  <a:lnTo>
                    <a:pt x="74" y="94"/>
                  </a:lnTo>
                  <a:lnTo>
                    <a:pt x="77" y="82"/>
                  </a:lnTo>
                  <a:lnTo>
                    <a:pt x="74" y="71"/>
                  </a:lnTo>
                  <a:lnTo>
                    <a:pt x="69" y="64"/>
                  </a:lnTo>
                  <a:lnTo>
                    <a:pt x="62" y="60"/>
                  </a:lnTo>
                  <a:lnTo>
                    <a:pt x="53" y="58"/>
                  </a:lnTo>
                  <a:lnTo>
                    <a:pt x="44" y="58"/>
                  </a:lnTo>
                  <a:lnTo>
                    <a:pt x="37" y="58"/>
                  </a:lnTo>
                  <a:lnTo>
                    <a:pt x="32" y="60"/>
                  </a:lnTo>
                  <a:lnTo>
                    <a:pt x="29" y="60"/>
                  </a:lnTo>
                  <a:lnTo>
                    <a:pt x="19" y="0"/>
                  </a:lnTo>
                  <a:lnTo>
                    <a:pt x="15" y="7"/>
                  </a:lnTo>
                  <a:lnTo>
                    <a:pt x="5" y="24"/>
                  </a:lnTo>
                  <a:lnTo>
                    <a:pt x="1" y="46"/>
                  </a:lnTo>
                  <a:lnTo>
                    <a:pt x="7" y="70"/>
                  </a:lnTo>
                  <a:lnTo>
                    <a:pt x="13" y="79"/>
                  </a:lnTo>
                  <a:lnTo>
                    <a:pt x="21" y="83"/>
                  </a:lnTo>
                  <a:lnTo>
                    <a:pt x="28" y="86"/>
                  </a:lnTo>
                  <a:lnTo>
                    <a:pt x="32" y="89"/>
                  </a:lnTo>
                  <a:lnTo>
                    <a:pt x="33" y="92"/>
                  </a:lnTo>
                  <a:lnTo>
                    <a:pt x="29" y="99"/>
                  </a:lnTo>
                  <a:lnTo>
                    <a:pt x="19" y="111"/>
                  </a:lnTo>
                  <a:lnTo>
                    <a:pt x="0" y="129"/>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1" name="Freeform 76">
              <a:extLst>
                <a:ext uri="{FF2B5EF4-FFF2-40B4-BE49-F238E27FC236}">
                  <a16:creationId xmlns:a16="http://schemas.microsoft.com/office/drawing/2014/main" id="{00D05ECD-D070-49F4-B384-36CB311BF8AA}"/>
                </a:ext>
              </a:extLst>
            </p:cNvPr>
            <p:cNvSpPr>
              <a:spLocks/>
            </p:cNvSpPr>
            <p:nvPr/>
          </p:nvSpPr>
          <p:spPr bwMode="auto">
            <a:xfrm>
              <a:off x="1800" y="1225"/>
              <a:ext cx="36" cy="40"/>
            </a:xfrm>
            <a:custGeom>
              <a:avLst/>
              <a:gdLst>
                <a:gd name="T0" fmla="*/ 0 w 108"/>
                <a:gd name="T1" fmla="*/ 0 h 120"/>
                <a:gd name="T2" fmla="*/ 0 w 108"/>
                <a:gd name="T3" fmla="*/ 0 h 120"/>
                <a:gd name="T4" fmla="*/ 0 w 108"/>
                <a:gd name="T5" fmla="*/ 0 h 120"/>
                <a:gd name="T6" fmla="*/ 0 w 108"/>
                <a:gd name="T7" fmla="*/ 0 h 120"/>
                <a:gd name="T8" fmla="*/ 0 w 108"/>
                <a:gd name="T9" fmla="*/ 0 h 120"/>
                <a:gd name="T10" fmla="*/ 0 w 108"/>
                <a:gd name="T11" fmla="*/ 0 h 120"/>
                <a:gd name="T12" fmla="*/ 0 w 108"/>
                <a:gd name="T13" fmla="*/ 0 h 120"/>
                <a:gd name="T14" fmla="*/ 0 w 108"/>
                <a:gd name="T15" fmla="*/ 0 h 120"/>
                <a:gd name="T16" fmla="*/ 0 w 108"/>
                <a:gd name="T17" fmla="*/ 0 h 120"/>
                <a:gd name="T18" fmla="*/ 0 w 108"/>
                <a:gd name="T19" fmla="*/ 0 h 120"/>
                <a:gd name="T20" fmla="*/ 0 w 108"/>
                <a:gd name="T21" fmla="*/ 0 h 120"/>
                <a:gd name="T22" fmla="*/ 0 w 108"/>
                <a:gd name="T23" fmla="*/ 0 h 120"/>
                <a:gd name="T24" fmla="*/ 0 w 108"/>
                <a:gd name="T25" fmla="*/ 0 h 120"/>
                <a:gd name="T26" fmla="*/ 0 w 108"/>
                <a:gd name="T27" fmla="*/ 0 h 120"/>
                <a:gd name="T28" fmla="*/ 0 w 108"/>
                <a:gd name="T29" fmla="*/ 0 h 120"/>
                <a:gd name="T30" fmla="*/ 0 w 108"/>
                <a:gd name="T31" fmla="*/ 0 h 120"/>
                <a:gd name="T32" fmla="*/ 0 w 108"/>
                <a:gd name="T33" fmla="*/ 0 h 120"/>
                <a:gd name="T34" fmla="*/ 0 w 108"/>
                <a:gd name="T35" fmla="*/ 0 h 120"/>
                <a:gd name="T36" fmla="*/ 0 w 108"/>
                <a:gd name="T37" fmla="*/ 0 h 120"/>
                <a:gd name="T38" fmla="*/ 0 w 108"/>
                <a:gd name="T39" fmla="*/ 0 h 120"/>
                <a:gd name="T40" fmla="*/ 0 w 108"/>
                <a:gd name="T41" fmla="*/ 0 h 120"/>
                <a:gd name="T42" fmla="*/ 0 w 108"/>
                <a:gd name="T43" fmla="*/ 0 h 120"/>
                <a:gd name="T44" fmla="*/ 0 w 108"/>
                <a:gd name="T45" fmla="*/ 0 h 120"/>
                <a:gd name="T46" fmla="*/ 0 w 108"/>
                <a:gd name="T47" fmla="*/ 0 h 120"/>
                <a:gd name="T48" fmla="*/ 0 w 108"/>
                <a:gd name="T49" fmla="*/ 0 h 120"/>
                <a:gd name="T50" fmla="*/ 0 w 108"/>
                <a:gd name="T51" fmla="*/ 0 h 120"/>
                <a:gd name="T52" fmla="*/ 0 w 108"/>
                <a:gd name="T53" fmla="*/ 0 h 120"/>
                <a:gd name="T54" fmla="*/ 0 w 108"/>
                <a:gd name="T55" fmla="*/ 0 h 120"/>
                <a:gd name="T56" fmla="*/ 0 w 108"/>
                <a:gd name="T57" fmla="*/ 0 h 120"/>
                <a:gd name="T58" fmla="*/ 0 w 108"/>
                <a:gd name="T59" fmla="*/ 0 h 120"/>
                <a:gd name="T60" fmla="*/ 0 w 108"/>
                <a:gd name="T61" fmla="*/ 0 h 120"/>
                <a:gd name="T62" fmla="*/ 0 w 108"/>
                <a:gd name="T63" fmla="*/ 0 h 120"/>
                <a:gd name="T64" fmla="*/ 0 w 108"/>
                <a:gd name="T65" fmla="*/ 0 h 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8" h="120">
                  <a:moveTo>
                    <a:pt x="38" y="0"/>
                  </a:moveTo>
                  <a:lnTo>
                    <a:pt x="36" y="2"/>
                  </a:lnTo>
                  <a:lnTo>
                    <a:pt x="33" y="6"/>
                  </a:lnTo>
                  <a:lnTo>
                    <a:pt x="26" y="12"/>
                  </a:lnTo>
                  <a:lnTo>
                    <a:pt x="21" y="20"/>
                  </a:lnTo>
                  <a:lnTo>
                    <a:pt x="17" y="31"/>
                  </a:lnTo>
                  <a:lnTo>
                    <a:pt x="15" y="42"/>
                  </a:lnTo>
                  <a:lnTo>
                    <a:pt x="18" y="56"/>
                  </a:lnTo>
                  <a:lnTo>
                    <a:pt x="26" y="70"/>
                  </a:lnTo>
                  <a:lnTo>
                    <a:pt x="38" y="83"/>
                  </a:lnTo>
                  <a:lnTo>
                    <a:pt x="51" y="95"/>
                  </a:lnTo>
                  <a:lnTo>
                    <a:pt x="64" y="103"/>
                  </a:lnTo>
                  <a:lnTo>
                    <a:pt x="77" y="110"/>
                  </a:lnTo>
                  <a:lnTo>
                    <a:pt x="89" y="114"/>
                  </a:lnTo>
                  <a:lnTo>
                    <a:pt x="98" y="116"/>
                  </a:lnTo>
                  <a:lnTo>
                    <a:pt x="105" y="117"/>
                  </a:lnTo>
                  <a:lnTo>
                    <a:pt x="108" y="117"/>
                  </a:lnTo>
                  <a:lnTo>
                    <a:pt x="104" y="117"/>
                  </a:lnTo>
                  <a:lnTo>
                    <a:pt x="94" y="119"/>
                  </a:lnTo>
                  <a:lnTo>
                    <a:pt x="81" y="120"/>
                  </a:lnTo>
                  <a:lnTo>
                    <a:pt x="64" y="120"/>
                  </a:lnTo>
                  <a:lnTo>
                    <a:pt x="47" y="119"/>
                  </a:lnTo>
                  <a:lnTo>
                    <a:pt x="31" y="115"/>
                  </a:lnTo>
                  <a:lnTo>
                    <a:pt x="17" y="110"/>
                  </a:lnTo>
                  <a:lnTo>
                    <a:pt x="8" y="100"/>
                  </a:lnTo>
                  <a:lnTo>
                    <a:pt x="2" y="89"/>
                  </a:lnTo>
                  <a:lnTo>
                    <a:pt x="0" y="75"/>
                  </a:lnTo>
                  <a:lnTo>
                    <a:pt x="0" y="62"/>
                  </a:lnTo>
                  <a:lnTo>
                    <a:pt x="4" y="48"/>
                  </a:lnTo>
                  <a:lnTo>
                    <a:pt x="8" y="35"/>
                  </a:lnTo>
                  <a:lnTo>
                    <a:pt x="15" y="21"/>
                  </a:lnTo>
                  <a:lnTo>
                    <a:pt x="26" y="10"/>
                  </a:lnTo>
                  <a:lnTo>
                    <a:pt x="38"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2" name="Freeform 77">
              <a:extLst>
                <a:ext uri="{FF2B5EF4-FFF2-40B4-BE49-F238E27FC236}">
                  <a16:creationId xmlns:a16="http://schemas.microsoft.com/office/drawing/2014/main" id="{E42BA50F-5754-4097-B41F-F3FFD207F9A4}"/>
                </a:ext>
              </a:extLst>
            </p:cNvPr>
            <p:cNvSpPr>
              <a:spLocks/>
            </p:cNvSpPr>
            <p:nvPr/>
          </p:nvSpPr>
          <p:spPr bwMode="auto">
            <a:xfrm>
              <a:off x="1771" y="1266"/>
              <a:ext cx="35" cy="19"/>
            </a:xfrm>
            <a:custGeom>
              <a:avLst/>
              <a:gdLst>
                <a:gd name="T0" fmla="*/ 0 w 104"/>
                <a:gd name="T1" fmla="*/ 0 h 55"/>
                <a:gd name="T2" fmla="*/ 0 w 104"/>
                <a:gd name="T3" fmla="*/ 0 h 55"/>
                <a:gd name="T4" fmla="*/ 0 w 104"/>
                <a:gd name="T5" fmla="*/ 0 h 55"/>
                <a:gd name="T6" fmla="*/ 0 w 104"/>
                <a:gd name="T7" fmla="*/ 0 h 55"/>
                <a:gd name="T8" fmla="*/ 0 w 104"/>
                <a:gd name="T9" fmla="*/ 0 h 55"/>
                <a:gd name="T10" fmla="*/ 0 w 104"/>
                <a:gd name="T11" fmla="*/ 0 h 55"/>
                <a:gd name="T12" fmla="*/ 0 w 104"/>
                <a:gd name="T13" fmla="*/ 0 h 55"/>
                <a:gd name="T14" fmla="*/ 0 w 104"/>
                <a:gd name="T15" fmla="*/ 0 h 55"/>
                <a:gd name="T16" fmla="*/ 0 w 104"/>
                <a:gd name="T17" fmla="*/ 0 h 55"/>
                <a:gd name="T18" fmla="*/ 0 w 104"/>
                <a:gd name="T19" fmla="*/ 0 h 55"/>
                <a:gd name="T20" fmla="*/ 0 w 104"/>
                <a:gd name="T21" fmla="*/ 0 h 55"/>
                <a:gd name="T22" fmla="*/ 0 w 104"/>
                <a:gd name="T23" fmla="*/ 0 h 55"/>
                <a:gd name="T24" fmla="*/ 0 w 104"/>
                <a:gd name="T25" fmla="*/ 0 h 55"/>
                <a:gd name="T26" fmla="*/ 0 w 104"/>
                <a:gd name="T27" fmla="*/ 0 h 55"/>
                <a:gd name="T28" fmla="*/ 0 w 104"/>
                <a:gd name="T29" fmla="*/ 0 h 55"/>
                <a:gd name="T30" fmla="*/ 0 w 104"/>
                <a:gd name="T31" fmla="*/ 0 h 55"/>
                <a:gd name="T32" fmla="*/ 0 w 104"/>
                <a:gd name="T33" fmla="*/ 0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4" h="55">
                  <a:moveTo>
                    <a:pt x="0" y="0"/>
                  </a:moveTo>
                  <a:lnTo>
                    <a:pt x="3" y="2"/>
                  </a:lnTo>
                  <a:lnTo>
                    <a:pt x="10" y="8"/>
                  </a:lnTo>
                  <a:lnTo>
                    <a:pt x="21" y="14"/>
                  </a:lnTo>
                  <a:lnTo>
                    <a:pt x="35" y="22"/>
                  </a:lnTo>
                  <a:lnTo>
                    <a:pt x="52" y="30"/>
                  </a:lnTo>
                  <a:lnTo>
                    <a:pt x="69" y="37"/>
                  </a:lnTo>
                  <a:lnTo>
                    <a:pt x="87" y="41"/>
                  </a:lnTo>
                  <a:lnTo>
                    <a:pt x="104" y="41"/>
                  </a:lnTo>
                  <a:lnTo>
                    <a:pt x="100" y="43"/>
                  </a:lnTo>
                  <a:lnTo>
                    <a:pt x="90" y="47"/>
                  </a:lnTo>
                  <a:lnTo>
                    <a:pt x="75" y="52"/>
                  </a:lnTo>
                  <a:lnTo>
                    <a:pt x="58" y="55"/>
                  </a:lnTo>
                  <a:lnTo>
                    <a:pt x="41" y="54"/>
                  </a:lnTo>
                  <a:lnTo>
                    <a:pt x="24" y="46"/>
                  </a:lnTo>
                  <a:lnTo>
                    <a:pt x="10" y="29"/>
                  </a:lnTo>
                  <a:lnTo>
                    <a:pt x="0"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3" name="Freeform 78">
              <a:extLst>
                <a:ext uri="{FF2B5EF4-FFF2-40B4-BE49-F238E27FC236}">
                  <a16:creationId xmlns:a16="http://schemas.microsoft.com/office/drawing/2014/main" id="{5AD2E3FF-2C8C-4554-ABE0-A6851416A469}"/>
                </a:ext>
              </a:extLst>
            </p:cNvPr>
            <p:cNvSpPr>
              <a:spLocks/>
            </p:cNvSpPr>
            <p:nvPr/>
          </p:nvSpPr>
          <p:spPr bwMode="auto">
            <a:xfrm>
              <a:off x="1659" y="1233"/>
              <a:ext cx="19" cy="24"/>
            </a:xfrm>
            <a:custGeom>
              <a:avLst/>
              <a:gdLst>
                <a:gd name="T0" fmla="*/ 0 w 57"/>
                <a:gd name="T1" fmla="*/ 0 h 71"/>
                <a:gd name="T2" fmla="*/ 0 w 57"/>
                <a:gd name="T3" fmla="*/ 0 h 71"/>
                <a:gd name="T4" fmla="*/ 0 w 57"/>
                <a:gd name="T5" fmla="*/ 0 h 71"/>
                <a:gd name="T6" fmla="*/ 0 w 57"/>
                <a:gd name="T7" fmla="*/ 0 h 71"/>
                <a:gd name="T8" fmla="*/ 0 w 57"/>
                <a:gd name="T9" fmla="*/ 0 h 71"/>
                <a:gd name="T10" fmla="*/ 0 w 57"/>
                <a:gd name="T11" fmla="*/ 0 h 71"/>
                <a:gd name="T12" fmla="*/ 0 w 57"/>
                <a:gd name="T13" fmla="*/ 0 h 71"/>
                <a:gd name="T14" fmla="*/ 0 w 57"/>
                <a:gd name="T15" fmla="*/ 0 h 71"/>
                <a:gd name="T16" fmla="*/ 0 w 57"/>
                <a:gd name="T17" fmla="*/ 0 h 71"/>
                <a:gd name="T18" fmla="*/ 0 w 57"/>
                <a:gd name="T19" fmla="*/ 0 h 71"/>
                <a:gd name="T20" fmla="*/ 0 w 57"/>
                <a:gd name="T21" fmla="*/ 0 h 71"/>
                <a:gd name="T22" fmla="*/ 0 w 57"/>
                <a:gd name="T23" fmla="*/ 0 h 71"/>
                <a:gd name="T24" fmla="*/ 0 w 57"/>
                <a:gd name="T25" fmla="*/ 0 h 71"/>
                <a:gd name="T26" fmla="*/ 0 w 57"/>
                <a:gd name="T27" fmla="*/ 0 h 71"/>
                <a:gd name="T28" fmla="*/ 0 w 57"/>
                <a:gd name="T29" fmla="*/ 0 h 71"/>
                <a:gd name="T30" fmla="*/ 0 w 57"/>
                <a:gd name="T31" fmla="*/ 0 h 71"/>
                <a:gd name="T32" fmla="*/ 0 w 57"/>
                <a:gd name="T33" fmla="*/ 0 h 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7" h="71">
                  <a:moveTo>
                    <a:pt x="9" y="0"/>
                  </a:moveTo>
                  <a:lnTo>
                    <a:pt x="9" y="3"/>
                  </a:lnTo>
                  <a:lnTo>
                    <a:pt x="9" y="8"/>
                  </a:lnTo>
                  <a:lnTo>
                    <a:pt x="11" y="17"/>
                  </a:lnTo>
                  <a:lnTo>
                    <a:pt x="13" y="29"/>
                  </a:lnTo>
                  <a:lnTo>
                    <a:pt x="19" y="41"/>
                  </a:lnTo>
                  <a:lnTo>
                    <a:pt x="28" y="51"/>
                  </a:lnTo>
                  <a:lnTo>
                    <a:pt x="40" y="62"/>
                  </a:lnTo>
                  <a:lnTo>
                    <a:pt x="57" y="70"/>
                  </a:lnTo>
                  <a:lnTo>
                    <a:pt x="53" y="70"/>
                  </a:lnTo>
                  <a:lnTo>
                    <a:pt x="44" y="71"/>
                  </a:lnTo>
                  <a:lnTo>
                    <a:pt x="31" y="71"/>
                  </a:lnTo>
                  <a:lnTo>
                    <a:pt x="17" y="67"/>
                  </a:lnTo>
                  <a:lnTo>
                    <a:pt x="7" y="61"/>
                  </a:lnTo>
                  <a:lnTo>
                    <a:pt x="0" y="47"/>
                  </a:lnTo>
                  <a:lnTo>
                    <a:pt x="0" y="28"/>
                  </a:lnTo>
                  <a:lnTo>
                    <a:pt x="9"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4" name="Freeform 79">
              <a:extLst>
                <a:ext uri="{FF2B5EF4-FFF2-40B4-BE49-F238E27FC236}">
                  <a16:creationId xmlns:a16="http://schemas.microsoft.com/office/drawing/2014/main" id="{3FA44C76-F52A-49E4-8AFC-470BA48B8028}"/>
                </a:ext>
              </a:extLst>
            </p:cNvPr>
            <p:cNvSpPr>
              <a:spLocks/>
            </p:cNvSpPr>
            <p:nvPr/>
          </p:nvSpPr>
          <p:spPr bwMode="auto">
            <a:xfrm>
              <a:off x="1696" y="1231"/>
              <a:ext cx="13" cy="16"/>
            </a:xfrm>
            <a:custGeom>
              <a:avLst/>
              <a:gdLst>
                <a:gd name="T0" fmla="*/ 0 w 39"/>
                <a:gd name="T1" fmla="*/ 0 h 49"/>
                <a:gd name="T2" fmla="*/ 0 w 39"/>
                <a:gd name="T3" fmla="*/ 0 h 49"/>
                <a:gd name="T4" fmla="*/ 0 w 39"/>
                <a:gd name="T5" fmla="*/ 0 h 49"/>
                <a:gd name="T6" fmla="*/ 0 w 39"/>
                <a:gd name="T7" fmla="*/ 0 h 49"/>
                <a:gd name="T8" fmla="*/ 0 w 39"/>
                <a:gd name="T9" fmla="*/ 0 h 49"/>
                <a:gd name="T10" fmla="*/ 0 w 39"/>
                <a:gd name="T11" fmla="*/ 0 h 49"/>
                <a:gd name="T12" fmla="*/ 0 w 39"/>
                <a:gd name="T13" fmla="*/ 0 h 49"/>
                <a:gd name="T14" fmla="*/ 0 w 39"/>
                <a:gd name="T15" fmla="*/ 0 h 49"/>
                <a:gd name="T16" fmla="*/ 0 w 39"/>
                <a:gd name="T17" fmla="*/ 0 h 49"/>
                <a:gd name="T18" fmla="*/ 0 w 39"/>
                <a:gd name="T19" fmla="*/ 0 h 49"/>
                <a:gd name="T20" fmla="*/ 0 w 39"/>
                <a:gd name="T21" fmla="*/ 0 h 49"/>
                <a:gd name="T22" fmla="*/ 0 w 39"/>
                <a:gd name="T23" fmla="*/ 0 h 49"/>
                <a:gd name="T24" fmla="*/ 0 w 39"/>
                <a:gd name="T25" fmla="*/ 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9">
                  <a:moveTo>
                    <a:pt x="29" y="0"/>
                  </a:moveTo>
                  <a:lnTo>
                    <a:pt x="29" y="6"/>
                  </a:lnTo>
                  <a:lnTo>
                    <a:pt x="25" y="20"/>
                  </a:lnTo>
                  <a:lnTo>
                    <a:pt x="17" y="36"/>
                  </a:lnTo>
                  <a:lnTo>
                    <a:pt x="0" y="48"/>
                  </a:lnTo>
                  <a:lnTo>
                    <a:pt x="2" y="48"/>
                  </a:lnTo>
                  <a:lnTo>
                    <a:pt x="9" y="49"/>
                  </a:lnTo>
                  <a:lnTo>
                    <a:pt x="18" y="48"/>
                  </a:lnTo>
                  <a:lnTo>
                    <a:pt x="27" y="47"/>
                  </a:lnTo>
                  <a:lnTo>
                    <a:pt x="34" y="41"/>
                  </a:lnTo>
                  <a:lnTo>
                    <a:pt x="39" y="33"/>
                  </a:lnTo>
                  <a:lnTo>
                    <a:pt x="38" y="19"/>
                  </a:lnTo>
                  <a:lnTo>
                    <a:pt x="29"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5" name="Freeform 80">
              <a:extLst>
                <a:ext uri="{FF2B5EF4-FFF2-40B4-BE49-F238E27FC236}">
                  <a16:creationId xmlns:a16="http://schemas.microsoft.com/office/drawing/2014/main" id="{94F2B353-B13C-4AD2-824B-2362742D9431}"/>
                </a:ext>
              </a:extLst>
            </p:cNvPr>
            <p:cNvSpPr>
              <a:spLocks/>
            </p:cNvSpPr>
            <p:nvPr/>
          </p:nvSpPr>
          <p:spPr bwMode="auto">
            <a:xfrm>
              <a:off x="1851" y="1235"/>
              <a:ext cx="13" cy="16"/>
            </a:xfrm>
            <a:custGeom>
              <a:avLst/>
              <a:gdLst>
                <a:gd name="T0" fmla="*/ 0 w 39"/>
                <a:gd name="T1" fmla="*/ 0 h 49"/>
                <a:gd name="T2" fmla="*/ 0 w 39"/>
                <a:gd name="T3" fmla="*/ 0 h 49"/>
                <a:gd name="T4" fmla="*/ 0 w 39"/>
                <a:gd name="T5" fmla="*/ 0 h 49"/>
                <a:gd name="T6" fmla="*/ 0 w 39"/>
                <a:gd name="T7" fmla="*/ 0 h 49"/>
                <a:gd name="T8" fmla="*/ 0 w 39"/>
                <a:gd name="T9" fmla="*/ 0 h 49"/>
                <a:gd name="T10" fmla="*/ 0 w 39"/>
                <a:gd name="T11" fmla="*/ 0 h 49"/>
                <a:gd name="T12" fmla="*/ 0 w 39"/>
                <a:gd name="T13" fmla="*/ 0 h 49"/>
                <a:gd name="T14" fmla="*/ 0 w 39"/>
                <a:gd name="T15" fmla="*/ 0 h 49"/>
                <a:gd name="T16" fmla="*/ 0 w 39"/>
                <a:gd name="T17" fmla="*/ 0 h 49"/>
                <a:gd name="T18" fmla="*/ 0 w 39"/>
                <a:gd name="T19" fmla="*/ 0 h 49"/>
                <a:gd name="T20" fmla="*/ 0 w 39"/>
                <a:gd name="T21" fmla="*/ 0 h 49"/>
                <a:gd name="T22" fmla="*/ 0 w 39"/>
                <a:gd name="T23" fmla="*/ 0 h 49"/>
                <a:gd name="T24" fmla="*/ 0 w 39"/>
                <a:gd name="T25" fmla="*/ 0 h 4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9">
                  <a:moveTo>
                    <a:pt x="29" y="0"/>
                  </a:moveTo>
                  <a:lnTo>
                    <a:pt x="29" y="6"/>
                  </a:lnTo>
                  <a:lnTo>
                    <a:pt x="25" y="20"/>
                  </a:lnTo>
                  <a:lnTo>
                    <a:pt x="17" y="36"/>
                  </a:lnTo>
                  <a:lnTo>
                    <a:pt x="0" y="48"/>
                  </a:lnTo>
                  <a:lnTo>
                    <a:pt x="2" y="48"/>
                  </a:lnTo>
                  <a:lnTo>
                    <a:pt x="9" y="49"/>
                  </a:lnTo>
                  <a:lnTo>
                    <a:pt x="18" y="48"/>
                  </a:lnTo>
                  <a:lnTo>
                    <a:pt x="27" y="46"/>
                  </a:lnTo>
                  <a:lnTo>
                    <a:pt x="34" y="41"/>
                  </a:lnTo>
                  <a:lnTo>
                    <a:pt x="39" y="33"/>
                  </a:lnTo>
                  <a:lnTo>
                    <a:pt x="38" y="19"/>
                  </a:lnTo>
                  <a:lnTo>
                    <a:pt x="29"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sp>
          <p:nvSpPr>
            <p:cNvPr id="96" name="Freeform 81">
              <a:extLst>
                <a:ext uri="{FF2B5EF4-FFF2-40B4-BE49-F238E27FC236}">
                  <a16:creationId xmlns:a16="http://schemas.microsoft.com/office/drawing/2014/main" id="{CFC54C77-21D5-4A09-8341-EB895071D5B2}"/>
                </a:ext>
              </a:extLst>
            </p:cNvPr>
            <p:cNvSpPr>
              <a:spLocks/>
            </p:cNvSpPr>
            <p:nvPr/>
          </p:nvSpPr>
          <p:spPr bwMode="auto">
            <a:xfrm>
              <a:off x="1959" y="1329"/>
              <a:ext cx="21" cy="22"/>
            </a:xfrm>
            <a:custGeom>
              <a:avLst/>
              <a:gdLst>
                <a:gd name="T0" fmla="*/ 0 w 63"/>
                <a:gd name="T1" fmla="*/ 0 h 66"/>
                <a:gd name="T2" fmla="*/ 0 w 63"/>
                <a:gd name="T3" fmla="*/ 0 h 66"/>
                <a:gd name="T4" fmla="*/ 0 w 63"/>
                <a:gd name="T5" fmla="*/ 0 h 66"/>
                <a:gd name="T6" fmla="*/ 0 w 63"/>
                <a:gd name="T7" fmla="*/ 0 h 66"/>
                <a:gd name="T8" fmla="*/ 0 w 63"/>
                <a:gd name="T9" fmla="*/ 0 h 66"/>
                <a:gd name="T10" fmla="*/ 0 w 63"/>
                <a:gd name="T11" fmla="*/ 0 h 66"/>
                <a:gd name="T12" fmla="*/ 0 w 63"/>
                <a:gd name="T13" fmla="*/ 0 h 66"/>
                <a:gd name="T14" fmla="*/ 0 w 63"/>
                <a:gd name="T15" fmla="*/ 0 h 66"/>
                <a:gd name="T16" fmla="*/ 0 w 63"/>
                <a:gd name="T17" fmla="*/ 0 h 66"/>
                <a:gd name="T18" fmla="*/ 0 w 63"/>
                <a:gd name="T19" fmla="*/ 0 h 66"/>
                <a:gd name="T20" fmla="*/ 0 w 63"/>
                <a:gd name="T21" fmla="*/ 0 h 66"/>
                <a:gd name="T22" fmla="*/ 0 w 63"/>
                <a:gd name="T23" fmla="*/ 0 h 66"/>
                <a:gd name="T24" fmla="*/ 0 w 63"/>
                <a:gd name="T25" fmla="*/ 0 h 66"/>
                <a:gd name="T26" fmla="*/ 0 w 63"/>
                <a:gd name="T27" fmla="*/ 0 h 66"/>
                <a:gd name="T28" fmla="*/ 0 w 63"/>
                <a:gd name="T29" fmla="*/ 0 h 66"/>
                <a:gd name="T30" fmla="*/ 0 w 63"/>
                <a:gd name="T31" fmla="*/ 0 h 66"/>
                <a:gd name="T32" fmla="*/ 0 w 63"/>
                <a:gd name="T33" fmla="*/ 0 h 66"/>
                <a:gd name="T34" fmla="*/ 0 w 63"/>
                <a:gd name="T35" fmla="*/ 0 h 66"/>
                <a:gd name="T36" fmla="*/ 0 w 63"/>
                <a:gd name="T37" fmla="*/ 0 h 66"/>
                <a:gd name="T38" fmla="*/ 0 w 63"/>
                <a:gd name="T39" fmla="*/ 0 h 66"/>
                <a:gd name="T40" fmla="*/ 0 w 63"/>
                <a:gd name="T41" fmla="*/ 0 h 66"/>
                <a:gd name="T42" fmla="*/ 0 w 63"/>
                <a:gd name="T43" fmla="*/ 0 h 66"/>
                <a:gd name="T44" fmla="*/ 0 w 63"/>
                <a:gd name="T45" fmla="*/ 0 h 66"/>
                <a:gd name="T46" fmla="*/ 0 w 63"/>
                <a:gd name="T47" fmla="*/ 0 h 66"/>
                <a:gd name="T48" fmla="*/ 0 w 63"/>
                <a:gd name="T49" fmla="*/ 0 h 66"/>
                <a:gd name="T50" fmla="*/ 0 w 63"/>
                <a:gd name="T51" fmla="*/ 0 h 66"/>
                <a:gd name="T52" fmla="*/ 0 w 63"/>
                <a:gd name="T53" fmla="*/ 0 h 66"/>
                <a:gd name="T54" fmla="*/ 0 w 63"/>
                <a:gd name="T55" fmla="*/ 0 h 66"/>
                <a:gd name="T56" fmla="*/ 0 w 63"/>
                <a:gd name="T57" fmla="*/ 0 h 66"/>
                <a:gd name="T58" fmla="*/ 0 w 63"/>
                <a:gd name="T59" fmla="*/ 0 h 66"/>
                <a:gd name="T60" fmla="*/ 0 w 63"/>
                <a:gd name="T61" fmla="*/ 0 h 66"/>
                <a:gd name="T62" fmla="*/ 0 w 63"/>
                <a:gd name="T63" fmla="*/ 0 h 66"/>
                <a:gd name="T64" fmla="*/ 0 w 63"/>
                <a:gd name="T65" fmla="*/ 0 h 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3" h="66">
                  <a:moveTo>
                    <a:pt x="35" y="0"/>
                  </a:moveTo>
                  <a:lnTo>
                    <a:pt x="35" y="2"/>
                  </a:lnTo>
                  <a:lnTo>
                    <a:pt x="36" y="9"/>
                  </a:lnTo>
                  <a:lnTo>
                    <a:pt x="34" y="16"/>
                  </a:lnTo>
                  <a:lnTo>
                    <a:pt x="27" y="22"/>
                  </a:lnTo>
                  <a:lnTo>
                    <a:pt x="22" y="25"/>
                  </a:lnTo>
                  <a:lnTo>
                    <a:pt x="15" y="29"/>
                  </a:lnTo>
                  <a:lnTo>
                    <a:pt x="9" y="34"/>
                  </a:lnTo>
                  <a:lnTo>
                    <a:pt x="2" y="39"/>
                  </a:lnTo>
                  <a:lnTo>
                    <a:pt x="0" y="45"/>
                  </a:lnTo>
                  <a:lnTo>
                    <a:pt x="0" y="50"/>
                  </a:lnTo>
                  <a:lnTo>
                    <a:pt x="4" y="54"/>
                  </a:lnTo>
                  <a:lnTo>
                    <a:pt x="13" y="58"/>
                  </a:lnTo>
                  <a:lnTo>
                    <a:pt x="25" y="60"/>
                  </a:lnTo>
                  <a:lnTo>
                    <a:pt x="34" y="63"/>
                  </a:lnTo>
                  <a:lnTo>
                    <a:pt x="43" y="64"/>
                  </a:lnTo>
                  <a:lnTo>
                    <a:pt x="50" y="66"/>
                  </a:lnTo>
                  <a:lnTo>
                    <a:pt x="55" y="66"/>
                  </a:lnTo>
                  <a:lnTo>
                    <a:pt x="59" y="66"/>
                  </a:lnTo>
                  <a:lnTo>
                    <a:pt x="61" y="66"/>
                  </a:lnTo>
                  <a:lnTo>
                    <a:pt x="63" y="66"/>
                  </a:lnTo>
                  <a:lnTo>
                    <a:pt x="60" y="66"/>
                  </a:lnTo>
                  <a:lnTo>
                    <a:pt x="55" y="63"/>
                  </a:lnTo>
                  <a:lnTo>
                    <a:pt x="47" y="60"/>
                  </a:lnTo>
                  <a:lnTo>
                    <a:pt x="39" y="56"/>
                  </a:lnTo>
                  <a:lnTo>
                    <a:pt x="31" y="52"/>
                  </a:lnTo>
                  <a:lnTo>
                    <a:pt x="27" y="48"/>
                  </a:lnTo>
                  <a:lnTo>
                    <a:pt x="26" y="43"/>
                  </a:lnTo>
                  <a:lnTo>
                    <a:pt x="30" y="39"/>
                  </a:lnTo>
                  <a:lnTo>
                    <a:pt x="40" y="29"/>
                  </a:lnTo>
                  <a:lnTo>
                    <a:pt x="43" y="17"/>
                  </a:lnTo>
                  <a:lnTo>
                    <a:pt x="42" y="6"/>
                  </a:lnTo>
                  <a:lnTo>
                    <a:pt x="35" y="0"/>
                  </a:lnTo>
                  <a:close/>
                </a:path>
              </a:pathLst>
            </a:custGeom>
            <a:solidFill>
              <a:srgbClr val="CC2D0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dirty="0"/>
            </a:p>
          </p:txBody>
        </p:sp>
      </p:grpSp>
      <p:pic>
        <p:nvPicPr>
          <p:cNvPr id="97" name="Picture 96">
            <a:extLst>
              <a:ext uri="{FF2B5EF4-FFF2-40B4-BE49-F238E27FC236}">
                <a16:creationId xmlns:a16="http://schemas.microsoft.com/office/drawing/2014/main" id="{D81204EF-CA27-48E8-A352-0BBE02B7BF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3551" y="2774468"/>
            <a:ext cx="1454150" cy="140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8" name="Picture 97" descr="MC900431507[1]">
            <a:extLst>
              <a:ext uri="{FF2B5EF4-FFF2-40B4-BE49-F238E27FC236}">
                <a16:creationId xmlns:a16="http://schemas.microsoft.com/office/drawing/2014/main" id="{7781AA52-ACEE-410B-A131-30D4FC5F0A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7962" y="2770810"/>
            <a:ext cx="1509712"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 name="Picture 98" descr="MC900433872[1]">
            <a:extLst>
              <a:ext uri="{FF2B5EF4-FFF2-40B4-BE49-F238E27FC236}">
                <a16:creationId xmlns:a16="http://schemas.microsoft.com/office/drawing/2014/main" id="{73CA4FB4-9496-41AE-B393-3021E7186B9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29219" y="2704775"/>
            <a:ext cx="1554163"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654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9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9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1692771"/>
          </a:xfrm>
          <a:prstGeom prst="rect">
            <a:avLst/>
          </a:prstGeom>
          <a:noFill/>
        </p:spPr>
        <p:txBody>
          <a:bodyPr wrap="square" rtlCol="0">
            <a:spAutoFit/>
          </a:bodyPr>
          <a:lstStyle/>
          <a:p>
            <a:r>
              <a:rPr lang="en-GB" sz="3600" dirty="0">
                <a:latin typeface="ChevinBold" panose="02000700000000000000" pitchFamily="2" charset="0"/>
              </a:rPr>
              <a:t>COMMUNICATIONS PLAN</a:t>
            </a:r>
          </a:p>
          <a:p>
            <a:pPr algn="just"/>
            <a:endParaRPr lang="en-GB" sz="2000" dirty="0">
              <a:solidFill>
                <a:schemeClr val="tx1">
                  <a:lumMod val="75000"/>
                  <a:lumOff val="25000"/>
                </a:schemeClr>
              </a:solidFill>
              <a:latin typeface="ChevinBold" panose="02000700000000000000" pitchFamily="2" charset="0"/>
            </a:endParaRPr>
          </a:p>
          <a:p>
            <a:pPr algn="just"/>
            <a:r>
              <a:rPr lang="en-GB" sz="2800" dirty="0">
                <a:solidFill>
                  <a:schemeClr val="tx1">
                    <a:lumMod val="75000"/>
                    <a:lumOff val="25000"/>
                  </a:schemeClr>
                </a:solidFill>
                <a:latin typeface="ChevinBold" panose="02000700000000000000" pitchFamily="2" charset="0"/>
              </a:rPr>
              <a:t>BUILDING YOUR UNITS COMMUNICATIONS PLAN</a:t>
            </a:r>
          </a:p>
          <a:p>
            <a:endParaRPr lang="en-GB" sz="2000" dirty="0">
              <a:solidFill>
                <a:schemeClr val="tx1">
                  <a:lumMod val="75000"/>
                  <a:lumOff val="25000"/>
                </a:schemeClr>
              </a:solidFill>
              <a:latin typeface="ChevinBold" panose="02000700000000000000" pitchFamily="2" charset="0"/>
            </a:endParaRPr>
          </a:p>
        </p:txBody>
      </p:sp>
      <p:sp>
        <p:nvSpPr>
          <p:cNvPr id="6" name="Content Placeholder 5">
            <a:extLst>
              <a:ext uri="{FF2B5EF4-FFF2-40B4-BE49-F238E27FC236}">
                <a16:creationId xmlns:a16="http://schemas.microsoft.com/office/drawing/2014/main" id="{E3FAC0DF-27B1-4AF6-B04C-74291DE7CF85}"/>
              </a:ext>
            </a:extLst>
          </p:cNvPr>
          <p:cNvSpPr>
            <a:spLocks noGrp="1"/>
          </p:cNvSpPr>
          <p:nvPr>
            <p:ph sz="half" idx="1"/>
          </p:nvPr>
        </p:nvSpPr>
        <p:spPr>
          <a:xfrm>
            <a:off x="838200" y="1825625"/>
            <a:ext cx="10515600" cy="4351338"/>
          </a:xfrm>
        </p:spPr>
        <p:txBody>
          <a:bodyPr/>
          <a:lstStyle/>
          <a:p>
            <a:pPr marL="0" indent="0" algn="ctr">
              <a:buNone/>
            </a:pPr>
            <a:endParaRPr lang="en-GB" dirty="0">
              <a:solidFill>
                <a:schemeClr val="tx1">
                  <a:lumMod val="65000"/>
                  <a:lumOff val="35000"/>
                </a:schemeClr>
              </a:solidFill>
              <a:latin typeface="ChevinExtraBold" panose="02000800000000000000" pitchFamily="2" charset="0"/>
            </a:endParaRPr>
          </a:p>
          <a:p>
            <a:pPr marL="0" indent="0">
              <a:buNone/>
            </a:pPr>
            <a:r>
              <a:rPr lang="en-GB" dirty="0">
                <a:solidFill>
                  <a:schemeClr val="tx1">
                    <a:lumMod val="75000"/>
                    <a:lumOff val="25000"/>
                  </a:schemeClr>
                </a:solidFill>
                <a:latin typeface="ChevinBold" panose="02000700000000000000" pitchFamily="2" charset="0"/>
              </a:rPr>
              <a:t>Share the communication timeline and initial WTLL materials and explain the requirement for tailoring to reflect unit specific details.</a:t>
            </a:r>
          </a:p>
          <a:p>
            <a:pPr marL="0" indent="0" algn="ctr">
              <a:buNone/>
            </a:pPr>
            <a:endParaRPr lang="en-GB" dirty="0">
              <a:solidFill>
                <a:srgbClr val="FF0000"/>
              </a:solidFill>
              <a:latin typeface="ChevinExtraBold" panose="02000800000000000000" pitchFamily="2" charset="0"/>
            </a:endParaRPr>
          </a:p>
          <a:p>
            <a:pPr marL="0" indent="0" algn="ctr">
              <a:buNone/>
            </a:pPr>
            <a:r>
              <a:rPr lang="en-GB" dirty="0">
                <a:solidFill>
                  <a:srgbClr val="FF0000"/>
                </a:solidFill>
                <a:latin typeface="ChevinExtraBold" panose="02000800000000000000" pitchFamily="2" charset="0"/>
              </a:rPr>
              <a:t>INSERT A COPY OF THE REVISED COMMUNICATIONS PLAN </a:t>
            </a:r>
          </a:p>
        </p:txBody>
      </p:sp>
    </p:spTree>
    <p:extLst>
      <p:ext uri="{BB962C8B-B14F-4D97-AF65-F5344CB8AC3E}">
        <p14:creationId xmlns:p14="http://schemas.microsoft.com/office/powerpoint/2010/main" val="2571793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1200329"/>
          </a:xfrm>
          <a:prstGeom prst="rect">
            <a:avLst/>
          </a:prstGeom>
          <a:noFill/>
        </p:spPr>
        <p:txBody>
          <a:bodyPr wrap="square" rtlCol="0">
            <a:spAutoFit/>
          </a:bodyPr>
          <a:lstStyle/>
          <a:p>
            <a:r>
              <a:rPr lang="en-GB" sz="3600" dirty="0">
                <a:latin typeface="ChevinBold" panose="02000700000000000000" pitchFamily="2" charset="0"/>
              </a:rPr>
              <a:t>COLOD BOX AND POL COLLECTION POINT</a:t>
            </a:r>
          </a:p>
          <a:p>
            <a:r>
              <a:rPr lang="en-GB" sz="3600" dirty="0">
                <a:latin typeface="ChevinBold" panose="02000700000000000000" pitchFamily="2" charset="0"/>
              </a:rPr>
              <a:t>INFORMATION</a:t>
            </a:r>
          </a:p>
        </p:txBody>
      </p:sp>
      <p:sp>
        <p:nvSpPr>
          <p:cNvPr id="12" name="Content Placeholder 11">
            <a:extLst>
              <a:ext uri="{FF2B5EF4-FFF2-40B4-BE49-F238E27FC236}">
                <a16:creationId xmlns:a16="http://schemas.microsoft.com/office/drawing/2014/main" id="{B1C2B328-CC02-4E45-8DD3-5E6F250C1BFF}"/>
              </a:ext>
            </a:extLst>
          </p:cNvPr>
          <p:cNvSpPr>
            <a:spLocks noGrp="1"/>
          </p:cNvSpPr>
          <p:nvPr>
            <p:ph sz="half" idx="1"/>
          </p:nvPr>
        </p:nvSpPr>
        <p:spPr>
          <a:xfrm>
            <a:off x="404111" y="1737042"/>
            <a:ext cx="11044824" cy="3999880"/>
          </a:xfrm>
        </p:spPr>
        <p:txBody>
          <a:bodyPr>
            <a:normAutofit/>
          </a:bodyPr>
          <a:lstStyle/>
          <a:p>
            <a:r>
              <a:rPr lang="en-US"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Overview of COLOD Box and POL Collection Point – this activity is part of the URC where the collection points are captured and incorporated in the new delivery route design</a:t>
            </a:r>
            <a:endParaRPr lang="en-GB" dirty="0">
              <a:solidFill>
                <a:schemeClr val="tx1">
                  <a:lumMod val="75000"/>
                  <a:lumOff val="25000"/>
                </a:schemeClr>
              </a:solidFill>
            </a:endParaRPr>
          </a:p>
        </p:txBody>
      </p:sp>
    </p:spTree>
    <p:extLst>
      <p:ext uri="{BB962C8B-B14F-4D97-AF65-F5344CB8AC3E}">
        <p14:creationId xmlns:p14="http://schemas.microsoft.com/office/powerpoint/2010/main" val="1067545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954107"/>
          </a:xfrm>
          <a:prstGeom prst="rect">
            <a:avLst/>
          </a:prstGeom>
          <a:noFill/>
        </p:spPr>
        <p:txBody>
          <a:bodyPr wrap="square" rtlCol="0">
            <a:spAutoFit/>
          </a:bodyPr>
          <a:lstStyle/>
          <a:p>
            <a:r>
              <a:rPr lang="en-GB" sz="3600" dirty="0">
                <a:solidFill>
                  <a:schemeClr val="tx1">
                    <a:lumMod val="75000"/>
                    <a:lumOff val="25000"/>
                  </a:schemeClr>
                </a:solidFill>
                <a:latin typeface="ChevinBold" panose="02000700000000000000" pitchFamily="2" charset="0"/>
              </a:rPr>
              <a:t>DOCUMENTS SET-UP AND USE</a:t>
            </a:r>
          </a:p>
          <a:p>
            <a:endParaRPr lang="en-GB" sz="2000" dirty="0">
              <a:solidFill>
                <a:schemeClr val="tx1">
                  <a:lumMod val="75000"/>
                  <a:lumOff val="25000"/>
                </a:schemeClr>
              </a:solidFill>
              <a:latin typeface="ChevinBold" panose="02000700000000000000" pitchFamily="2" charset="0"/>
            </a:endParaRPr>
          </a:p>
        </p:txBody>
      </p:sp>
      <p:sp>
        <p:nvSpPr>
          <p:cNvPr id="6" name="Content Placeholder 5">
            <a:extLst>
              <a:ext uri="{FF2B5EF4-FFF2-40B4-BE49-F238E27FC236}">
                <a16:creationId xmlns:a16="http://schemas.microsoft.com/office/drawing/2014/main" id="{E3FAC0DF-27B1-4AF6-B04C-74291DE7CF85}"/>
              </a:ext>
            </a:extLst>
          </p:cNvPr>
          <p:cNvSpPr>
            <a:spLocks noGrp="1"/>
          </p:cNvSpPr>
          <p:nvPr>
            <p:ph sz="half" idx="1"/>
          </p:nvPr>
        </p:nvSpPr>
        <p:spPr>
          <a:xfrm>
            <a:off x="389946" y="1222463"/>
            <a:ext cx="10515600" cy="4351338"/>
          </a:xfrm>
        </p:spPr>
        <p:txBody>
          <a:bodyPr>
            <a:normAutofit/>
          </a:bodyPr>
          <a:lstStyle/>
          <a:p>
            <a:r>
              <a:rPr lang="en-GB" dirty="0">
                <a:solidFill>
                  <a:schemeClr val="tx1">
                    <a:lumMod val="75000"/>
                    <a:lumOff val="25000"/>
                  </a:schemeClr>
                </a:solidFill>
                <a:latin typeface="ChevinExtraBold" panose="02000800000000000000" pitchFamily="2" charset="0"/>
              </a:rPr>
              <a:t>The following slides are designed for use in the follow up meeting</a:t>
            </a:r>
          </a:p>
          <a:p>
            <a:endParaRPr lang="en-GB" dirty="0">
              <a:solidFill>
                <a:schemeClr val="tx1">
                  <a:lumMod val="75000"/>
                  <a:lumOff val="25000"/>
                </a:schemeClr>
              </a:solidFill>
              <a:latin typeface="ChevinExtraBold" panose="02000800000000000000" pitchFamily="2" charset="0"/>
            </a:endParaRPr>
          </a:p>
          <a:p>
            <a:r>
              <a:rPr lang="en-GB" dirty="0">
                <a:solidFill>
                  <a:schemeClr val="tx1">
                    <a:lumMod val="75000"/>
                    <a:lumOff val="25000"/>
                  </a:schemeClr>
                </a:solidFill>
                <a:latin typeface="ChevinExtraBold" panose="02000800000000000000" pitchFamily="2" charset="0"/>
              </a:rPr>
              <a:t>The Deployment Manager will set-up on the DOM’s computer the required documents:-</a:t>
            </a:r>
          </a:p>
          <a:p>
            <a:endParaRPr lang="en-GB" dirty="0">
              <a:solidFill>
                <a:schemeClr val="tx1">
                  <a:lumMod val="75000"/>
                  <a:lumOff val="25000"/>
                </a:schemeClr>
              </a:solidFill>
              <a:latin typeface="ChevinExtraBold" panose="02000800000000000000" pitchFamily="2" charset="0"/>
            </a:endParaRPr>
          </a:p>
          <a:p>
            <a:pPr lvl="1"/>
            <a:r>
              <a:rPr lang="en-GB" dirty="0">
                <a:solidFill>
                  <a:schemeClr val="tx1">
                    <a:lumMod val="75000"/>
                    <a:lumOff val="25000"/>
                  </a:schemeClr>
                </a:solidFill>
                <a:latin typeface="ChevinExtraBold" panose="02000800000000000000" pitchFamily="2" charset="0"/>
              </a:rPr>
              <a:t>Duty Option Scenario</a:t>
            </a:r>
          </a:p>
          <a:p>
            <a:pPr lvl="1"/>
            <a:r>
              <a:rPr lang="en-GB" dirty="0">
                <a:solidFill>
                  <a:schemeClr val="tx1">
                    <a:lumMod val="75000"/>
                    <a:lumOff val="25000"/>
                  </a:schemeClr>
                </a:solidFill>
                <a:latin typeface="ChevinExtraBold" panose="02000800000000000000" pitchFamily="2" charset="0"/>
              </a:rPr>
              <a:t>Unmeasured Hours</a:t>
            </a:r>
          </a:p>
          <a:p>
            <a:pPr lvl="1"/>
            <a:r>
              <a:rPr lang="en-GB" dirty="0">
                <a:solidFill>
                  <a:schemeClr val="tx1">
                    <a:lumMod val="75000"/>
                    <a:lumOff val="25000"/>
                  </a:schemeClr>
                </a:solidFill>
                <a:latin typeface="ChevinExtraBold" panose="02000800000000000000" pitchFamily="2" charset="0"/>
              </a:rPr>
              <a:t>Equality Act/Family Friendly</a:t>
            </a:r>
          </a:p>
          <a:p>
            <a:pPr marL="457200" lvl="1" indent="0">
              <a:buNone/>
            </a:pPr>
            <a:endParaRPr lang="en-GB" dirty="0">
              <a:solidFill>
                <a:schemeClr val="tx1">
                  <a:lumMod val="75000"/>
                  <a:lumOff val="25000"/>
                </a:schemeClr>
              </a:solidFill>
              <a:latin typeface="ChevinExtraBold" panose="02000800000000000000" pitchFamily="2" charset="0"/>
            </a:endParaRPr>
          </a:p>
        </p:txBody>
      </p:sp>
    </p:spTree>
    <p:extLst>
      <p:ext uri="{BB962C8B-B14F-4D97-AF65-F5344CB8AC3E}">
        <p14:creationId xmlns:p14="http://schemas.microsoft.com/office/powerpoint/2010/main" val="2997374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DUTY OPTION SCENARIO</a:t>
            </a:r>
          </a:p>
        </p:txBody>
      </p:sp>
      <p:sp>
        <p:nvSpPr>
          <p:cNvPr id="12" name="Content Placeholder 11">
            <a:extLst>
              <a:ext uri="{FF2B5EF4-FFF2-40B4-BE49-F238E27FC236}">
                <a16:creationId xmlns:a16="http://schemas.microsoft.com/office/drawing/2014/main" id="{B1C2B328-CC02-4E45-8DD3-5E6F250C1BFF}"/>
              </a:ext>
            </a:extLst>
          </p:cNvPr>
          <p:cNvSpPr>
            <a:spLocks noGrp="1"/>
          </p:cNvSpPr>
          <p:nvPr>
            <p:ph sz="half" idx="1"/>
          </p:nvPr>
        </p:nvSpPr>
        <p:spPr>
          <a:xfrm>
            <a:off x="389946" y="1079999"/>
            <a:ext cx="10733067" cy="5233629"/>
          </a:xfrm>
        </p:spPr>
        <p:txBody>
          <a:bodyPr>
            <a:normAutofit/>
          </a:bodyPr>
          <a:lstStyle/>
          <a:p>
            <a:r>
              <a:rPr lang="en-GB" dirty="0">
                <a:solidFill>
                  <a:schemeClr val="tx1">
                    <a:lumMod val="75000"/>
                    <a:lumOff val="25000"/>
                  </a:schemeClr>
                </a:solidFill>
                <a:latin typeface="ChevinBold" panose="02000700000000000000" pitchFamily="2" charset="0"/>
              </a:rPr>
              <a:t>I will now:</a:t>
            </a:r>
          </a:p>
          <a:p>
            <a:pPr lvl="1"/>
            <a:r>
              <a:rPr lang="en-GB" dirty="0">
                <a:solidFill>
                  <a:schemeClr val="tx1">
                    <a:lumMod val="75000"/>
                    <a:lumOff val="25000"/>
                  </a:schemeClr>
                </a:solidFill>
                <a:latin typeface="ChevinBold" panose="02000700000000000000" pitchFamily="2" charset="0"/>
              </a:rPr>
              <a:t>Run through of the completion guide</a:t>
            </a:r>
          </a:p>
          <a:p>
            <a:pPr lvl="1"/>
            <a:r>
              <a:rPr lang="en-GB" dirty="0">
                <a:solidFill>
                  <a:schemeClr val="tx1">
                    <a:lumMod val="75000"/>
                    <a:lumOff val="25000"/>
                  </a:schemeClr>
                </a:solidFill>
                <a:latin typeface="ChevinBold" panose="02000700000000000000" pitchFamily="2" charset="0"/>
              </a:rPr>
              <a:t>Assist you with the completion of the ‘Current DDS Info’ page</a:t>
            </a:r>
          </a:p>
          <a:p>
            <a:pPr lvl="1"/>
            <a:r>
              <a:rPr lang="en-GB" dirty="0">
                <a:solidFill>
                  <a:schemeClr val="tx1">
                    <a:lumMod val="75000"/>
                    <a:lumOff val="25000"/>
                  </a:schemeClr>
                </a:solidFill>
                <a:latin typeface="ChevinBold" panose="02000700000000000000" pitchFamily="2" charset="0"/>
              </a:rPr>
              <a:t>Assist you with the initial inputs to the ‘Set-Up’ page</a:t>
            </a:r>
          </a:p>
          <a:p>
            <a:pPr lvl="1"/>
            <a:r>
              <a:rPr lang="en-GB" dirty="0">
                <a:solidFill>
                  <a:schemeClr val="tx1">
                    <a:lumMod val="75000"/>
                    <a:lumOff val="25000"/>
                  </a:schemeClr>
                </a:solidFill>
                <a:latin typeface="ChevinBold" panose="02000700000000000000" pitchFamily="2" charset="0"/>
              </a:rPr>
              <a:t>Demonstrate how you and CWU rep will use the ‘Set-Up’ page to model combinations of outdoor span time(s), duty rotation(s) </a:t>
            </a:r>
          </a:p>
          <a:p>
            <a:pPr lvl="1"/>
            <a:r>
              <a:rPr lang="en-GB" dirty="0">
                <a:solidFill>
                  <a:schemeClr val="tx1">
                    <a:lumMod val="75000"/>
                    <a:lumOff val="25000"/>
                  </a:schemeClr>
                </a:solidFill>
                <a:latin typeface="ChevinBold" panose="02000700000000000000" pitchFamily="2" charset="0"/>
              </a:rPr>
              <a:t>Complete the works required to identify workload, populate the Set-Up page for you and send the document to you for duty modelling</a:t>
            </a:r>
          </a:p>
          <a:p>
            <a:pPr lvl="1"/>
            <a:r>
              <a:rPr lang="en-GB" dirty="0">
                <a:solidFill>
                  <a:schemeClr val="tx1">
                    <a:lumMod val="75000"/>
                    <a:lumOff val="25000"/>
                  </a:schemeClr>
                </a:solidFill>
                <a:latin typeface="ChevinBold" panose="02000700000000000000" pitchFamily="2" charset="0"/>
              </a:rPr>
              <a:t>Discuss the next steps</a:t>
            </a:r>
          </a:p>
          <a:p>
            <a:pPr lvl="1"/>
            <a:r>
              <a:rPr lang="en-GB" dirty="0">
                <a:solidFill>
                  <a:schemeClr val="tx1">
                    <a:lumMod val="75000"/>
                    <a:lumOff val="25000"/>
                  </a:schemeClr>
                </a:solidFill>
                <a:latin typeface="ChevinBold" panose="02000700000000000000" pitchFamily="2" charset="0"/>
              </a:rPr>
              <a:t>Confirm you understand how to use the document inputs to model different options</a:t>
            </a:r>
          </a:p>
          <a:p>
            <a:pPr marL="0" indent="0">
              <a:buNone/>
            </a:pPr>
            <a:endParaRPr lang="en-GB" dirty="0"/>
          </a:p>
        </p:txBody>
      </p:sp>
    </p:spTree>
    <p:extLst>
      <p:ext uri="{BB962C8B-B14F-4D97-AF65-F5344CB8AC3E}">
        <p14:creationId xmlns:p14="http://schemas.microsoft.com/office/powerpoint/2010/main" val="1766873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UNMEASURED HOURS</a:t>
            </a:r>
          </a:p>
        </p:txBody>
      </p:sp>
      <p:sp>
        <p:nvSpPr>
          <p:cNvPr id="12" name="Content Placeholder 11">
            <a:extLst>
              <a:ext uri="{FF2B5EF4-FFF2-40B4-BE49-F238E27FC236}">
                <a16:creationId xmlns:a16="http://schemas.microsoft.com/office/drawing/2014/main" id="{B1C2B328-CC02-4E45-8DD3-5E6F250C1BFF}"/>
              </a:ext>
            </a:extLst>
          </p:cNvPr>
          <p:cNvSpPr>
            <a:spLocks noGrp="1"/>
          </p:cNvSpPr>
          <p:nvPr>
            <p:ph sz="half" idx="1"/>
          </p:nvPr>
        </p:nvSpPr>
        <p:spPr>
          <a:xfrm>
            <a:off x="389946" y="1079999"/>
            <a:ext cx="10733067" cy="5233629"/>
          </a:xfrm>
        </p:spPr>
        <p:txBody>
          <a:bodyPr>
            <a:normAutofit/>
          </a:bodyPr>
          <a:lstStyle/>
          <a:p>
            <a:r>
              <a:rPr lang="en-GB" dirty="0">
                <a:solidFill>
                  <a:schemeClr val="tx1">
                    <a:lumMod val="75000"/>
                    <a:lumOff val="25000"/>
                  </a:schemeClr>
                </a:solidFill>
                <a:latin typeface="ChevinBold" panose="02000700000000000000" pitchFamily="2" charset="0"/>
              </a:rPr>
              <a:t>I will now:</a:t>
            </a:r>
          </a:p>
          <a:p>
            <a:pPr lvl="1"/>
            <a:r>
              <a:rPr lang="en-GB" dirty="0">
                <a:solidFill>
                  <a:schemeClr val="tx1">
                    <a:lumMod val="75000"/>
                    <a:lumOff val="25000"/>
                  </a:schemeClr>
                </a:solidFill>
                <a:latin typeface="ChevinBold" panose="02000700000000000000" pitchFamily="2" charset="0"/>
              </a:rPr>
              <a:t>Install the Unmeasured Hours document onto your computer </a:t>
            </a:r>
          </a:p>
          <a:p>
            <a:pPr lvl="1"/>
            <a:r>
              <a:rPr lang="en-GB" dirty="0">
                <a:solidFill>
                  <a:schemeClr val="tx1">
                    <a:lumMod val="75000"/>
                    <a:lumOff val="25000"/>
                  </a:schemeClr>
                </a:solidFill>
                <a:latin typeface="ChevinBold" panose="02000700000000000000" pitchFamily="2" charset="0"/>
              </a:rPr>
              <a:t>Run through of the completion guide</a:t>
            </a:r>
          </a:p>
          <a:p>
            <a:pPr lvl="1"/>
            <a:r>
              <a:rPr lang="en-GB" dirty="0">
                <a:solidFill>
                  <a:schemeClr val="tx1">
                    <a:lumMod val="75000"/>
                    <a:lumOff val="25000"/>
                  </a:schemeClr>
                </a:solidFill>
                <a:latin typeface="ChevinBold" panose="02000700000000000000" pitchFamily="2" charset="0"/>
              </a:rPr>
              <a:t>Assist you with the completion of the inputs to the ‘Set-Up’ page</a:t>
            </a:r>
          </a:p>
          <a:p>
            <a:pPr lvl="1"/>
            <a:r>
              <a:rPr lang="en-GB" dirty="0">
                <a:solidFill>
                  <a:schemeClr val="tx1">
                    <a:lumMod val="75000"/>
                    <a:lumOff val="25000"/>
                  </a:schemeClr>
                </a:solidFill>
                <a:latin typeface="ChevinBold" panose="02000700000000000000" pitchFamily="2" charset="0"/>
              </a:rPr>
              <a:t>Demonstrate to you how to populate and edit the ‘Hours Input’ page </a:t>
            </a:r>
          </a:p>
          <a:p>
            <a:pPr lvl="1"/>
            <a:r>
              <a:rPr lang="en-GB" dirty="0">
                <a:solidFill>
                  <a:schemeClr val="tx1">
                    <a:lumMod val="75000"/>
                    <a:lumOff val="25000"/>
                  </a:schemeClr>
                </a:solidFill>
                <a:latin typeface="ChevinBold" panose="02000700000000000000" pitchFamily="2" charset="0"/>
              </a:rPr>
              <a:t>Confirm that you understand how to read the summary outputs</a:t>
            </a:r>
          </a:p>
          <a:p>
            <a:pPr lvl="1"/>
            <a:r>
              <a:rPr lang="en-GB" dirty="0">
                <a:solidFill>
                  <a:schemeClr val="tx1">
                    <a:lumMod val="75000"/>
                    <a:lumOff val="25000"/>
                  </a:schemeClr>
                </a:solidFill>
                <a:latin typeface="ChevinBold" panose="02000700000000000000" pitchFamily="2" charset="0"/>
              </a:rPr>
              <a:t>Unmeasured work areas / workload within delivery units document will assist in identifying unmeasured activities</a:t>
            </a:r>
          </a:p>
        </p:txBody>
      </p:sp>
    </p:spTree>
    <p:extLst>
      <p:ext uri="{BB962C8B-B14F-4D97-AF65-F5344CB8AC3E}">
        <p14:creationId xmlns:p14="http://schemas.microsoft.com/office/powerpoint/2010/main" val="4247778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EQUALITY ACT</a:t>
            </a:r>
          </a:p>
        </p:txBody>
      </p:sp>
      <p:sp>
        <p:nvSpPr>
          <p:cNvPr id="12" name="Content Placeholder 11">
            <a:extLst>
              <a:ext uri="{FF2B5EF4-FFF2-40B4-BE49-F238E27FC236}">
                <a16:creationId xmlns:a16="http://schemas.microsoft.com/office/drawing/2014/main" id="{B1C2B328-CC02-4E45-8DD3-5E6F250C1BFF}"/>
              </a:ext>
            </a:extLst>
          </p:cNvPr>
          <p:cNvSpPr>
            <a:spLocks noGrp="1"/>
          </p:cNvSpPr>
          <p:nvPr>
            <p:ph sz="half" idx="1"/>
          </p:nvPr>
        </p:nvSpPr>
        <p:spPr>
          <a:xfrm>
            <a:off x="389946" y="1079999"/>
            <a:ext cx="10733067" cy="5233629"/>
          </a:xfrm>
        </p:spPr>
        <p:txBody>
          <a:bodyPr>
            <a:normAutofit/>
          </a:bodyPr>
          <a:lstStyle/>
          <a:p>
            <a:r>
              <a:rPr lang="en-GB" dirty="0">
                <a:solidFill>
                  <a:schemeClr val="tx1">
                    <a:lumMod val="75000"/>
                    <a:lumOff val="25000"/>
                  </a:schemeClr>
                </a:solidFill>
                <a:latin typeface="ChevinBold" panose="02000700000000000000" pitchFamily="2" charset="0"/>
              </a:rPr>
              <a:t>I will now:</a:t>
            </a:r>
          </a:p>
          <a:p>
            <a:pPr lvl="1"/>
            <a:r>
              <a:rPr lang="en-GB" dirty="0">
                <a:solidFill>
                  <a:schemeClr val="tx1">
                    <a:lumMod val="75000"/>
                    <a:lumOff val="25000"/>
                  </a:schemeClr>
                </a:solidFill>
                <a:latin typeface="ChevinBold" panose="02000700000000000000" pitchFamily="2" charset="0"/>
              </a:rPr>
              <a:t>Install the Equality Act onto your computer </a:t>
            </a:r>
          </a:p>
          <a:p>
            <a:pPr lvl="1"/>
            <a:r>
              <a:rPr lang="en-GB" dirty="0">
                <a:solidFill>
                  <a:schemeClr val="tx1">
                    <a:lumMod val="75000"/>
                    <a:lumOff val="25000"/>
                  </a:schemeClr>
                </a:solidFill>
                <a:latin typeface="ChevinBold" panose="02000700000000000000" pitchFamily="2" charset="0"/>
              </a:rPr>
              <a:t>Run through of the completion guide</a:t>
            </a:r>
          </a:p>
          <a:p>
            <a:pPr lvl="1"/>
            <a:r>
              <a:rPr lang="en-GB" dirty="0">
                <a:solidFill>
                  <a:schemeClr val="tx1">
                    <a:lumMod val="75000"/>
                    <a:lumOff val="25000"/>
                  </a:schemeClr>
                </a:solidFill>
                <a:latin typeface="ChevinBold" panose="02000700000000000000" pitchFamily="2" charset="0"/>
              </a:rPr>
              <a:t>Assist you with the completion of the Set-up page</a:t>
            </a:r>
          </a:p>
          <a:p>
            <a:pPr lvl="1"/>
            <a:r>
              <a:rPr lang="en-GB" dirty="0">
                <a:solidFill>
                  <a:schemeClr val="tx1">
                    <a:lumMod val="75000"/>
                    <a:lumOff val="25000"/>
                  </a:schemeClr>
                </a:solidFill>
                <a:latin typeface="ChevinBold" panose="02000700000000000000" pitchFamily="2" charset="0"/>
              </a:rPr>
              <a:t>Explain to you that the DOM must complete the Equality Act 2010 and Flexible Working Duty pages and these must be treated as “In Strictest Confidence”</a:t>
            </a:r>
          </a:p>
          <a:p>
            <a:pPr lvl="1"/>
            <a:r>
              <a:rPr lang="en-GB" dirty="0">
                <a:solidFill>
                  <a:schemeClr val="tx1">
                    <a:lumMod val="75000"/>
                    <a:lumOff val="25000"/>
                  </a:schemeClr>
                </a:solidFill>
                <a:latin typeface="ChevinBold" panose="02000700000000000000" pitchFamily="2" charset="0"/>
              </a:rPr>
              <a:t>Confirm that you understand how to follow the completion guidance and once the document is populated it is circulated “In Strictest Confidence”</a:t>
            </a:r>
          </a:p>
          <a:p>
            <a:endParaRPr lang="en-GB" dirty="0">
              <a:solidFill>
                <a:schemeClr val="tx1">
                  <a:lumMod val="75000"/>
                  <a:lumOff val="25000"/>
                </a:schemeClr>
              </a:solidFill>
              <a:latin typeface="ChevinBold" panose="02000700000000000000" pitchFamily="2" charset="0"/>
            </a:endParaRPr>
          </a:p>
          <a:p>
            <a:pPr marL="0" indent="0">
              <a:buNone/>
            </a:pPr>
            <a:endParaRPr lang="en-GB" dirty="0"/>
          </a:p>
        </p:txBody>
      </p:sp>
    </p:spTree>
    <p:extLst>
      <p:ext uri="{BB962C8B-B14F-4D97-AF65-F5344CB8AC3E}">
        <p14:creationId xmlns:p14="http://schemas.microsoft.com/office/powerpoint/2010/main" val="2917358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F980D9-AD8B-45D9-9115-54978518D5A5}"/>
              </a:ext>
            </a:extLst>
          </p:cNvPr>
          <p:cNvSpPr/>
          <p:nvPr/>
        </p:nvSpPr>
        <p:spPr>
          <a:xfrm>
            <a:off x="0" y="5511357"/>
            <a:ext cx="12192000" cy="163014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5153B6C6-D96C-41B7-8C82-C02253B001BD}"/>
              </a:ext>
            </a:extLst>
          </p:cNvPr>
          <p:cNvSpPr txBox="1"/>
          <p:nvPr/>
        </p:nvSpPr>
        <p:spPr>
          <a:xfrm>
            <a:off x="696916" y="5388609"/>
            <a:ext cx="5546711" cy="769441"/>
          </a:xfrm>
          <a:prstGeom prst="rect">
            <a:avLst/>
          </a:prstGeom>
          <a:noFill/>
        </p:spPr>
        <p:txBody>
          <a:bodyPr wrap="none" rtlCol="0">
            <a:spAutoFit/>
          </a:bodyPr>
          <a:lstStyle/>
          <a:p>
            <a:r>
              <a:rPr lang="en-US" sz="4400" dirty="0">
                <a:solidFill>
                  <a:schemeClr val="tx1">
                    <a:lumMod val="75000"/>
                    <a:lumOff val="25000"/>
                  </a:schemeClr>
                </a:solidFill>
                <a:latin typeface="ChevinBold" panose="02000700000000000000" pitchFamily="2" charset="0"/>
              </a:rPr>
              <a:t>DELIVERY REVISIONS</a:t>
            </a:r>
          </a:p>
        </p:txBody>
      </p:sp>
      <p:sp>
        <p:nvSpPr>
          <p:cNvPr id="6" name="TextBox 5">
            <a:extLst>
              <a:ext uri="{FF2B5EF4-FFF2-40B4-BE49-F238E27FC236}">
                <a16:creationId xmlns:a16="http://schemas.microsoft.com/office/drawing/2014/main" id="{D83B4744-29A4-4A34-B333-13A9A0D2CA2A}"/>
              </a:ext>
            </a:extLst>
          </p:cNvPr>
          <p:cNvSpPr txBox="1"/>
          <p:nvPr/>
        </p:nvSpPr>
        <p:spPr>
          <a:xfrm>
            <a:off x="696916" y="5989719"/>
            <a:ext cx="8776570" cy="584775"/>
          </a:xfrm>
          <a:prstGeom prst="rect">
            <a:avLst/>
          </a:prstGeom>
          <a:noFill/>
        </p:spPr>
        <p:txBody>
          <a:bodyPr wrap="none" rtlCol="0">
            <a:spAutoFit/>
          </a:bodyPr>
          <a:lstStyle/>
          <a:p>
            <a:r>
              <a:rPr lang="en-US" sz="3200" dirty="0">
                <a:solidFill>
                  <a:schemeClr val="tx1">
                    <a:lumMod val="75000"/>
                    <a:lumOff val="25000"/>
                  </a:schemeClr>
                </a:solidFill>
                <a:latin typeface="ChevinBold" panose="02000700000000000000" pitchFamily="2" charset="0"/>
              </a:rPr>
              <a:t>REVISION PROCESS – </a:t>
            </a:r>
            <a:r>
              <a:rPr lang="en-US" sz="3200" dirty="0">
                <a:solidFill>
                  <a:srgbClr val="002060"/>
                </a:solidFill>
                <a:latin typeface="ChevinBold" panose="02000700000000000000" pitchFamily="2" charset="0"/>
              </a:rPr>
              <a:t>PRE START-UP MEETING</a:t>
            </a:r>
          </a:p>
        </p:txBody>
      </p:sp>
      <p:pic>
        <p:nvPicPr>
          <p:cNvPr id="11" name="Picture 10">
            <a:extLst>
              <a:ext uri="{FF2B5EF4-FFF2-40B4-BE49-F238E27FC236}">
                <a16:creationId xmlns:a16="http://schemas.microsoft.com/office/drawing/2014/main" id="{54201F44-ACB8-4E47-9DFE-D73E79BFBF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7956" y="5595956"/>
            <a:ext cx="1374716" cy="9148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7" name="Picture 6" descr="A picture containing text&#10;&#10;Description automatically generated">
            <a:extLst>
              <a:ext uri="{FF2B5EF4-FFF2-40B4-BE49-F238E27FC236}">
                <a16:creationId xmlns:a16="http://schemas.microsoft.com/office/drawing/2014/main" id="{6B749E6F-6570-42B3-8238-916A224EF32D}"/>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2666187" y="410130"/>
            <a:ext cx="6118326" cy="4588744"/>
          </a:xfrm>
          <a:prstGeom prst="rect">
            <a:avLst/>
          </a:prstGeom>
        </p:spPr>
      </p:pic>
      <p:sp>
        <p:nvSpPr>
          <p:cNvPr id="8" name="TextBox 7">
            <a:extLst>
              <a:ext uri="{FF2B5EF4-FFF2-40B4-BE49-F238E27FC236}">
                <a16:creationId xmlns:a16="http://schemas.microsoft.com/office/drawing/2014/main" id="{676335FA-3629-40C9-8A4C-12778DE3D561}"/>
              </a:ext>
            </a:extLst>
          </p:cNvPr>
          <p:cNvSpPr txBox="1"/>
          <p:nvPr/>
        </p:nvSpPr>
        <p:spPr>
          <a:xfrm>
            <a:off x="1524000" y="6858000"/>
            <a:ext cx="9144000" cy="230832"/>
          </a:xfrm>
          <a:prstGeom prst="rect">
            <a:avLst/>
          </a:prstGeom>
          <a:noFill/>
        </p:spPr>
        <p:txBody>
          <a:bodyPr wrap="square" rtlCol="0">
            <a:spAutoFit/>
          </a:bodyPr>
          <a:lstStyle/>
          <a:p>
            <a:r>
              <a:rPr lang="en-GB" sz="900" dirty="0">
                <a:hlinkClick r:id="rId5" tooltip="https://ruralministry.wordpress.com/tag/questions/"/>
              </a:rPr>
              <a:t>This Photo</a:t>
            </a:r>
            <a:r>
              <a:rPr lang="en-GB" sz="900" dirty="0"/>
              <a:t> by Unknown Author is licensed under </a:t>
            </a:r>
            <a:r>
              <a:rPr lang="en-GB" sz="900" dirty="0">
                <a:hlinkClick r:id="rId6" tooltip="https://creativecommons.org/licenses/by/3.0/"/>
              </a:rPr>
              <a:t>CC BY</a:t>
            </a:r>
            <a:endParaRPr lang="en-GB" sz="900" dirty="0"/>
          </a:p>
        </p:txBody>
      </p:sp>
    </p:spTree>
    <p:extLst>
      <p:ext uri="{BB962C8B-B14F-4D97-AF65-F5344CB8AC3E}">
        <p14:creationId xmlns:p14="http://schemas.microsoft.com/office/powerpoint/2010/main" val="1252320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5000">
              <a:schemeClr val="bg1">
                <a:lumMod val="65000"/>
              </a:schemeClr>
            </a:gs>
            <a:gs pos="28000">
              <a:schemeClr val="bg1">
                <a:lumMod val="95000"/>
              </a:schemeClr>
            </a:gs>
            <a:gs pos="60000">
              <a:schemeClr val="bg1">
                <a:lumMod val="75000"/>
              </a:schemeClr>
            </a:gs>
            <a:gs pos="100000">
              <a:schemeClr val="bg1">
                <a:lumMod val="65000"/>
              </a:schemeClr>
            </a:gs>
          </a:gsLst>
          <a:lin ang="16200000" scaled="1"/>
          <a:tileRect/>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CAB783-2F9A-42B8-AAFE-603C059012C8}"/>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PRE START-UP MEETING – AGENDA</a:t>
            </a:r>
          </a:p>
        </p:txBody>
      </p:sp>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graphicFrame>
        <p:nvGraphicFramePr>
          <p:cNvPr id="5" name="Table 4">
            <a:extLst>
              <a:ext uri="{FF2B5EF4-FFF2-40B4-BE49-F238E27FC236}">
                <a16:creationId xmlns:a16="http://schemas.microsoft.com/office/drawing/2014/main" id="{C5A9A83C-B8A4-48D1-B2B2-DA64F2329F45}"/>
              </a:ext>
            </a:extLst>
          </p:cNvPr>
          <p:cNvGraphicFramePr>
            <a:graphicFrameLocks noGrp="1"/>
          </p:cNvGraphicFramePr>
          <p:nvPr>
            <p:extLst>
              <p:ext uri="{D42A27DB-BD31-4B8C-83A1-F6EECF244321}">
                <p14:modId xmlns:p14="http://schemas.microsoft.com/office/powerpoint/2010/main" val="518673764"/>
              </p:ext>
            </p:extLst>
          </p:nvPr>
        </p:nvGraphicFramePr>
        <p:xfrm>
          <a:off x="389946" y="1120140"/>
          <a:ext cx="11131494" cy="3864236"/>
        </p:xfrm>
        <a:graphic>
          <a:graphicData uri="http://schemas.openxmlformats.org/drawingml/2006/table">
            <a:tbl>
              <a:tblPr firstRow="1" firstCol="1" bandRow="1"/>
              <a:tblGrid>
                <a:gridCol w="5983691">
                  <a:extLst>
                    <a:ext uri="{9D8B030D-6E8A-4147-A177-3AD203B41FA5}">
                      <a16:colId xmlns:a16="http://schemas.microsoft.com/office/drawing/2014/main" val="707394461"/>
                    </a:ext>
                  </a:extLst>
                </a:gridCol>
                <a:gridCol w="5147803">
                  <a:extLst>
                    <a:ext uri="{9D8B030D-6E8A-4147-A177-3AD203B41FA5}">
                      <a16:colId xmlns:a16="http://schemas.microsoft.com/office/drawing/2014/main" val="3356576661"/>
                    </a:ext>
                  </a:extLst>
                </a:gridCol>
              </a:tblGrid>
              <a:tr h="512569">
                <a:tc>
                  <a:txBody>
                    <a:bodyPr/>
                    <a:lstStyle/>
                    <a:p>
                      <a:pPr algn="ctr">
                        <a:lnSpc>
                          <a:spcPct val="107000"/>
                        </a:lnSpc>
                        <a:spcAft>
                          <a:spcPts val="0"/>
                        </a:spcAft>
                      </a:pPr>
                      <a:r>
                        <a:rPr lang="en-GB" sz="2000" b="1" dirty="0">
                          <a:effectLst/>
                          <a:latin typeface="ChevinBold" panose="02000700000000000000" pitchFamily="2" charset="0"/>
                          <a:ea typeface="Calibri" panose="020F0502020204030204" pitchFamily="34" charset="0"/>
                          <a:cs typeface="Times New Roman" panose="02020603050405020304" pitchFamily="18" charset="0"/>
                        </a:rPr>
                        <a:t>Topic</a:t>
                      </a:r>
                      <a:endParaRPr lang="en-GB" sz="2000" dirty="0">
                        <a:effectLst/>
                        <a:latin typeface="ChevinBold" panose="02000700000000000000" pitchFamily="2"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2000" b="1">
                          <a:effectLst/>
                          <a:latin typeface="ChevinBold" panose="02000700000000000000" pitchFamily="2" charset="0"/>
                          <a:ea typeface="Calibri" panose="020F0502020204030204" pitchFamily="34" charset="0"/>
                          <a:cs typeface="Times New Roman" panose="02020603050405020304" pitchFamily="18" charset="0"/>
                        </a:rPr>
                        <a:t>Lead / Supported By</a:t>
                      </a:r>
                      <a:endParaRPr lang="en-GB" sz="2000">
                        <a:effectLst/>
                        <a:latin typeface="ChevinBold" panose="02000700000000000000" pitchFamily="2"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92174"/>
                  </a:ext>
                </a:extLst>
              </a:tr>
              <a:tr h="512569">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Overview of the revisions process and timelines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5385027"/>
                  </a:ext>
                </a:extLst>
              </a:tr>
              <a:tr h="512569">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Establish annual leave commitments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9446121"/>
                  </a:ext>
                </a:extLst>
              </a:tr>
              <a:tr h="512569">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URC completion timeline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8988141"/>
                  </a:ext>
                </a:extLst>
              </a:tr>
              <a:tr h="512569">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Overview of training and support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4731213"/>
                  </a:ext>
                </a:extLst>
              </a:tr>
              <a:tr h="661600">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Revision release time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9504725"/>
                  </a:ext>
                </a:extLst>
              </a:tr>
              <a:tr h="639791">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Overview of other activities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0857722"/>
                  </a:ext>
                </a:extLst>
              </a:tr>
            </a:tbl>
          </a:graphicData>
        </a:graphic>
      </p:graphicFrame>
    </p:spTree>
    <p:extLst>
      <p:ext uri="{BB962C8B-B14F-4D97-AF65-F5344CB8AC3E}">
        <p14:creationId xmlns:p14="http://schemas.microsoft.com/office/powerpoint/2010/main" val="413810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CAB783-2F9A-42B8-AAFE-603C059012C8}"/>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PRE START-UP MEETING – AGENDA</a:t>
            </a:r>
          </a:p>
        </p:txBody>
      </p:sp>
      <p:sp>
        <p:nvSpPr>
          <p:cNvPr id="8" name="TextBox 7">
            <a:extLst>
              <a:ext uri="{FF2B5EF4-FFF2-40B4-BE49-F238E27FC236}">
                <a16:creationId xmlns:a16="http://schemas.microsoft.com/office/drawing/2014/main" id="{04696E0F-4083-4656-8D41-30BC01B4EA7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graphicFrame>
        <p:nvGraphicFramePr>
          <p:cNvPr id="4" name="Table 3">
            <a:extLst>
              <a:ext uri="{FF2B5EF4-FFF2-40B4-BE49-F238E27FC236}">
                <a16:creationId xmlns:a16="http://schemas.microsoft.com/office/drawing/2014/main" id="{6B5A0FA5-0F18-41D4-BF44-F6F9CE6813E3}"/>
              </a:ext>
            </a:extLst>
          </p:cNvPr>
          <p:cNvGraphicFramePr>
            <a:graphicFrameLocks noGrp="1"/>
          </p:cNvGraphicFramePr>
          <p:nvPr>
            <p:extLst>
              <p:ext uri="{D42A27DB-BD31-4B8C-83A1-F6EECF244321}">
                <p14:modId xmlns:p14="http://schemas.microsoft.com/office/powerpoint/2010/main" val="424269487"/>
              </p:ext>
            </p:extLst>
          </p:nvPr>
        </p:nvGraphicFramePr>
        <p:xfrm>
          <a:off x="617220" y="914687"/>
          <a:ext cx="10652760" cy="4387353"/>
        </p:xfrm>
        <a:graphic>
          <a:graphicData uri="http://schemas.openxmlformats.org/drawingml/2006/table">
            <a:tbl>
              <a:tblPr firstRow="1" firstCol="1" bandRow="1"/>
              <a:tblGrid>
                <a:gridCol w="5726350">
                  <a:extLst>
                    <a:ext uri="{9D8B030D-6E8A-4147-A177-3AD203B41FA5}">
                      <a16:colId xmlns:a16="http://schemas.microsoft.com/office/drawing/2014/main" val="825426928"/>
                    </a:ext>
                  </a:extLst>
                </a:gridCol>
                <a:gridCol w="4926410">
                  <a:extLst>
                    <a:ext uri="{9D8B030D-6E8A-4147-A177-3AD203B41FA5}">
                      <a16:colId xmlns:a16="http://schemas.microsoft.com/office/drawing/2014/main" val="1214768835"/>
                    </a:ext>
                  </a:extLst>
                </a:gridCol>
              </a:tblGrid>
              <a:tr h="365473">
                <a:tc gridSpan="2">
                  <a:txBody>
                    <a:bodyPr/>
                    <a:lstStyle/>
                    <a:p>
                      <a:pPr algn="ctr">
                        <a:lnSpc>
                          <a:spcPct val="107000"/>
                        </a:lnSpc>
                        <a:spcAft>
                          <a:spcPts val="0"/>
                        </a:spcAft>
                      </a:pPr>
                      <a:r>
                        <a:rPr lang="en-GB" sz="2000" b="1" dirty="0">
                          <a:effectLst/>
                          <a:latin typeface="ChevinBold" panose="02000700000000000000" pitchFamily="2" charset="0"/>
                          <a:ea typeface="Calibri" panose="020F0502020204030204" pitchFamily="34" charset="0"/>
                          <a:cs typeface="Times New Roman" panose="02020603050405020304" pitchFamily="18" charset="0"/>
                        </a:rPr>
                        <a:t>Overview of other activities required</a:t>
                      </a:r>
                      <a:endParaRPr lang="en-GB" sz="2000" dirty="0">
                        <a:effectLst/>
                        <a:latin typeface="ChevinBold" panose="02000700000000000000" pitchFamily="2" charset="0"/>
                        <a:ea typeface="Calibri" panose="020F0502020204030204" pitchFamily="34" charset="0"/>
                        <a:cs typeface="Times New Roman" panose="02020603050405020304" pitchFamily="18" charset="0"/>
                      </a:endParaRPr>
                    </a:p>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281766089"/>
                  </a:ext>
                </a:extLst>
              </a:tr>
              <a:tr h="308218">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Overview of the Duty Option Scenario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6549783"/>
                  </a:ext>
                </a:extLst>
              </a:tr>
              <a:tr h="632315">
                <a:tc>
                  <a:txBody>
                    <a:bodyPr/>
                    <a:lstStyle/>
                    <a:p>
                      <a:pPr>
                        <a:lnSpc>
                          <a:spcPct val="107000"/>
                        </a:lnSpc>
                        <a:spcAft>
                          <a:spcPts val="0"/>
                        </a:spcAft>
                      </a:pPr>
                      <a:r>
                        <a:rPr lang="en-US" sz="2000" dirty="0">
                          <a:solidFill>
                            <a:srgbClr val="000000"/>
                          </a:solidFill>
                          <a:effectLst/>
                          <a:latin typeface="ChevinBold" panose="02000700000000000000" pitchFamily="2" charset="0"/>
                          <a:ea typeface="Calibri" panose="020F0502020204030204" pitchFamily="34" charset="0"/>
                          <a:cs typeface="Times New Roman" panose="02020603050405020304" pitchFamily="18" charset="0"/>
                        </a:rPr>
                        <a:t>Overview of the process for capturing the unmeasured hours</a:t>
                      </a:r>
                      <a:endParaRPr lang="en-GB" sz="2000" dirty="0">
                        <a:effectLst/>
                        <a:latin typeface="ChevinBold" panose="02000700000000000000" pitchFamily="2"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0346674"/>
                  </a:ext>
                </a:extLst>
              </a:tr>
              <a:tr h="632315">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Overview of the Equality Act &amp; Family Friendly Policy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4788073"/>
                  </a:ext>
                </a:extLst>
              </a:tr>
              <a:tr h="632315">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Overview of reporting arrangements – Project Plan (responsibility of 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399975"/>
                  </a:ext>
                </a:extLst>
              </a:tr>
              <a:tr h="308218">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Risks and Issues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41392"/>
                  </a:ext>
                </a:extLst>
              </a:tr>
              <a:tr h="308218">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Communications Plan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3822748"/>
                  </a:ext>
                </a:extLst>
              </a:tr>
              <a:tr h="632315">
                <a:tc>
                  <a:txBody>
                    <a:bodyPr/>
                    <a:lstStyle/>
                    <a:p>
                      <a:pPr>
                        <a:lnSpc>
                          <a:spcPct val="107000"/>
                        </a:lnSpc>
                        <a:spcAft>
                          <a:spcPts val="0"/>
                        </a:spcAft>
                      </a:pPr>
                      <a:r>
                        <a:rPr lang="en-US" sz="2000" dirty="0">
                          <a:effectLst/>
                          <a:latin typeface="ChevinBold" panose="02000700000000000000" pitchFamily="2" charset="0"/>
                          <a:ea typeface="Calibri" panose="020F0502020204030204" pitchFamily="34" charset="0"/>
                          <a:cs typeface="Times New Roman" panose="02020603050405020304" pitchFamily="18" charset="0"/>
                        </a:rPr>
                        <a:t>Overview of the COLOD Boxes and POL Collection Point Information</a:t>
                      </a:r>
                      <a:endParaRPr lang="en-GB" sz="2000" dirty="0">
                        <a:effectLst/>
                        <a:latin typeface="ChevinBold" panose="02000700000000000000" pitchFamily="2"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Deployment Manager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4555598"/>
                  </a:ext>
                </a:extLst>
              </a:tr>
              <a:tr h="308218">
                <a:tc>
                  <a:txBody>
                    <a:bodyPr/>
                    <a:lstStyle/>
                    <a:p>
                      <a:pPr>
                        <a:lnSpc>
                          <a:spcPct val="107000"/>
                        </a:lnSpc>
                        <a:spcAft>
                          <a:spcPts val="0"/>
                        </a:spcAft>
                      </a:pPr>
                      <a:r>
                        <a:rPr lang="en-GB" sz="2000">
                          <a:effectLst/>
                          <a:latin typeface="ChevinBold" panose="02000700000000000000" pitchFamily="2" charset="0"/>
                          <a:ea typeface="Calibri" panose="020F0502020204030204" pitchFamily="34" charset="0"/>
                          <a:cs typeface="Times New Roman" panose="02020603050405020304" pitchFamily="18" charset="0"/>
                        </a:rPr>
                        <a:t>Questions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000" dirty="0">
                          <a:effectLst/>
                          <a:latin typeface="ChevinBold" panose="02000700000000000000" pitchFamily="2" charset="0"/>
                          <a:ea typeface="Calibri" panose="020F0502020204030204" pitchFamily="34" charset="0"/>
                          <a:cs typeface="Times New Roman" panose="02020603050405020304" pitchFamily="18" charset="0"/>
                        </a:rPr>
                        <a:t>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8591863"/>
                  </a:ext>
                </a:extLst>
              </a:tr>
            </a:tbl>
          </a:graphicData>
        </a:graphic>
      </p:graphicFrame>
    </p:spTree>
    <p:extLst>
      <p:ext uri="{BB962C8B-B14F-4D97-AF65-F5344CB8AC3E}">
        <p14:creationId xmlns:p14="http://schemas.microsoft.com/office/powerpoint/2010/main" val="412602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5816977"/>
          </a:xfrm>
          <a:prstGeom prst="rect">
            <a:avLst/>
          </a:prstGeom>
          <a:noFill/>
        </p:spPr>
        <p:txBody>
          <a:bodyPr wrap="square" rtlCol="0">
            <a:spAutoFit/>
          </a:bodyPr>
          <a:lstStyle/>
          <a:p>
            <a:r>
              <a:rPr lang="en-GB" sz="3600" dirty="0">
                <a:latin typeface="ChevinBold" panose="02000700000000000000" pitchFamily="2" charset="0"/>
              </a:rPr>
              <a:t>PRE START-UP MEETING – REVISION </a:t>
            </a:r>
          </a:p>
          <a:p>
            <a:r>
              <a:rPr lang="en-GB" sz="3600" dirty="0">
                <a:latin typeface="ChevinBold" panose="02000700000000000000" pitchFamily="2" charset="0"/>
              </a:rPr>
              <a:t>PROCESS</a:t>
            </a:r>
          </a:p>
          <a:p>
            <a:pPr algn="just"/>
            <a:r>
              <a:rPr lang="en-GB" sz="2000" dirty="0">
                <a:solidFill>
                  <a:schemeClr val="tx1">
                    <a:lumMod val="75000"/>
                    <a:lumOff val="25000"/>
                  </a:schemeClr>
                </a:solidFill>
                <a:latin typeface="ChevinBold" panose="02000700000000000000" pitchFamily="2" charset="0"/>
              </a:rPr>
              <a:t>OVERVIEW OF REVISION PROCESS FROM PRE START UP TO FORMAL START UP MEETING AND UNIT TIMELINE</a:t>
            </a:r>
          </a:p>
          <a:p>
            <a:r>
              <a:rPr lang="en-GB" sz="2000" dirty="0">
                <a:solidFill>
                  <a:schemeClr val="tx1">
                    <a:lumMod val="75000"/>
                    <a:lumOff val="25000"/>
                  </a:schemeClr>
                </a:solidFill>
                <a:latin typeface="ChevinBold" panose="02000700000000000000" pitchFamily="2" charset="0"/>
              </a:rPr>
              <a:t>The Revision Process</a:t>
            </a:r>
          </a:p>
          <a:p>
            <a:endParaRPr lang="en-GB" sz="2000" dirty="0">
              <a:solidFill>
                <a:schemeClr val="tx1">
                  <a:lumMod val="75000"/>
                  <a:lumOff val="25000"/>
                </a:schemeClr>
              </a:solidFill>
              <a:latin typeface="ChevinBold" panose="02000700000000000000" pitchFamily="2" charset="0"/>
            </a:endParaRPr>
          </a:p>
          <a:p>
            <a:pPr marL="800100" lvl="1" indent="-342900">
              <a:buFont typeface="Arial" panose="020B0604020202020204" pitchFamily="34" charset="0"/>
              <a:buChar char="•"/>
            </a:pPr>
            <a:r>
              <a:rPr lang="en-GB" sz="2000" dirty="0">
                <a:solidFill>
                  <a:schemeClr val="tx1">
                    <a:lumMod val="75000"/>
                    <a:lumOff val="25000"/>
                  </a:schemeClr>
                </a:solidFill>
                <a:latin typeface="ChevinBold" panose="02000700000000000000" pitchFamily="2" charset="0"/>
              </a:rPr>
              <a:t>The timeline for completion will be detailed in the Unit Project Plan and actual progress against the plan will be recorded, resulting in the identification of slippage, potential risks and the opportunity to agree mitigating actions to get back on track. </a:t>
            </a:r>
          </a:p>
          <a:p>
            <a:pPr lvl="1"/>
            <a:endParaRPr lang="en-GB" sz="2000" dirty="0">
              <a:solidFill>
                <a:schemeClr val="tx1">
                  <a:lumMod val="75000"/>
                  <a:lumOff val="25000"/>
                </a:schemeClr>
              </a:solidFill>
              <a:latin typeface="ChevinBold" panose="02000700000000000000" pitchFamily="2" charset="0"/>
            </a:endParaRPr>
          </a:p>
          <a:p>
            <a:pPr marL="800100" lvl="1" indent="-342900">
              <a:buFont typeface="Arial" panose="020B0604020202020204" pitchFamily="34" charset="0"/>
              <a:buChar char="•"/>
            </a:pPr>
            <a:r>
              <a:rPr lang="en-GB" sz="2000" dirty="0">
                <a:solidFill>
                  <a:schemeClr val="tx1">
                    <a:lumMod val="75000"/>
                    <a:lumOff val="25000"/>
                  </a:schemeClr>
                </a:solidFill>
                <a:latin typeface="ChevinBold" panose="02000700000000000000" pitchFamily="2" charset="0"/>
              </a:rPr>
              <a:t>During this time the units base data will be cleansed, missing base data information will be identified and input and the revision objectives will be established.</a:t>
            </a:r>
          </a:p>
          <a:p>
            <a:pPr marL="342900" indent="-342900">
              <a:buFont typeface="Arial" panose="020B0604020202020204" pitchFamily="34" charset="0"/>
              <a:buChar char="•"/>
            </a:pPr>
            <a:endParaRPr lang="en-GB" sz="2000" dirty="0">
              <a:solidFill>
                <a:schemeClr val="tx1">
                  <a:lumMod val="75000"/>
                  <a:lumOff val="25000"/>
                </a:schemeClr>
              </a:solidFill>
              <a:latin typeface="ChevinBold" panose="02000700000000000000" pitchFamily="2" charset="0"/>
            </a:endParaRPr>
          </a:p>
          <a:p>
            <a:endParaRPr lang="en-GB" sz="2000" dirty="0">
              <a:solidFill>
                <a:schemeClr val="tx1">
                  <a:lumMod val="75000"/>
                  <a:lumOff val="25000"/>
                </a:schemeClr>
              </a:solidFill>
              <a:latin typeface="ChevinBold" panose="02000700000000000000" pitchFamily="2" charset="0"/>
            </a:endParaRPr>
          </a:p>
          <a:p>
            <a:endParaRPr lang="en-GB" sz="2000" dirty="0">
              <a:solidFill>
                <a:schemeClr val="tx1">
                  <a:lumMod val="75000"/>
                  <a:lumOff val="25000"/>
                </a:schemeClr>
              </a:solidFill>
              <a:latin typeface="ChevinBold" panose="02000700000000000000" pitchFamily="2" charset="0"/>
            </a:endParaRPr>
          </a:p>
          <a:p>
            <a:pPr marL="342900" indent="-342900">
              <a:buFont typeface="Arial" panose="020B0604020202020204" pitchFamily="34" charset="0"/>
              <a:buChar char="•"/>
            </a:pPr>
            <a:endParaRPr lang="en-GB" sz="2000" dirty="0">
              <a:solidFill>
                <a:schemeClr val="tx1">
                  <a:lumMod val="75000"/>
                  <a:lumOff val="25000"/>
                </a:schemeClr>
              </a:solidFill>
              <a:latin typeface="ChevinBold" panose="02000700000000000000" pitchFamily="2" charset="0"/>
            </a:endParaRPr>
          </a:p>
          <a:p>
            <a:pPr algn="just"/>
            <a:endParaRPr lang="en-GB" sz="2000" dirty="0">
              <a:solidFill>
                <a:schemeClr val="tx1">
                  <a:lumMod val="75000"/>
                  <a:lumOff val="25000"/>
                </a:schemeClr>
              </a:solidFill>
              <a:latin typeface="ChevinBold" panose="02000700000000000000" pitchFamily="2" charset="0"/>
            </a:endParaRPr>
          </a:p>
        </p:txBody>
      </p:sp>
      <p:sp>
        <p:nvSpPr>
          <p:cNvPr id="3" name="Content Placeholder 2">
            <a:extLst>
              <a:ext uri="{FF2B5EF4-FFF2-40B4-BE49-F238E27FC236}">
                <a16:creationId xmlns:a16="http://schemas.microsoft.com/office/drawing/2014/main" id="{816DBFB8-C08A-4F76-9851-A5FB6F0FB540}"/>
              </a:ext>
            </a:extLst>
          </p:cNvPr>
          <p:cNvSpPr>
            <a:spLocks noGrp="1"/>
          </p:cNvSpPr>
          <p:nvPr>
            <p:ph sz="half" idx="1"/>
          </p:nvPr>
        </p:nvSpPr>
        <p:spPr>
          <a:xfrm>
            <a:off x="2441548" y="4615679"/>
            <a:ext cx="7513320" cy="1429913"/>
          </a:xfrm>
        </p:spPr>
        <p:txBody>
          <a:bodyPr/>
          <a:lstStyle/>
          <a:p>
            <a:pPr marL="0" indent="0" algn="ctr">
              <a:buNone/>
            </a:pPr>
            <a:r>
              <a:rPr lang="en-GB" dirty="0">
                <a:solidFill>
                  <a:srgbClr val="FF0000"/>
                </a:solidFill>
                <a:latin typeface="ChevinExtraBold" panose="02000800000000000000" pitchFamily="2" charset="0"/>
              </a:rPr>
              <a:t>INSERT A COPY OF THE UNIT PROJECT PLAN WHEN AVAILABLE</a:t>
            </a:r>
          </a:p>
        </p:txBody>
      </p:sp>
    </p:spTree>
    <p:extLst>
      <p:ext uri="{BB962C8B-B14F-4D97-AF65-F5344CB8AC3E}">
        <p14:creationId xmlns:p14="http://schemas.microsoft.com/office/powerpoint/2010/main" val="1785383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CONFIRMATION REQUIRED:</a:t>
            </a:r>
          </a:p>
        </p:txBody>
      </p:sp>
      <p:sp>
        <p:nvSpPr>
          <p:cNvPr id="12" name="Content Placeholder 11">
            <a:extLst>
              <a:ext uri="{FF2B5EF4-FFF2-40B4-BE49-F238E27FC236}">
                <a16:creationId xmlns:a16="http://schemas.microsoft.com/office/drawing/2014/main" id="{B1C2B328-CC02-4E45-8DD3-5E6F250C1BFF}"/>
              </a:ext>
            </a:extLst>
          </p:cNvPr>
          <p:cNvSpPr>
            <a:spLocks noGrp="1"/>
          </p:cNvSpPr>
          <p:nvPr>
            <p:ph sz="half" idx="1"/>
          </p:nvPr>
        </p:nvSpPr>
        <p:spPr>
          <a:xfrm>
            <a:off x="687788" y="1383110"/>
            <a:ext cx="10435225" cy="4758610"/>
          </a:xfrm>
        </p:spPr>
        <p:txBody>
          <a:bodyPr>
            <a:normAutofit/>
          </a:bodyPr>
          <a:lstStyle/>
          <a:p>
            <a:r>
              <a:rPr lang="en-GB" dirty="0">
                <a:solidFill>
                  <a:schemeClr val="tx1">
                    <a:lumMod val="75000"/>
                    <a:lumOff val="25000"/>
                  </a:schemeClr>
                </a:solidFill>
                <a:latin typeface="ChevinBold" panose="02000700000000000000" pitchFamily="2" charset="0"/>
              </a:rPr>
              <a:t>URC Completion and Timeline (reference next slide)</a:t>
            </a:r>
          </a:p>
          <a:p>
            <a:endParaRPr lang="en-GB" dirty="0">
              <a:solidFill>
                <a:schemeClr val="tx1">
                  <a:lumMod val="75000"/>
                  <a:lumOff val="25000"/>
                </a:schemeClr>
              </a:solidFill>
              <a:latin typeface="ChevinBold" panose="02000700000000000000" pitchFamily="2" charset="0"/>
            </a:endParaRPr>
          </a:p>
          <a:p>
            <a:r>
              <a:rPr lang="en-GB" dirty="0">
                <a:solidFill>
                  <a:schemeClr val="tx1">
                    <a:lumMod val="75000"/>
                    <a:lumOff val="25000"/>
                  </a:schemeClr>
                </a:solidFill>
                <a:latin typeface="ChevinBold" panose="02000700000000000000" pitchFamily="2" charset="0"/>
              </a:rPr>
              <a:t>Overview of training and support – </a:t>
            </a:r>
            <a:r>
              <a:rPr lang="en-GB" dirty="0">
                <a:solidFill>
                  <a:srgbClr val="FF0000"/>
                </a:solidFill>
                <a:latin typeface="ChevinBold" panose="02000700000000000000" pitchFamily="2" charset="0"/>
              </a:rPr>
              <a:t>[gain understanding of training requirements for the Pre Start-up meeting activities]</a:t>
            </a:r>
            <a:endParaRPr lang="en-GB" i="1" dirty="0">
              <a:solidFill>
                <a:srgbClr val="FF0000"/>
              </a:solidFill>
              <a:latin typeface="ChevinBold" panose="02000700000000000000" pitchFamily="2" charset="0"/>
            </a:endParaRPr>
          </a:p>
          <a:p>
            <a:endParaRPr lang="en-GB" dirty="0">
              <a:solidFill>
                <a:schemeClr val="tx1">
                  <a:lumMod val="75000"/>
                  <a:lumOff val="25000"/>
                </a:schemeClr>
              </a:solidFill>
              <a:latin typeface="ChevinBold" panose="02000700000000000000" pitchFamily="2" charset="0"/>
            </a:endParaRPr>
          </a:p>
          <a:p>
            <a:r>
              <a:rPr lang="en-GB" dirty="0">
                <a:solidFill>
                  <a:schemeClr val="tx1">
                    <a:lumMod val="75000"/>
                    <a:lumOff val="25000"/>
                  </a:schemeClr>
                </a:solidFill>
                <a:latin typeface="ChevinBold" panose="02000700000000000000" pitchFamily="2" charset="0"/>
              </a:rPr>
              <a:t>Revision Release Time</a:t>
            </a:r>
          </a:p>
          <a:p>
            <a:pPr marL="0" indent="0">
              <a:buNone/>
            </a:pPr>
            <a:endParaRPr lang="en-GB" dirty="0">
              <a:solidFill>
                <a:schemeClr val="tx1">
                  <a:lumMod val="75000"/>
                  <a:lumOff val="25000"/>
                </a:schemeClr>
              </a:solidFill>
              <a:latin typeface="ChevinBold" panose="02000700000000000000" pitchFamily="2" charset="0"/>
            </a:endParaRPr>
          </a:p>
        </p:txBody>
      </p:sp>
    </p:spTree>
    <p:extLst>
      <p:ext uri="{BB962C8B-B14F-4D97-AF65-F5344CB8AC3E}">
        <p14:creationId xmlns:p14="http://schemas.microsoft.com/office/powerpoint/2010/main" val="237721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646331"/>
          </a:xfrm>
          <a:prstGeom prst="rect">
            <a:avLst/>
          </a:prstGeom>
          <a:noFill/>
        </p:spPr>
        <p:txBody>
          <a:bodyPr wrap="square" rtlCol="0">
            <a:spAutoFit/>
          </a:bodyPr>
          <a:lstStyle/>
          <a:p>
            <a:r>
              <a:rPr lang="en-GB" sz="3600" dirty="0">
                <a:latin typeface="ChevinBold" panose="02000700000000000000" pitchFamily="2" charset="0"/>
              </a:rPr>
              <a:t>UNIT READINESS CHECK (URC)</a:t>
            </a:r>
          </a:p>
        </p:txBody>
      </p:sp>
      <p:sp>
        <p:nvSpPr>
          <p:cNvPr id="12" name="Content Placeholder 11">
            <a:extLst>
              <a:ext uri="{FF2B5EF4-FFF2-40B4-BE49-F238E27FC236}">
                <a16:creationId xmlns:a16="http://schemas.microsoft.com/office/drawing/2014/main" id="{B1C2B328-CC02-4E45-8DD3-5E6F250C1BFF}"/>
              </a:ext>
            </a:extLst>
          </p:cNvPr>
          <p:cNvSpPr>
            <a:spLocks noGrp="1"/>
          </p:cNvSpPr>
          <p:nvPr>
            <p:ph sz="half" idx="1"/>
          </p:nvPr>
        </p:nvSpPr>
        <p:spPr>
          <a:xfrm>
            <a:off x="389946" y="1079999"/>
            <a:ext cx="10733067" cy="5233629"/>
          </a:xfrm>
        </p:spPr>
        <p:txBody>
          <a:bodyPr>
            <a:normAutofit/>
          </a:bodyPr>
          <a:lstStyle/>
          <a:p>
            <a:r>
              <a:rPr lang="en-GB" dirty="0">
                <a:solidFill>
                  <a:schemeClr val="tx1">
                    <a:lumMod val="75000"/>
                    <a:lumOff val="25000"/>
                  </a:schemeClr>
                </a:solidFill>
                <a:latin typeface="ChevinBold" panose="02000700000000000000" pitchFamily="2" charset="0"/>
              </a:rPr>
              <a:t>I will now:</a:t>
            </a:r>
          </a:p>
          <a:p>
            <a:pPr lvl="1"/>
            <a:r>
              <a:rPr lang="en-GB" dirty="0">
                <a:solidFill>
                  <a:schemeClr val="tx1">
                    <a:lumMod val="75000"/>
                    <a:lumOff val="25000"/>
                  </a:schemeClr>
                </a:solidFill>
                <a:latin typeface="ChevinBold" panose="02000700000000000000" pitchFamily="2" charset="0"/>
              </a:rPr>
              <a:t>Install the URC onto your computer (DOM)</a:t>
            </a:r>
          </a:p>
          <a:p>
            <a:pPr lvl="1"/>
            <a:r>
              <a:rPr lang="en-GB" dirty="0">
                <a:solidFill>
                  <a:schemeClr val="tx1">
                    <a:lumMod val="75000"/>
                    <a:lumOff val="25000"/>
                  </a:schemeClr>
                </a:solidFill>
                <a:latin typeface="ChevinBold" panose="02000700000000000000" pitchFamily="2" charset="0"/>
              </a:rPr>
              <a:t>Run through of the URC completion guide</a:t>
            </a:r>
          </a:p>
          <a:p>
            <a:pPr lvl="1"/>
            <a:r>
              <a:rPr lang="en-GB" dirty="0">
                <a:solidFill>
                  <a:schemeClr val="tx1">
                    <a:lumMod val="75000"/>
                    <a:lumOff val="25000"/>
                  </a:schemeClr>
                </a:solidFill>
                <a:latin typeface="ChevinBold" panose="02000700000000000000" pitchFamily="2" charset="0"/>
              </a:rPr>
              <a:t>Assist you with the completion of the set up page</a:t>
            </a:r>
          </a:p>
          <a:p>
            <a:pPr lvl="1"/>
            <a:r>
              <a:rPr lang="en-GB" dirty="0">
                <a:solidFill>
                  <a:schemeClr val="tx1">
                    <a:lumMod val="75000"/>
                    <a:lumOff val="25000"/>
                  </a:schemeClr>
                </a:solidFill>
                <a:latin typeface="ChevinBold" panose="02000700000000000000" pitchFamily="2" charset="0"/>
              </a:rPr>
              <a:t>Assist you with the initial population of question 2</a:t>
            </a:r>
          </a:p>
          <a:p>
            <a:pPr lvl="1"/>
            <a:r>
              <a:rPr lang="en-GB" dirty="0">
                <a:solidFill>
                  <a:schemeClr val="tx1">
                    <a:lumMod val="75000"/>
                    <a:lumOff val="25000"/>
                  </a:schemeClr>
                </a:solidFill>
                <a:latin typeface="ChevinBold" panose="02000700000000000000" pitchFamily="2" charset="0"/>
              </a:rPr>
              <a:t>Help you to produce the initial action plan for the completion of question 2</a:t>
            </a:r>
          </a:p>
          <a:p>
            <a:pPr lvl="1"/>
            <a:r>
              <a:rPr lang="en-GB" dirty="0">
                <a:solidFill>
                  <a:schemeClr val="tx1">
                    <a:lumMod val="75000"/>
                    <a:lumOff val="25000"/>
                  </a:schemeClr>
                </a:solidFill>
                <a:latin typeface="ChevinBold" panose="02000700000000000000" pitchFamily="2" charset="0"/>
              </a:rPr>
              <a:t>Test that your URC’s first submission from your computer was successful (DOMs computer)</a:t>
            </a:r>
          </a:p>
          <a:p>
            <a:pPr lvl="1"/>
            <a:r>
              <a:rPr lang="en-GB" dirty="0">
                <a:solidFill>
                  <a:schemeClr val="tx1">
                    <a:lumMod val="75000"/>
                    <a:lumOff val="25000"/>
                  </a:schemeClr>
                </a:solidFill>
                <a:latin typeface="ChevinBold" panose="02000700000000000000" pitchFamily="2" charset="0"/>
              </a:rPr>
              <a:t>Confirm that you understand how to use the URC</a:t>
            </a:r>
          </a:p>
          <a:p>
            <a:pPr lvl="1"/>
            <a:r>
              <a:rPr lang="en-GB" dirty="0">
                <a:solidFill>
                  <a:schemeClr val="tx1">
                    <a:lumMod val="75000"/>
                    <a:lumOff val="25000"/>
                  </a:schemeClr>
                </a:solidFill>
                <a:latin typeface="ChevinBold" panose="02000700000000000000" pitchFamily="2" charset="0"/>
              </a:rPr>
              <a:t>Explain the URC reporting requirements</a:t>
            </a:r>
            <a:endParaRPr lang="en-GB" dirty="0"/>
          </a:p>
        </p:txBody>
      </p:sp>
    </p:spTree>
    <p:extLst>
      <p:ext uri="{BB962C8B-B14F-4D97-AF65-F5344CB8AC3E}">
        <p14:creationId xmlns:p14="http://schemas.microsoft.com/office/powerpoint/2010/main" val="2296701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287738" y="205817"/>
            <a:ext cx="11616524" cy="1508105"/>
          </a:xfrm>
          <a:prstGeom prst="rect">
            <a:avLst/>
          </a:prstGeom>
          <a:noFill/>
        </p:spPr>
        <p:txBody>
          <a:bodyPr wrap="square" rtlCol="0">
            <a:spAutoFit/>
          </a:bodyPr>
          <a:lstStyle/>
          <a:p>
            <a:r>
              <a:rPr lang="en-GB" sz="3600" dirty="0">
                <a:latin typeface="ChevinBold" panose="02000700000000000000" pitchFamily="2" charset="0"/>
              </a:rPr>
              <a:t>Overview Of The Other Activities Required As Part Of The Pre Start-up Meeting Activity</a:t>
            </a:r>
            <a:endParaRPr lang="en-GB" sz="2000" dirty="0">
              <a:latin typeface="ChevinBold" panose="02000700000000000000" pitchFamily="2" charset="0"/>
            </a:endParaRPr>
          </a:p>
          <a:p>
            <a:endParaRPr lang="en-GB" sz="2000" dirty="0">
              <a:solidFill>
                <a:schemeClr val="tx1">
                  <a:lumMod val="75000"/>
                  <a:lumOff val="25000"/>
                </a:schemeClr>
              </a:solidFill>
              <a:latin typeface="ChevinBold" panose="02000700000000000000" pitchFamily="2" charset="0"/>
            </a:endParaRPr>
          </a:p>
        </p:txBody>
      </p:sp>
      <p:sp>
        <p:nvSpPr>
          <p:cNvPr id="2" name="Rectangle 1">
            <a:extLst>
              <a:ext uri="{FF2B5EF4-FFF2-40B4-BE49-F238E27FC236}">
                <a16:creationId xmlns:a16="http://schemas.microsoft.com/office/drawing/2014/main" id="{33716B42-C6EF-433E-9932-3FE0CD73D1C6}"/>
              </a:ext>
            </a:extLst>
          </p:cNvPr>
          <p:cNvSpPr/>
          <p:nvPr/>
        </p:nvSpPr>
        <p:spPr>
          <a:xfrm>
            <a:off x="287738" y="1713922"/>
            <a:ext cx="10828497" cy="3234090"/>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Overview of Duty Option Scenario – this tool will use the unit’s current outdoor span times and duty rotations, a new model week workload (based on the agreed current performance), the outdoor workload based on current routes run through GeoRoute, forecast plan outdoor span(s). The DOM and Rep can model the potential impact of combinations of outdoor span times and duty rotations on the staffing profile and select the most appropriate combination to be used in the design of the unit’s new structure.</a:t>
            </a:r>
          </a:p>
          <a:p>
            <a:pPr marL="342900" indent="-342900">
              <a:lnSpc>
                <a:spcPct val="107000"/>
              </a:lnSpc>
              <a:spcAft>
                <a:spcPts val="800"/>
              </a:spcAft>
              <a:buFont typeface="Arial" panose="020B0604020202020204" pitchFamily="34" charset="0"/>
              <a:buChar char="•"/>
            </a:pPr>
            <a:endPar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Overview of Unmeasured Hours – this activity is to establish the unit’s unmeasured hours requirements and when and where these hours are required. </a:t>
            </a:r>
            <a:endParaRPr lang="en-GB"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4193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287738" y="205817"/>
            <a:ext cx="11616524" cy="1508105"/>
          </a:xfrm>
          <a:prstGeom prst="rect">
            <a:avLst/>
          </a:prstGeom>
          <a:noFill/>
        </p:spPr>
        <p:txBody>
          <a:bodyPr wrap="square" rtlCol="0">
            <a:spAutoFit/>
          </a:bodyPr>
          <a:lstStyle/>
          <a:p>
            <a:r>
              <a:rPr lang="en-GB" sz="3600" dirty="0">
                <a:latin typeface="ChevinBold" panose="02000700000000000000" pitchFamily="2" charset="0"/>
              </a:rPr>
              <a:t>Overview Of The Other Activities Required As Part Of The Pre Start-up Meeting Activity</a:t>
            </a:r>
            <a:endParaRPr lang="en-GB" sz="2000" dirty="0">
              <a:latin typeface="ChevinBold" panose="02000700000000000000" pitchFamily="2" charset="0"/>
            </a:endParaRPr>
          </a:p>
          <a:p>
            <a:endParaRPr lang="en-GB" sz="2000" dirty="0">
              <a:solidFill>
                <a:schemeClr val="tx1">
                  <a:lumMod val="75000"/>
                  <a:lumOff val="25000"/>
                </a:schemeClr>
              </a:solidFill>
              <a:latin typeface="ChevinBold" panose="02000700000000000000" pitchFamily="2" charset="0"/>
            </a:endParaRPr>
          </a:p>
        </p:txBody>
      </p:sp>
      <p:sp>
        <p:nvSpPr>
          <p:cNvPr id="2" name="Rectangle 1">
            <a:extLst>
              <a:ext uri="{FF2B5EF4-FFF2-40B4-BE49-F238E27FC236}">
                <a16:creationId xmlns:a16="http://schemas.microsoft.com/office/drawing/2014/main" id="{33716B42-C6EF-433E-9932-3FE0CD73D1C6}"/>
              </a:ext>
            </a:extLst>
          </p:cNvPr>
          <p:cNvSpPr/>
          <p:nvPr/>
        </p:nvSpPr>
        <p:spPr>
          <a:xfrm>
            <a:off x="640416" y="2153514"/>
            <a:ext cx="10304745" cy="3336683"/>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Overview of Equality Act/Family Friendly – this activity is used to understand and record individuals who fall under the Equality Act/Family Friendly and request for flexible working policies. </a:t>
            </a:r>
          </a:p>
          <a:p>
            <a:pPr marL="342900" indent="-342900">
              <a:lnSpc>
                <a:spcPct val="107000"/>
              </a:lnSpc>
              <a:spcAft>
                <a:spcPts val="800"/>
              </a:spcAft>
              <a:buFont typeface="Arial" panose="020B0604020202020204" pitchFamily="34" charset="0"/>
              <a:buChar char="•"/>
            </a:pPr>
            <a:endPar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Overview of Project Plan Reporting Arrangements– this document will be completed by the Deployment Manager and identifies the key timescales within the unit’s project plan.</a:t>
            </a:r>
          </a:p>
          <a:p>
            <a:pPr algn="ctr">
              <a:lnSpc>
                <a:spcPct val="107000"/>
              </a:lnSpc>
              <a:spcAft>
                <a:spcPts val="800"/>
              </a:spcAft>
            </a:pPr>
            <a:r>
              <a:rPr lang="en-US" sz="2000" b="1"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There are documents/tools available to capture the information for all of the other activities and these will be shared in more detail in a separate meeting/s</a:t>
            </a:r>
            <a:endParaRPr lang="en-GB" sz="2000" b="1"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041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CD4F95-BFE3-49CA-A690-4DCEA439FD47}"/>
              </a:ext>
            </a:extLst>
          </p:cNvPr>
          <p:cNvSpPr txBox="1"/>
          <p:nvPr/>
        </p:nvSpPr>
        <p:spPr>
          <a:xfrm>
            <a:off x="14115" y="6313629"/>
            <a:ext cx="2129942" cy="338554"/>
          </a:xfrm>
          <a:prstGeom prst="rect">
            <a:avLst/>
          </a:prstGeom>
          <a:noFill/>
        </p:spPr>
        <p:txBody>
          <a:bodyPr wrap="none" rtlCol="0">
            <a:spAutoFit/>
          </a:bodyPr>
          <a:lstStyle/>
          <a:p>
            <a:r>
              <a:rPr lang="en-US" sz="1600" dirty="0">
                <a:solidFill>
                  <a:schemeClr val="tx1">
                    <a:lumMod val="75000"/>
                    <a:lumOff val="25000"/>
                  </a:schemeClr>
                </a:solidFill>
                <a:latin typeface="ChevinBold" panose="02000700000000000000" pitchFamily="2" charset="0"/>
              </a:rPr>
              <a:t>DELIVERY REVISIONS</a:t>
            </a:r>
          </a:p>
        </p:txBody>
      </p:sp>
      <p:sp>
        <p:nvSpPr>
          <p:cNvPr id="7" name="TextBox 6">
            <a:extLst>
              <a:ext uri="{FF2B5EF4-FFF2-40B4-BE49-F238E27FC236}">
                <a16:creationId xmlns:a16="http://schemas.microsoft.com/office/drawing/2014/main" id="{90C98B25-ECB2-4755-AAB5-332D15F28F84}"/>
              </a:ext>
            </a:extLst>
          </p:cNvPr>
          <p:cNvSpPr txBox="1"/>
          <p:nvPr/>
        </p:nvSpPr>
        <p:spPr>
          <a:xfrm>
            <a:off x="389946" y="268356"/>
            <a:ext cx="11616524" cy="954107"/>
          </a:xfrm>
          <a:prstGeom prst="rect">
            <a:avLst/>
          </a:prstGeom>
          <a:noFill/>
        </p:spPr>
        <p:txBody>
          <a:bodyPr wrap="square" rtlCol="0">
            <a:spAutoFit/>
          </a:bodyPr>
          <a:lstStyle/>
          <a:p>
            <a:r>
              <a:rPr lang="en-GB" sz="3600" dirty="0">
                <a:latin typeface="ChevinBold" panose="02000700000000000000" pitchFamily="2" charset="0"/>
              </a:rPr>
              <a:t>OVERVIEW of RISKS and ISSUES MANAGEMENT</a:t>
            </a:r>
            <a:endParaRPr lang="en-GB" sz="2000" dirty="0">
              <a:latin typeface="ChevinBold" panose="02000700000000000000" pitchFamily="2" charset="0"/>
            </a:endParaRPr>
          </a:p>
          <a:p>
            <a:endParaRPr lang="en-GB" sz="2000" dirty="0">
              <a:solidFill>
                <a:schemeClr val="tx1">
                  <a:lumMod val="75000"/>
                  <a:lumOff val="25000"/>
                </a:schemeClr>
              </a:solidFill>
              <a:latin typeface="ChevinBold" panose="02000700000000000000" pitchFamily="2" charset="0"/>
            </a:endParaRPr>
          </a:p>
        </p:txBody>
      </p:sp>
      <p:sp>
        <p:nvSpPr>
          <p:cNvPr id="3" name="Rectangle 2">
            <a:extLst>
              <a:ext uri="{FF2B5EF4-FFF2-40B4-BE49-F238E27FC236}">
                <a16:creationId xmlns:a16="http://schemas.microsoft.com/office/drawing/2014/main" id="{B04DC518-5CA2-4745-A895-D3FBA38CAFCC}"/>
              </a:ext>
            </a:extLst>
          </p:cNvPr>
          <p:cNvSpPr/>
          <p:nvPr/>
        </p:nvSpPr>
        <p:spPr>
          <a:xfrm>
            <a:off x="505216" y="1222463"/>
            <a:ext cx="10304746" cy="454740"/>
          </a:xfrm>
          <a:prstGeom prst="rect">
            <a:avLst/>
          </a:prstGeom>
        </p:spPr>
        <p:txBody>
          <a:bodyPr wrap="square">
            <a:spAutoFit/>
          </a:bodyPr>
          <a:lstStyle/>
          <a:p>
            <a:pPr>
              <a:lnSpc>
                <a:spcPct val="107000"/>
              </a:lnSpc>
              <a:spcAft>
                <a:spcPts val="800"/>
              </a:spcAft>
            </a:pPr>
            <a:r>
              <a:rPr lang="en-GB" sz="24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RISKS AND ISSUES (Deployment Manager Led Project Governance Task)</a:t>
            </a:r>
          </a:p>
        </p:txBody>
      </p:sp>
      <p:sp>
        <p:nvSpPr>
          <p:cNvPr id="2" name="Rectangle 1">
            <a:extLst>
              <a:ext uri="{FF2B5EF4-FFF2-40B4-BE49-F238E27FC236}">
                <a16:creationId xmlns:a16="http://schemas.microsoft.com/office/drawing/2014/main" id="{33716B42-C6EF-433E-9932-3FE0CD73D1C6}"/>
              </a:ext>
            </a:extLst>
          </p:cNvPr>
          <p:cNvSpPr/>
          <p:nvPr/>
        </p:nvSpPr>
        <p:spPr>
          <a:xfrm>
            <a:off x="640416" y="1899514"/>
            <a:ext cx="10304745" cy="5166927"/>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The identification of all risks or issues must be made as quickly as possible</a:t>
            </a:r>
          </a:p>
          <a:p>
            <a:pPr marL="342900" indent="-342900">
              <a:lnSpc>
                <a:spcPct val="107000"/>
              </a:lnSpc>
              <a:spcAft>
                <a:spcPts val="800"/>
              </a:spcAft>
              <a:buFont typeface="Arial" panose="020B0604020202020204" pitchFamily="34" charset="0"/>
              <a:buChar char="•"/>
            </a:pPr>
            <a:endPar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All risks and issues impacting on the revision plan to complete tasks but not on the deployment date must be managed locally via agreed mitigating actions.</a:t>
            </a:r>
          </a:p>
          <a:p>
            <a:pPr marL="342900" indent="-342900">
              <a:lnSpc>
                <a:spcPct val="107000"/>
              </a:lnSpc>
              <a:spcAft>
                <a:spcPts val="800"/>
              </a:spcAft>
              <a:buFont typeface="Arial" panose="020B0604020202020204" pitchFamily="34" charset="0"/>
              <a:buChar char="•"/>
            </a:pPr>
            <a:endPar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All risks and issues impacting on the revision deployment must be reported to the Deployment Manager for action via the Risk and Issues process</a:t>
            </a:r>
          </a:p>
          <a:p>
            <a:pPr>
              <a:lnSpc>
                <a:spcPct val="107000"/>
              </a:lnSpc>
              <a:spcAft>
                <a:spcPts val="800"/>
              </a:spcAft>
            </a:pPr>
            <a:endPar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rPr>
              <a:t>The Deployment Manager will be responsible where appropriate to escalate any risk and issues that can not be resolved at unit level (in the first instance to the Area Rep and Ops Manager).</a:t>
            </a:r>
          </a:p>
          <a:p>
            <a:pPr marL="342900" indent="-342900">
              <a:lnSpc>
                <a:spcPct val="107000"/>
              </a:lnSpc>
              <a:spcAft>
                <a:spcPts val="800"/>
              </a:spcAft>
              <a:buFont typeface="Arial" panose="020B0604020202020204" pitchFamily="34" charset="0"/>
              <a:buChar char="•"/>
            </a:pPr>
            <a:endParaRPr lang="en-US"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endParaRPr lang="en-GB" sz="2000" dirty="0">
              <a:solidFill>
                <a:schemeClr val="tx1">
                  <a:lumMod val="75000"/>
                  <a:lumOff val="25000"/>
                </a:schemeClr>
              </a:solidFill>
              <a:latin typeface="ChevinBold" panose="02000700000000000000"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9649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E9FE9050E2EBC41B86F6BC744BB2937" ma:contentTypeVersion="6" ma:contentTypeDescription="Create a new document." ma:contentTypeScope="" ma:versionID="1e809dad17d4ba6bd7daab250be422f2">
  <xsd:schema xmlns:xsd="http://www.w3.org/2001/XMLSchema" xmlns:xs="http://www.w3.org/2001/XMLSchema" xmlns:p="http://schemas.microsoft.com/office/2006/metadata/properties" xmlns:ns2="5f18649f-b1b4-4f29-bc18-ef5866143df6" xmlns:ns3="9d83525f-39d4-4cf3-96ee-420047b2dcb4" targetNamespace="http://schemas.microsoft.com/office/2006/metadata/properties" ma:root="true" ma:fieldsID="f49b2f3df205670956eece15fa8838ff" ns2:_="" ns3:_="">
    <xsd:import namespace="5f18649f-b1b4-4f29-bc18-ef5866143df6"/>
    <xsd:import namespace="9d83525f-39d4-4cf3-96ee-420047b2dc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18649f-b1b4-4f29-bc18-ef5866143d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83525f-39d4-4cf3-96ee-420047b2dc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6DF1CB6-DB06-4095-AAAC-600196562485}">
  <ds:schemaRefs>
    <ds:schemaRef ds:uri="http://schemas.microsoft.com/sharepoint/v3/contenttype/forms"/>
  </ds:schemaRefs>
</ds:datastoreItem>
</file>

<file path=customXml/itemProps2.xml><?xml version="1.0" encoding="utf-8"?>
<ds:datastoreItem xmlns:ds="http://schemas.openxmlformats.org/officeDocument/2006/customXml" ds:itemID="{A9FE6825-BF53-4D95-92BD-1F7DC4515229}"/>
</file>

<file path=customXml/itemProps3.xml><?xml version="1.0" encoding="utf-8"?>
<ds:datastoreItem xmlns:ds="http://schemas.openxmlformats.org/officeDocument/2006/customXml" ds:itemID="{F7AA0D6E-8E01-4E47-AE4E-43D2930A5FA5}">
  <ds:schemaRefs>
    <ds:schemaRef ds:uri="http://purl.org/dc/terms/"/>
    <ds:schemaRef ds:uri="http://schemas.openxmlformats.org/package/2006/metadata/core-properties"/>
    <ds:schemaRef ds:uri="06251b66-6249-46b3-ac27-d5de69397eb8"/>
    <ds:schemaRef ds:uri="http://schemas.microsoft.com/office/2006/documentManagement/types"/>
    <ds:schemaRef ds:uri="http://schemas.microsoft.com/office/infopath/2007/PartnerControls"/>
    <ds:schemaRef ds:uri="http://purl.org/dc/elements/1.1/"/>
    <ds:schemaRef ds:uri="http://schemas.microsoft.com/office/2006/metadata/properties"/>
    <ds:schemaRef ds:uri="9d83525f-39d4-4cf3-96ee-420047b2dcb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20854</TotalTime>
  <Words>1972</Words>
  <Application>Microsoft Office PowerPoint</Application>
  <PresentationFormat>Widescreen</PresentationFormat>
  <Paragraphs>191</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ChevinBold</vt:lpstr>
      <vt:lpstr>ChevinExtraBold</vt:lpstr>
      <vt:lpstr>ChevinLight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Royal Mail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Delivery Revisons</dc:subject>
  <dc:creator>Mark Foreman</dc:creator>
  <cp:lastModifiedBy>Stephen Parr</cp:lastModifiedBy>
  <cp:revision>406</cp:revision>
  <dcterms:created xsi:type="dcterms:W3CDTF">2016-02-12T21:09:18Z</dcterms:created>
  <dcterms:modified xsi:type="dcterms:W3CDTF">2021-04-21T12:11:33Z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0x010100CE9FE9050E2EBC41B86F6BC744BB2937</vt:lpwstr>
  </property>
  <property fmtid="{D5CDD505-2E9C-101B-9397-08002B2CF9AE}" pid="3" name="MSIP_Label_980f36f3-41a5-4f45-a6a2-e224f336accd_Enabled">
    <vt:lpwstr>true</vt:lpwstr>
  </property>
  <property fmtid="{D5CDD505-2E9C-101B-9397-08002B2CF9AE}" pid="4" name="MSIP_Label_980f36f3-41a5-4f45-a6a2-e224f336accd_SetDate">
    <vt:lpwstr>2021-04-21T12:10:34Z</vt:lpwstr>
  </property>
  <property fmtid="{D5CDD505-2E9C-101B-9397-08002B2CF9AE}" pid="5" name="MSIP_Label_980f36f3-41a5-4f45-a6a2-e224f336accd_Method">
    <vt:lpwstr>Standard</vt:lpwstr>
  </property>
  <property fmtid="{D5CDD505-2E9C-101B-9397-08002B2CF9AE}" pid="6" name="MSIP_Label_980f36f3-41a5-4f45-a6a2-e224f336accd_Name">
    <vt:lpwstr>980f36f3-41a5-4f45-a6a2-e224f336accd</vt:lpwstr>
  </property>
  <property fmtid="{D5CDD505-2E9C-101B-9397-08002B2CF9AE}" pid="7" name="MSIP_Label_980f36f3-41a5-4f45-a6a2-e224f336accd_SiteId">
    <vt:lpwstr>7a082108-90dd-41ac-be41-9b8feabee2da</vt:lpwstr>
  </property>
  <property fmtid="{D5CDD505-2E9C-101B-9397-08002B2CF9AE}" pid="8" name="MSIP_Label_980f36f3-41a5-4f45-a6a2-e224f336accd_ActionId">
    <vt:lpwstr/>
  </property>
  <property fmtid="{D5CDD505-2E9C-101B-9397-08002B2CF9AE}" pid="9" name="MSIP_Label_980f36f3-41a5-4f45-a6a2-e224f336accd_ContentBits">
    <vt:lpwstr>2</vt:lpwstr>
  </property>
</Properties>
</file>