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8" r:id="rId9"/>
    <p:sldId id="269" r:id="rId10"/>
    <p:sldId id="271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597B"/>
    <a:srgbClr val="C74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84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9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4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11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96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84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95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41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07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24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6979E-7BF3-4C3E-90F5-5A9F200A4FDB}" type="datetimeFigureOut">
              <a:rPr lang="en-GB" smtClean="0"/>
              <a:t>15/03/2021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D434C-A642-499F-B6DD-CFF2BD9FD7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45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GB" sz="1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6"/>
            <a:ext cx="9144000" cy="2642009"/>
          </a:xfrm>
        </p:spPr>
        <p:txBody>
          <a:bodyPr>
            <a:normAutofit fontScale="92500" lnSpcReduction="10000"/>
          </a:bodyPr>
          <a:lstStyle/>
          <a:p>
            <a:endParaRPr lang="en-GB" sz="1400" dirty="0"/>
          </a:p>
          <a:p>
            <a:r>
              <a:rPr lang="en-GB" sz="3600" b="1" dirty="0" smtClean="0"/>
              <a:t>Coronavirus/Covid-19 Pandemic</a:t>
            </a:r>
          </a:p>
          <a:p>
            <a:r>
              <a:rPr lang="en-GB" sz="3600" b="1" dirty="0" smtClean="0"/>
              <a:t>PPE and Face Masks</a:t>
            </a:r>
          </a:p>
          <a:p>
            <a:r>
              <a:rPr lang="en-GB" b="1" dirty="0" smtClean="0"/>
              <a:t>Dave Joyce</a:t>
            </a:r>
          </a:p>
          <a:p>
            <a:r>
              <a:rPr lang="en-GB" b="1" dirty="0" smtClean="0"/>
              <a:t>National Health, Safety &amp; Environment Officer </a:t>
            </a:r>
          </a:p>
          <a:p>
            <a:r>
              <a:rPr lang="en-US" b="1" dirty="0" smtClean="0"/>
              <a:t>4 March 2021</a:t>
            </a:r>
            <a:endParaRPr lang="en-GB" b="1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32" y="1494857"/>
            <a:ext cx="5863807" cy="201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9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b="1" dirty="0" smtClean="0"/>
              <a:t/>
            </a:r>
            <a:br>
              <a:rPr lang="en-GB" sz="6000" b="1" dirty="0" smtClean="0"/>
            </a:br>
            <a:r>
              <a:rPr lang="en-GB" sz="6000" b="1" dirty="0" smtClean="0"/>
              <a:t>BMJ (British Medical Journal) Report</a:t>
            </a:r>
            <a:br>
              <a:rPr lang="en-GB" sz="6000" b="1" dirty="0" smtClean="0"/>
            </a:br>
            <a:r>
              <a:rPr lang="en-GB" sz="1600" b="1" dirty="0" smtClean="0"/>
              <a:t>Nicholas R Jones, </a:t>
            </a:r>
            <a:r>
              <a:rPr lang="en-GB" sz="1600" b="1" dirty="0" err="1" smtClean="0"/>
              <a:t>Zeshan</a:t>
            </a:r>
            <a:r>
              <a:rPr lang="en-GB" sz="1600" b="1" dirty="0" smtClean="0"/>
              <a:t> U Qureshi, Robert J Temple, Jessica P J </a:t>
            </a:r>
            <a:r>
              <a:rPr lang="en-GB" sz="1600" b="1" dirty="0" err="1" smtClean="0"/>
              <a:t>Larwood</a:t>
            </a:r>
            <a:r>
              <a:rPr lang="en-GB" sz="1600" b="1" dirty="0" smtClean="0"/>
              <a:t>, Trisha </a:t>
            </a:r>
            <a:r>
              <a:rPr lang="en-GB" sz="1600" b="1" dirty="0" err="1" smtClean="0"/>
              <a:t>Greenhalgh</a:t>
            </a:r>
            <a:r>
              <a:rPr lang="en-GB" sz="1600" b="1" dirty="0" smtClean="0"/>
              <a:t>, Lydia </a:t>
            </a:r>
            <a:r>
              <a:rPr lang="en-GB" sz="1600" b="1" dirty="0" err="1" smtClean="0"/>
              <a:t>Bourouiba</a:t>
            </a:r>
            <a:r>
              <a:rPr lang="en-GB" sz="1600" b="1" dirty="0" smtClean="0"/>
              <a:t> (25.08.20)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sz="4800" dirty="0"/>
              <a:t>The more indoors you </a:t>
            </a:r>
            <a:r>
              <a:rPr lang="en-GB" sz="4800" dirty="0" smtClean="0"/>
              <a:t>are</a:t>
            </a:r>
          </a:p>
          <a:p>
            <a:pPr lvl="0"/>
            <a:r>
              <a:rPr lang="en-US" sz="4800" dirty="0" smtClean="0"/>
              <a:t>The Less space </a:t>
            </a:r>
            <a:r>
              <a:rPr lang="en-US" sz="4800" smtClean="0"/>
              <a:t>there is</a:t>
            </a:r>
            <a:endParaRPr lang="en-GB" sz="4800" dirty="0"/>
          </a:p>
          <a:p>
            <a:pPr lvl="0"/>
            <a:r>
              <a:rPr lang="en-GB" sz="4800" dirty="0"/>
              <a:t>The less ventilation there is</a:t>
            </a:r>
          </a:p>
          <a:p>
            <a:pPr lvl="0"/>
            <a:r>
              <a:rPr lang="en-GB" sz="4800" dirty="0"/>
              <a:t>The more people there are</a:t>
            </a:r>
          </a:p>
          <a:p>
            <a:pPr lvl="0"/>
            <a:r>
              <a:rPr lang="en-GB" sz="4800" dirty="0"/>
              <a:t>The Longer you spend in the indoor space</a:t>
            </a:r>
          </a:p>
          <a:p>
            <a:pPr lvl="0"/>
            <a:r>
              <a:rPr lang="en-GB" sz="4800" dirty="0"/>
              <a:t>The greater the risk!</a:t>
            </a:r>
          </a:p>
          <a:p>
            <a:pPr marL="0" indent="0">
              <a:buNone/>
            </a:pPr>
            <a:r>
              <a:rPr lang="en-GB" sz="2600" b="1" dirty="0"/>
              <a:t>(For example a small office with 3-4 people with no ventilation – higher risk).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2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 smtClean="0">
              <a:solidFill>
                <a:srgbClr val="B9597B"/>
              </a:solidFill>
            </a:endParaRPr>
          </a:p>
          <a:p>
            <a:r>
              <a:rPr lang="en-GB" sz="3200" b="1" dirty="0" smtClean="0">
                <a:solidFill>
                  <a:srgbClr val="B9597B"/>
                </a:solidFill>
              </a:rPr>
              <a:t>Questions </a:t>
            </a:r>
            <a:r>
              <a:rPr lang="en-GB" sz="3200" b="1" dirty="0">
                <a:solidFill>
                  <a:srgbClr val="B9597B"/>
                </a:solidFill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35" y="1122364"/>
            <a:ext cx="6708913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3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Pandemic </a:t>
            </a:r>
            <a:r>
              <a:rPr lang="en-GB" b="1" dirty="0"/>
              <a:t>Timeline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GB" dirty="0"/>
              <a:t>Jan 9 2020 WHO announced a mysterious </a:t>
            </a:r>
            <a:r>
              <a:rPr lang="en-GB" dirty="0" smtClean="0"/>
              <a:t>Corona–related </a:t>
            </a:r>
            <a:r>
              <a:rPr lang="en-GB" dirty="0"/>
              <a:t>pneumonia in Wuhan China.</a:t>
            </a:r>
          </a:p>
          <a:p>
            <a:pPr lvl="0"/>
            <a:r>
              <a:rPr lang="en-GB" dirty="0"/>
              <a:t>Virus spreads rapidly round the </a:t>
            </a:r>
            <a:r>
              <a:rPr lang="en-GB" dirty="0" smtClean="0"/>
              <a:t>Globe.</a:t>
            </a:r>
            <a:endParaRPr lang="en-GB" dirty="0"/>
          </a:p>
          <a:p>
            <a:pPr lvl="0"/>
            <a:r>
              <a:rPr lang="en-GB" dirty="0"/>
              <a:t>31 January - first 2 UK </a:t>
            </a:r>
            <a:r>
              <a:rPr lang="en-GB" dirty="0" smtClean="0"/>
              <a:t>cases.</a:t>
            </a:r>
            <a:endParaRPr lang="en-GB" dirty="0"/>
          </a:p>
          <a:p>
            <a:pPr lvl="0"/>
            <a:r>
              <a:rPr lang="en-GB" dirty="0"/>
              <a:t>5 March first UK </a:t>
            </a:r>
            <a:r>
              <a:rPr lang="en-GB" dirty="0" smtClean="0"/>
              <a:t>death.</a:t>
            </a:r>
            <a:endParaRPr lang="en-GB" dirty="0"/>
          </a:p>
          <a:p>
            <a:pPr lvl="0"/>
            <a:r>
              <a:rPr lang="en-GB" dirty="0"/>
              <a:t>23 March 2020 first UK Lockdown began.</a:t>
            </a:r>
          </a:p>
          <a:p>
            <a:pPr lvl="0"/>
            <a:r>
              <a:rPr lang="en-GB" dirty="0"/>
              <a:t>June Government indicates intention to make a Social Distancing change from </a:t>
            </a:r>
            <a:r>
              <a:rPr lang="en-GB" dirty="0" smtClean="0"/>
              <a:t>2M </a:t>
            </a:r>
            <a:r>
              <a:rPr lang="en-GB" dirty="0"/>
              <a:t>to </a:t>
            </a:r>
            <a:r>
              <a:rPr lang="en-GB" dirty="0" smtClean="0"/>
              <a:t>1M plus. </a:t>
            </a:r>
            <a:endParaRPr lang="en-GB" dirty="0"/>
          </a:p>
          <a:p>
            <a:pPr lvl="0"/>
            <a:r>
              <a:rPr lang="en-GB" dirty="0"/>
              <a:t>Kids return to school, s</a:t>
            </a:r>
            <a:r>
              <a:rPr lang="en-GB" dirty="0" smtClean="0"/>
              <a:t>tudents </a:t>
            </a:r>
            <a:r>
              <a:rPr lang="en-GB" dirty="0"/>
              <a:t>return to </a:t>
            </a:r>
            <a:r>
              <a:rPr lang="en-GB" dirty="0" smtClean="0"/>
              <a:t>universities</a:t>
            </a:r>
            <a:r>
              <a:rPr lang="en-GB" dirty="0"/>
              <a:t>, “Eat Out To Help Out” for a Tenner off every </a:t>
            </a:r>
            <a:r>
              <a:rPr lang="en-GB" dirty="0" smtClean="0"/>
              <a:t>meal </a:t>
            </a:r>
            <a:r>
              <a:rPr lang="en-GB" dirty="0"/>
              <a:t>announced filling </a:t>
            </a:r>
            <a:r>
              <a:rPr lang="en-GB" dirty="0" smtClean="0"/>
              <a:t>restaurants </a:t>
            </a:r>
            <a:r>
              <a:rPr lang="en-GB" dirty="0"/>
              <a:t>, cafes, </a:t>
            </a:r>
            <a:r>
              <a:rPr lang="en-GB" dirty="0" smtClean="0"/>
              <a:t>gastro-pubs </a:t>
            </a:r>
            <a:r>
              <a:rPr lang="en-GB" dirty="0"/>
              <a:t>and </a:t>
            </a:r>
            <a:r>
              <a:rPr lang="en-GB" dirty="0" smtClean="0"/>
              <a:t>bars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Cases rise again.</a:t>
            </a:r>
          </a:p>
          <a:p>
            <a:pPr lvl="0"/>
            <a:r>
              <a:rPr lang="en-GB" dirty="0"/>
              <a:t>Second lockdown 5 November </a:t>
            </a:r>
            <a:r>
              <a:rPr lang="en-GB" dirty="0" smtClean="0"/>
              <a:t>– ending </a:t>
            </a:r>
            <a:r>
              <a:rPr lang="en-GB" dirty="0"/>
              <a:t>on 2 December.</a:t>
            </a:r>
          </a:p>
          <a:p>
            <a:pPr lvl="0"/>
            <a:r>
              <a:rPr lang="en-GB" dirty="0"/>
              <a:t>4 January 2021 the most recent lockdown begins.</a:t>
            </a:r>
          </a:p>
          <a:p>
            <a:pPr lvl="0"/>
            <a:r>
              <a:rPr lang="en-GB" dirty="0"/>
              <a:t>January daily UK case numbers hit an all-time high of 68,000 in a day and 1,800 </a:t>
            </a:r>
            <a:r>
              <a:rPr lang="en-GB" dirty="0" smtClean="0"/>
              <a:t>deaths.</a:t>
            </a:r>
          </a:p>
          <a:p>
            <a:pPr lvl="0"/>
            <a:r>
              <a:rPr lang="en-US" dirty="0" smtClean="0"/>
              <a:t>March - Still in lockdown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To date in the UK we’ve had 4.2 million infection cases and 125,000 deaths. 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Worldwide 110 million infected and 2.45 million deaths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50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PPE </a:t>
            </a:r>
            <a:r>
              <a:rPr lang="en-GB" b="1" dirty="0"/>
              <a:t>– The Rush</a:t>
            </a:r>
            <a:endParaRPr lang="en-GB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b="1" dirty="0"/>
              <a:t>Personal protective equipment (PPE), like masks and gloves, helps stop the spread of coronavirus and saves lives. </a:t>
            </a:r>
            <a:endParaRPr lang="en-GB" dirty="0"/>
          </a:p>
          <a:p>
            <a:pPr lvl="0"/>
            <a:r>
              <a:rPr lang="en-GB" dirty="0" smtClean="0"/>
              <a:t>With the Virus </a:t>
            </a:r>
            <a:r>
              <a:rPr lang="en-GB" dirty="0"/>
              <a:t>pandemic imminent – A sudden rush to procure adequate PPE causes worldwide </a:t>
            </a:r>
            <a:r>
              <a:rPr lang="en-GB" dirty="0" smtClean="0"/>
              <a:t>shortages. </a:t>
            </a:r>
            <a:r>
              <a:rPr lang="en-GB" dirty="0"/>
              <a:t>Primary </a:t>
            </a:r>
            <a:r>
              <a:rPr lang="en-GB" dirty="0" smtClean="0"/>
              <a:t>concern being doctors </a:t>
            </a:r>
            <a:r>
              <a:rPr lang="en-GB" dirty="0"/>
              <a:t>and </a:t>
            </a:r>
            <a:r>
              <a:rPr lang="en-GB" dirty="0" smtClean="0"/>
              <a:t>nurses </a:t>
            </a:r>
            <a:r>
              <a:rPr lang="en-GB" dirty="0"/>
              <a:t>in the </a:t>
            </a:r>
            <a:r>
              <a:rPr lang="en-GB" dirty="0" smtClean="0"/>
              <a:t>NHS.</a:t>
            </a:r>
            <a:endParaRPr lang="en-GB" dirty="0"/>
          </a:p>
          <a:p>
            <a:pPr lvl="0"/>
            <a:r>
              <a:rPr lang="en-GB" dirty="0" smtClean="0"/>
              <a:t>Before </a:t>
            </a:r>
            <a:r>
              <a:rPr lang="en-GB" dirty="0"/>
              <a:t>pandemic NHS received around 2.5 billion items of </a:t>
            </a:r>
            <a:r>
              <a:rPr lang="en-GB" dirty="0" smtClean="0"/>
              <a:t>PPE a year. </a:t>
            </a:r>
            <a:r>
              <a:rPr lang="en-GB" dirty="0"/>
              <a:t>First 3 months of the pandemic, more than 8.5 billion items were </a:t>
            </a:r>
            <a:r>
              <a:rPr lang="en-GB" dirty="0" smtClean="0"/>
              <a:t>delivered to the NHS.</a:t>
            </a:r>
            <a:endParaRPr lang="en-GB" dirty="0"/>
          </a:p>
          <a:p>
            <a:pPr lvl="0"/>
            <a:r>
              <a:rPr lang="en-GB" dirty="0"/>
              <a:t>Demand causes massive price hike - Royal Mail paid £2.50 for a </a:t>
            </a:r>
            <a:r>
              <a:rPr lang="en-GB" dirty="0" smtClean="0"/>
              <a:t>box </a:t>
            </a:r>
            <a:r>
              <a:rPr lang="en-GB" dirty="0"/>
              <a:t>of </a:t>
            </a:r>
            <a:r>
              <a:rPr lang="en-GB" dirty="0" smtClean="0"/>
              <a:t>gloves before the pandemic </a:t>
            </a:r>
            <a:r>
              <a:rPr lang="en-GB" dirty="0"/>
              <a:t>– this rose to £21.</a:t>
            </a:r>
          </a:p>
          <a:p>
            <a:pPr lvl="0"/>
            <a:r>
              <a:rPr lang="en-GB" dirty="0"/>
              <a:t>Royal Mail Group have spent £5 million a month on g</a:t>
            </a:r>
            <a:r>
              <a:rPr lang="en-GB" dirty="0" smtClean="0"/>
              <a:t>loves</a:t>
            </a:r>
            <a:r>
              <a:rPr lang="en-GB" dirty="0"/>
              <a:t>, </a:t>
            </a:r>
            <a:r>
              <a:rPr lang="en-GB" dirty="0" smtClean="0"/>
              <a:t>masks</a:t>
            </a:r>
            <a:r>
              <a:rPr lang="en-GB" dirty="0"/>
              <a:t>, </a:t>
            </a:r>
            <a:r>
              <a:rPr lang="en-GB" dirty="0" smtClean="0"/>
              <a:t>hand sanitiser </a:t>
            </a:r>
            <a:r>
              <a:rPr lang="en-GB" dirty="0"/>
              <a:t>g</a:t>
            </a:r>
            <a:r>
              <a:rPr lang="en-GB" dirty="0" smtClean="0"/>
              <a:t>els </a:t>
            </a:r>
            <a:r>
              <a:rPr lang="en-GB" dirty="0"/>
              <a:t>and in total around £50 </a:t>
            </a:r>
            <a:r>
              <a:rPr lang="en-GB" dirty="0" smtClean="0"/>
              <a:t>million since the pandemic began.</a:t>
            </a:r>
            <a:endParaRPr lang="en-GB" dirty="0"/>
          </a:p>
          <a:p>
            <a:pPr lvl="0"/>
            <a:r>
              <a:rPr lang="en-GB" dirty="0"/>
              <a:t>Recently a new type adjustable, </a:t>
            </a:r>
            <a:r>
              <a:rPr lang="en-GB" dirty="0" smtClean="0"/>
              <a:t>fabric </a:t>
            </a:r>
            <a:r>
              <a:rPr lang="en-GB" dirty="0"/>
              <a:t>3-layer mask has </a:t>
            </a:r>
            <a:r>
              <a:rPr lang="en-GB" dirty="0" smtClean="0"/>
              <a:t>been </a:t>
            </a:r>
            <a:r>
              <a:rPr lang="en-GB" dirty="0"/>
              <a:t>introduced in RMG with a ‘DuPont’ anti-microbial </a:t>
            </a:r>
            <a:r>
              <a:rPr lang="en-GB" dirty="0" smtClean="0"/>
              <a:t>layer as an alternative to the disposable type.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7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A </a:t>
            </a:r>
            <a:r>
              <a:rPr lang="en-GB" b="1" dirty="0"/>
              <a:t>CWU Strategy For Tackling Covid-19 in 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Royal </a:t>
            </a:r>
            <a:r>
              <a:rPr lang="en-GB" b="1" dirty="0"/>
              <a:t>Mail Group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sz="3000" dirty="0" smtClean="0"/>
              <a:t>January </a:t>
            </a:r>
            <a:r>
              <a:rPr lang="en-GB" sz="3000" dirty="0"/>
              <a:t>2021 - new Covid-19 virus strain identified – 70% more infectious and transmittable and 35% more lethal.</a:t>
            </a:r>
          </a:p>
          <a:p>
            <a:pPr lvl="0"/>
            <a:r>
              <a:rPr lang="en-GB" sz="3000" dirty="0"/>
              <a:t>Cases soar to </a:t>
            </a:r>
            <a:r>
              <a:rPr lang="en-GB" sz="3000" dirty="0" smtClean="0"/>
              <a:t>peak at 60,000 in a </a:t>
            </a:r>
            <a:r>
              <a:rPr lang="en-GB" sz="3000" dirty="0"/>
              <a:t>day and deaths </a:t>
            </a:r>
            <a:r>
              <a:rPr lang="en-GB" sz="3000" dirty="0" smtClean="0"/>
              <a:t>peaked at 1,200 in a </a:t>
            </a:r>
            <a:r>
              <a:rPr lang="en-GB" sz="3000" dirty="0"/>
              <a:t>day.</a:t>
            </a:r>
          </a:p>
          <a:p>
            <a:pPr lvl="0"/>
            <a:r>
              <a:rPr lang="en-GB" sz="3000" dirty="0"/>
              <a:t>UK goes back into lockdown.</a:t>
            </a:r>
          </a:p>
          <a:p>
            <a:pPr lvl="0"/>
            <a:r>
              <a:rPr lang="en-GB" sz="3000" dirty="0"/>
              <a:t>Scientific understanding of how the virus spreads changes. </a:t>
            </a:r>
          </a:p>
          <a:p>
            <a:pPr lvl="0"/>
            <a:r>
              <a:rPr lang="en-GB" sz="3000" dirty="0"/>
              <a:t>NHS Test and Trace service toughens up definition of “Close Contact”. </a:t>
            </a:r>
          </a:p>
          <a:p>
            <a:pPr lvl="0"/>
            <a:r>
              <a:rPr lang="en-GB" sz="3000" dirty="0"/>
              <a:t>CWU sets out 12 point strategy for </a:t>
            </a:r>
            <a:r>
              <a:rPr lang="en-GB" sz="3000" b="1" dirty="0"/>
              <a:t>Tackling Covid-19 in Royal Mail and Reducing the Risks </a:t>
            </a:r>
            <a:r>
              <a:rPr lang="en-GB" sz="3000" dirty="0"/>
              <a:t>to workforce and improving safety and making Royal Mail workplaces ‘Covid-Secure’ and compliant. </a:t>
            </a:r>
          </a:p>
          <a:p>
            <a:pPr lvl="0"/>
            <a:r>
              <a:rPr lang="en-GB" sz="3000" dirty="0"/>
              <a:t>In November Royal Mail and CWU agree the “Mandatory Wearing of Face </a:t>
            </a:r>
            <a:r>
              <a:rPr lang="en-GB" sz="3000" dirty="0" smtClean="0"/>
              <a:t>Masks/Coverings” </a:t>
            </a:r>
            <a:r>
              <a:rPr lang="en-GB" sz="3000" dirty="0"/>
              <a:t>in order to enhance compliance and protection for members.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33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Workforce </a:t>
            </a:r>
            <a:r>
              <a:rPr lang="en-GB" b="1" dirty="0"/>
              <a:t>Testing &amp; Vaccination Priority</a:t>
            </a:r>
            <a:endParaRPr lang="en-GB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b="1" dirty="0"/>
              <a:t>Workforce Testing</a:t>
            </a:r>
            <a:r>
              <a:rPr lang="en-GB" dirty="0"/>
              <a:t> – Agreement secured with </a:t>
            </a:r>
            <a:r>
              <a:rPr lang="en-GB" dirty="0" smtClean="0"/>
              <a:t>Government/DHSC</a:t>
            </a:r>
            <a:r>
              <a:rPr lang="en-GB" dirty="0"/>
              <a:t>. (Sheffield CDO, Birmingham </a:t>
            </a:r>
            <a:r>
              <a:rPr lang="en-GB" dirty="0" smtClean="0"/>
              <a:t>MC plus </a:t>
            </a:r>
            <a:r>
              <a:rPr lang="en-GB" dirty="0"/>
              <a:t>100 Offices across 5 Essex/Anglia </a:t>
            </a:r>
            <a:r>
              <a:rPr lang="en-GB" dirty="0" smtClean="0"/>
              <a:t>Postcodes – piloting workforce testing).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b="1" dirty="0"/>
              <a:t>Vaccination Priority</a:t>
            </a:r>
            <a:r>
              <a:rPr lang="en-GB" dirty="0"/>
              <a:t> – Government Ministers approached asking for Postal </a:t>
            </a:r>
            <a:r>
              <a:rPr lang="en-GB" dirty="0" smtClean="0"/>
              <a:t>workers</a:t>
            </a:r>
            <a:r>
              <a:rPr lang="en-GB" dirty="0"/>
              <a:t>, POL and BT workers to be put in the priority workers vaccination groups with health, police and teachers.</a:t>
            </a:r>
          </a:p>
        </p:txBody>
      </p:sp>
    </p:spTree>
    <p:extLst>
      <p:ext uri="{BB962C8B-B14F-4D97-AF65-F5344CB8AC3E}">
        <p14:creationId xmlns:p14="http://schemas.microsoft.com/office/powerpoint/2010/main" val="198244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Methods </a:t>
            </a:r>
            <a:r>
              <a:rPr lang="en-GB" b="1" dirty="0"/>
              <a:t>of Virus Spread</a:t>
            </a:r>
            <a:endParaRPr lang="en-GB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Aerosols </a:t>
            </a:r>
            <a:r>
              <a:rPr lang="en-GB" dirty="0" smtClean="0"/>
              <a:t>(aerosol </a:t>
            </a:r>
            <a:r>
              <a:rPr lang="en-GB" dirty="0"/>
              <a:t>spread can spread beyond 2M hence importance of </a:t>
            </a:r>
            <a:r>
              <a:rPr lang="en-GB" dirty="0" smtClean="0"/>
              <a:t>face masks).</a:t>
            </a:r>
            <a:endParaRPr lang="en-GB" dirty="0"/>
          </a:p>
          <a:p>
            <a:pPr lvl="0"/>
            <a:r>
              <a:rPr lang="en-GB" dirty="0"/>
              <a:t>Droplets </a:t>
            </a:r>
            <a:r>
              <a:rPr lang="en-GB" dirty="0" smtClean="0"/>
              <a:t>(importance </a:t>
            </a:r>
            <a:r>
              <a:rPr lang="en-GB" dirty="0"/>
              <a:t>of </a:t>
            </a:r>
            <a:r>
              <a:rPr lang="en-GB" dirty="0" smtClean="0"/>
              <a:t>hand washing </a:t>
            </a:r>
            <a:r>
              <a:rPr lang="en-GB" dirty="0"/>
              <a:t>and </a:t>
            </a:r>
            <a:r>
              <a:rPr lang="en-GB" dirty="0" smtClean="0"/>
              <a:t>sanitising).</a:t>
            </a:r>
            <a:endParaRPr lang="en-GB" dirty="0"/>
          </a:p>
          <a:p>
            <a:pPr lvl="0"/>
            <a:r>
              <a:rPr lang="en-GB" dirty="0"/>
              <a:t>Contact  </a:t>
            </a:r>
            <a:r>
              <a:rPr lang="en-GB" dirty="0" smtClean="0"/>
              <a:t>(importance </a:t>
            </a:r>
            <a:r>
              <a:rPr lang="en-GB" dirty="0"/>
              <a:t>of </a:t>
            </a:r>
            <a:r>
              <a:rPr lang="en-GB" dirty="0" smtClean="0"/>
              <a:t>hand washing </a:t>
            </a:r>
            <a:r>
              <a:rPr lang="en-GB" dirty="0"/>
              <a:t>and </a:t>
            </a:r>
            <a:r>
              <a:rPr lang="en-GB" dirty="0" smtClean="0"/>
              <a:t>sanitising).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7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Masks </a:t>
            </a:r>
            <a:r>
              <a:rPr lang="en-GB" b="1" dirty="0"/>
              <a:t>are Effective – They </a:t>
            </a:r>
            <a:r>
              <a:rPr lang="en-GB" b="1" dirty="0" smtClean="0"/>
              <a:t>Work</a:t>
            </a:r>
            <a:r>
              <a:rPr lang="en-GB" b="1" dirty="0"/>
              <a:t>! </a:t>
            </a:r>
            <a:endParaRPr lang="en-GB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dirty="0" smtClean="0"/>
              <a:t>Masks </a:t>
            </a:r>
            <a:r>
              <a:rPr lang="en-GB" dirty="0"/>
              <a:t>are important and </a:t>
            </a:r>
            <a:r>
              <a:rPr lang="en-GB" dirty="0" smtClean="0"/>
              <a:t>experts </a:t>
            </a:r>
            <a:r>
              <a:rPr lang="en-GB" dirty="0"/>
              <a:t>say with average fitting masks there is a 50% reduction in exhaling </a:t>
            </a:r>
            <a:r>
              <a:rPr lang="en-GB" dirty="0" smtClean="0"/>
              <a:t>virus </a:t>
            </a:r>
            <a:r>
              <a:rPr lang="en-GB" dirty="0"/>
              <a:t>and a 30% reduction in inhaling </a:t>
            </a:r>
            <a:r>
              <a:rPr lang="en-GB" dirty="0" smtClean="0"/>
              <a:t>virus</a:t>
            </a:r>
            <a:r>
              <a:rPr lang="en-GB" dirty="0"/>
              <a:t>.</a:t>
            </a:r>
          </a:p>
          <a:p>
            <a:pPr lvl="0"/>
            <a:r>
              <a:rPr lang="en-GB" dirty="0"/>
              <a:t>If the </a:t>
            </a:r>
            <a:r>
              <a:rPr lang="en-GB" dirty="0" smtClean="0"/>
              <a:t>masks </a:t>
            </a:r>
            <a:r>
              <a:rPr lang="en-GB" dirty="0"/>
              <a:t>are better fitting you get an even better reduction.</a:t>
            </a:r>
          </a:p>
          <a:p>
            <a:pPr lvl="0"/>
            <a:r>
              <a:rPr lang="en-GB" dirty="0"/>
              <a:t>Don’t take the mask off </a:t>
            </a:r>
            <a:r>
              <a:rPr lang="en-GB" dirty="0" smtClean="0"/>
              <a:t>indoors.</a:t>
            </a:r>
            <a:endParaRPr lang="en-GB" dirty="0"/>
          </a:p>
          <a:p>
            <a:pPr lvl="0"/>
            <a:r>
              <a:rPr lang="en-GB" dirty="0"/>
              <a:t>Wear it indoors all the time when with other people NOT ONLY when you can’t </a:t>
            </a:r>
            <a:r>
              <a:rPr lang="en-GB" dirty="0" smtClean="0"/>
              <a:t>social distance.</a:t>
            </a:r>
            <a:endParaRPr lang="en-GB" dirty="0"/>
          </a:p>
          <a:p>
            <a:pPr lvl="0"/>
            <a:r>
              <a:rPr lang="en-GB" dirty="0"/>
              <a:t>2-3 </a:t>
            </a:r>
            <a:r>
              <a:rPr lang="en-GB" dirty="0" smtClean="0"/>
              <a:t>layer </a:t>
            </a:r>
            <a:r>
              <a:rPr lang="en-GB" dirty="0"/>
              <a:t>masks are better than </a:t>
            </a:r>
            <a:r>
              <a:rPr lang="en-GB" dirty="0" smtClean="0"/>
              <a:t>single layer coverings </a:t>
            </a:r>
            <a:r>
              <a:rPr lang="en-GB" dirty="0"/>
              <a:t>BUT SOMETHING is always better than nothing!</a:t>
            </a:r>
          </a:p>
          <a:p>
            <a:pPr lvl="0"/>
            <a:r>
              <a:rPr lang="en-GB" dirty="0"/>
              <a:t>Inside areas </a:t>
            </a:r>
            <a:r>
              <a:rPr lang="en-GB" dirty="0" smtClean="0"/>
              <a:t>- the highest </a:t>
            </a:r>
            <a:r>
              <a:rPr lang="en-GB" dirty="0"/>
              <a:t>risk is indoors.</a:t>
            </a:r>
          </a:p>
          <a:p>
            <a:pPr lvl="0"/>
            <a:r>
              <a:rPr lang="en-GB" dirty="0"/>
              <a:t>Outside risk is minimal unless an unmasked individual infected person is very close and in your face.</a:t>
            </a:r>
          </a:p>
          <a:p>
            <a:pPr lvl="0"/>
            <a:r>
              <a:rPr lang="en-GB" dirty="0"/>
              <a:t>Universal </a:t>
            </a:r>
            <a:r>
              <a:rPr lang="en-GB" dirty="0" smtClean="0"/>
              <a:t>masking </a:t>
            </a:r>
            <a:r>
              <a:rPr lang="en-GB" dirty="0"/>
              <a:t>results in least </a:t>
            </a:r>
            <a:r>
              <a:rPr lang="en-GB" dirty="0" smtClean="0"/>
              <a:t>exposure.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382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974" y="626165"/>
            <a:ext cx="10197547" cy="555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816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5369"/>
            <a:ext cx="10515600" cy="2288624"/>
          </a:xfrm>
        </p:spPr>
        <p:txBody>
          <a:bodyPr>
            <a:normAutofit/>
          </a:bodyPr>
          <a:lstStyle/>
          <a:p>
            <a:pPr lvl="0" algn="ctr"/>
            <a:r>
              <a:rPr lang="en-GB" altLang="en-US" b="1" dirty="0" smtClean="0">
                <a:latin typeface="Arial" panose="020B0604020202020204" pitchFamily="34" charset="0"/>
                <a:ea typeface="Calibri" panose="020F0502020204030204" pitchFamily="34" charset="0"/>
              </a:rPr>
              <a:t>Face Masks work as control for airborne aerosol  transmission</a:t>
            </a:r>
            <a:r>
              <a:rPr lang="en-GB" altLang="en-US" sz="1200" dirty="0" smtClean="0">
                <a:latin typeface="Arial" panose="020B0604020202020204" pitchFamily="34" charset="0"/>
              </a:rPr>
              <a:t/>
            </a:r>
            <a:br>
              <a:rPr lang="en-GB" altLang="en-US" sz="1200" dirty="0" smtClean="0">
                <a:latin typeface="Arial" panose="020B0604020202020204" pitchFamily="34" charset="0"/>
              </a:rPr>
            </a:br>
            <a:endParaRPr lang="en-GB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8" y="2216427"/>
            <a:ext cx="5188226" cy="413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713" y="2703443"/>
            <a:ext cx="5102087" cy="364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646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Pandemic Timeline</vt:lpstr>
      <vt:lpstr>PPE – The Rush</vt:lpstr>
      <vt:lpstr>A CWU Strategy For Tackling Covid-19 in  Royal Mail Group</vt:lpstr>
      <vt:lpstr>Workforce Testing &amp; Vaccination Priority</vt:lpstr>
      <vt:lpstr>Methods of Virus Spread</vt:lpstr>
      <vt:lpstr>Masks are Effective – They Work! </vt:lpstr>
      <vt:lpstr>PowerPoint Presentation</vt:lpstr>
      <vt:lpstr>Face Masks work as control for airborne aerosol  transmission </vt:lpstr>
      <vt:lpstr> BMJ (British Medical Journal) Report Nicholas R Jones, Zeshan U Qureshi, Robert J Temple, Jessica P J Larwood, Trisha Greenhalgh, Lydia Bourouiba (25.08.20)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Pietrzykowska</dc:creator>
  <cp:lastModifiedBy>Louise Pietrzykowska</cp:lastModifiedBy>
  <cp:revision>27</cp:revision>
  <dcterms:created xsi:type="dcterms:W3CDTF">2021-03-02T16:42:08Z</dcterms:created>
  <dcterms:modified xsi:type="dcterms:W3CDTF">2021-03-15T12:02:17Z</dcterms:modified>
</cp:coreProperties>
</file>