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14"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10">
          <p15:clr>
            <a:srgbClr val="A4A3A4"/>
          </p15:clr>
        </p15:guide>
        <p15:guide id="3" orient="horz" pos="957">
          <p15:clr>
            <a:srgbClr val="A4A3A4"/>
          </p15:clr>
        </p15:guide>
        <p15:guide id="4" orient="horz" pos="910">
          <p15:clr>
            <a:srgbClr val="A4A3A4"/>
          </p15:clr>
        </p15:guide>
        <p15:guide id="5" orient="horz" pos="4071">
          <p15:clr>
            <a:srgbClr val="A4A3A4"/>
          </p15:clr>
        </p15:guide>
        <p15:guide id="6" orient="horz" pos="3651">
          <p15:clr>
            <a:srgbClr val="A4A3A4"/>
          </p15:clr>
        </p15:guide>
        <p15:guide id="7" orient="horz" pos="3592">
          <p15:clr>
            <a:srgbClr val="A4A3A4"/>
          </p15:clr>
        </p15:guide>
        <p15:guide id="8" pos="2880">
          <p15:clr>
            <a:srgbClr val="A4A3A4"/>
          </p15:clr>
        </p15:guide>
        <p15:guide id="9" pos="263">
          <p15:clr>
            <a:srgbClr val="A4A3A4"/>
          </p15:clr>
        </p15:guide>
        <p15:guide id="10" pos="54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Bromhall" initials="MB" lastIdx="6" clrIdx="0">
    <p:extLst>
      <p:ext uri="{19B8F6BF-5375-455C-9EA6-DF929625EA0E}">
        <p15:presenceInfo xmlns:p15="http://schemas.microsoft.com/office/powerpoint/2012/main" userId="S-1-5-21-3684057560-553081627-3205033306-483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8" autoAdjust="0"/>
    <p:restoredTop sz="93400" autoAdjust="0"/>
  </p:normalViewPr>
  <p:slideViewPr>
    <p:cSldViewPr snapToGrid="0" showGuides="1">
      <p:cViewPr varScale="1">
        <p:scale>
          <a:sx n="73" d="100"/>
          <a:sy n="73" d="100"/>
        </p:scale>
        <p:origin x="1680" y="78"/>
      </p:cViewPr>
      <p:guideLst>
        <p:guide orient="horz" pos="2160"/>
        <p:guide orient="horz" pos="210"/>
        <p:guide orient="horz" pos="957"/>
        <p:guide orient="horz" pos="910"/>
        <p:guide orient="horz" pos="4071"/>
        <p:guide orient="horz" pos="3651"/>
        <p:guide orient="horz" pos="3592"/>
        <p:guide pos="2880"/>
        <p:guide pos="263"/>
        <p:guide pos="5498"/>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1B5B98C-38FD-463E-89C3-3E9D0D210203}" type="datetimeFigureOut">
              <a:rPr lang="en-US" smtClean="0"/>
              <a:t>2/25/2021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F50C06-39EF-477F-A317-6810B10A2E37}" type="slidenum">
              <a:rPr lang="en-US" smtClean="0"/>
              <a:t>‹#›</a:t>
            </a:fld>
            <a:endParaRPr lang="en-US" dirty="0"/>
          </a:p>
        </p:txBody>
      </p:sp>
    </p:spTree>
    <p:extLst>
      <p:ext uri="{BB962C8B-B14F-4D97-AF65-F5344CB8AC3E}">
        <p14:creationId xmlns:p14="http://schemas.microsoft.com/office/powerpoint/2010/main" val="1782768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6C07F4E0-1604-49A8-8AFD-492A88FAAC25}" type="datetimeFigureOut">
              <a:rPr lang="en-US" smtClean="0"/>
              <a:pPr/>
              <a:t>2/25/2021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EE4C5386-DB2A-45A4-86A4-E806641C31E4}" type="slidenum">
              <a:rPr lang="en-US" smtClean="0"/>
              <a:pPr/>
              <a:t>‹#›</a:t>
            </a:fld>
            <a:endParaRPr lang="en-US" dirty="0"/>
          </a:p>
        </p:txBody>
      </p:sp>
    </p:spTree>
    <p:extLst>
      <p:ext uri="{BB962C8B-B14F-4D97-AF65-F5344CB8AC3E}">
        <p14:creationId xmlns:p14="http://schemas.microsoft.com/office/powerpoint/2010/main" val="425902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9C7A7C-EF87-4345-A252-C0FB2595B3DE}" type="slidenum">
              <a:rPr lang="en-US" smtClean="0"/>
              <a:pPr/>
              <a:t>1</a:t>
            </a:fld>
            <a:endParaRPr lang="en-US" dirty="0"/>
          </a:p>
        </p:txBody>
      </p:sp>
      <p:sp>
        <p:nvSpPr>
          <p:cNvPr id="202754" name="Rectangle 2"/>
          <p:cNvSpPr>
            <a:spLocks noGrp="1" noRot="1" noChangeAspect="1" noChangeArrowheads="1" noTextEdit="1"/>
          </p:cNvSpPr>
          <p:nvPr>
            <p:ph type="sldImg"/>
          </p:nvPr>
        </p:nvSpPr>
        <p:spPr>
          <a:xfrm>
            <a:off x="1143000" y="685800"/>
            <a:ext cx="4572000" cy="3429000"/>
          </a:xfrm>
          <a:ln/>
        </p:spPr>
      </p:sp>
      <p:sp>
        <p:nvSpPr>
          <p:cNvPr id="202755" name="Rectangle 3"/>
          <p:cNvSpPr>
            <a:spLocks noGrp="1" noChangeArrowheads="1"/>
          </p:cNvSpPr>
          <p:nvPr>
            <p:ph type="body" idx="1"/>
          </p:nvPr>
        </p:nvSpPr>
        <p:spPr/>
        <p:txBody>
          <a:bodyPr/>
          <a:lstStyle/>
          <a:p>
            <a:pPr marL="0" indent="0">
              <a:buFontTx/>
              <a:buNone/>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4"/>
            <a:ext cx="8310562" cy="990000"/>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8" name="Group 7"/>
          <p:cNvGrpSpPr/>
          <p:nvPr userDrawn="1"/>
        </p:nvGrpSpPr>
        <p:grpSpPr bwMode="black">
          <a:xfrm>
            <a:off x="2734543" y="5329614"/>
            <a:ext cx="3669134" cy="461588"/>
            <a:chOff x="179388" y="3794126"/>
            <a:chExt cx="5186363" cy="652462"/>
          </a:xfrm>
        </p:grpSpPr>
        <p:sp>
          <p:nvSpPr>
            <p:cNvPr id="9"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0"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4" name="TextBox 3" descr="CONFIDENTIAL_TAG_0xFFEE"/>
          <p:cNvSpPr txBox="1"/>
          <p:nvPr userDrawn="1"/>
        </p:nvSpPr>
        <p:spPr>
          <a:xfrm>
            <a:off x="398463" y="6340442"/>
            <a:ext cx="3189841" cy="276999"/>
          </a:xfrm>
          <a:prstGeom prst="rect">
            <a:avLst/>
          </a:prstGeom>
          <a:noFill/>
        </p:spPr>
        <p:txBody>
          <a:bodyPr vert="horz" rtlCol="0">
            <a:spAutoFit/>
          </a:bodyPr>
          <a:lstStyle/>
          <a:p>
            <a:endParaRPr lang="en-US" sz="1200" b="0" i="0" u="none">
              <a:solidFill>
                <a:schemeClr val="bg1"/>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4" y="284400"/>
            <a:ext cx="8310561" cy="98865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17514" y="1441585"/>
            <a:ext cx="8310562"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17513" y="282575"/>
            <a:ext cx="8310562" cy="984365"/>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8" name="Subtitle 2"/>
          <p:cNvSpPr>
            <a:spLocks noGrp="1"/>
          </p:cNvSpPr>
          <p:nvPr>
            <p:ph type="subTitle" idx="1"/>
          </p:nvPr>
        </p:nvSpPr>
        <p:spPr>
          <a:xfrm>
            <a:off x="417514" y="1444625"/>
            <a:ext cx="6567180" cy="1375693"/>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9" name="Group 8"/>
          <p:cNvGrpSpPr/>
          <p:nvPr userDrawn="1"/>
        </p:nvGrpSpPr>
        <p:grpSpPr bwMode="black">
          <a:xfrm>
            <a:off x="2734543" y="5329614"/>
            <a:ext cx="3669134" cy="461588"/>
            <a:chOff x="179388" y="3794126"/>
            <a:chExt cx="5186363" cy="652462"/>
          </a:xfrm>
        </p:grpSpPr>
        <p:sp>
          <p:nvSpPr>
            <p:cNvPr id="10"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3"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F8DEEF1C-85D8-4622-96D6-431C752B733C}" type="slidenum">
              <a:rPr lang="en-US" smtClean="0"/>
              <a:pPr/>
              <a:t>‹#›</a:t>
            </a:fld>
            <a:endParaRPr lang="en-US" dirty="0"/>
          </a:p>
        </p:txBody>
      </p:sp>
      <p:sp>
        <p:nvSpPr>
          <p:cNvPr id="8" name="Content Placeholder 2"/>
          <p:cNvSpPr>
            <a:spLocks noGrp="1"/>
          </p:cNvSpPr>
          <p:nvPr>
            <p:ph idx="1"/>
          </p:nvPr>
        </p:nvSpPr>
        <p:spPr>
          <a:xfrm>
            <a:off x="417513" y="1441585"/>
            <a:ext cx="4047609"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752020" y="1441585"/>
            <a:ext cx="3976055"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p:nvPr>
        </p:nvSpPr>
        <p:spPr>
          <a:xfrm>
            <a:off x="4762006" y="1444625"/>
            <a:ext cx="3974832"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F8DEEF1C-85D8-4622-96D6-431C752B733C}" type="slidenum">
              <a:rPr lang="en-US" smtClean="0"/>
              <a:pPr/>
              <a:t>‹#›</a:t>
            </a:fld>
            <a:endParaRPr lang="en-US" dirty="0"/>
          </a:p>
        </p:txBody>
      </p:sp>
      <p:sp>
        <p:nvSpPr>
          <p:cNvPr id="10" name="Content Placeholder 2"/>
          <p:cNvSpPr>
            <a:spLocks noGrp="1"/>
          </p:cNvSpPr>
          <p:nvPr>
            <p:ph idx="13"/>
          </p:nvPr>
        </p:nvSpPr>
        <p:spPr>
          <a:xfrm>
            <a:off x="429053" y="2268187"/>
            <a:ext cx="4036069" cy="3434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4"/>
          </p:nvPr>
        </p:nvSpPr>
        <p:spPr>
          <a:xfrm>
            <a:off x="4752020" y="2268187"/>
            <a:ext cx="3976055" cy="3434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5"/>
            <a:ext cx="8310562" cy="984365"/>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4" name="Group 7"/>
          <p:cNvGrpSpPr/>
          <p:nvPr userDrawn="1"/>
        </p:nvGrpSpPr>
        <p:grpSpPr bwMode="black">
          <a:xfrm>
            <a:off x="2734543" y="5329614"/>
            <a:ext cx="3669134" cy="461588"/>
            <a:chOff x="179388" y="3794126"/>
            <a:chExt cx="5186363" cy="652462"/>
          </a:xfrm>
        </p:grpSpPr>
        <p:sp>
          <p:nvSpPr>
            <p:cNvPr id="9"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0"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23" name="Line 12"/>
          <p:cNvSpPr>
            <a:spLocks noChangeShapeType="1"/>
          </p:cNvSpPr>
          <p:nvPr userDrawn="1"/>
        </p:nvSpPr>
        <p:spPr bwMode="auto">
          <a:xfrm>
            <a:off x="0" y="6142311"/>
            <a:ext cx="9144000" cy="0"/>
          </a:xfrm>
          <a:prstGeom prst="line">
            <a:avLst/>
          </a:prstGeom>
          <a:noFill/>
          <a:ln w="57150">
            <a:solidFill>
              <a:srgbClr val="EC111B"/>
            </a:solidFill>
            <a:round/>
            <a:headEnd/>
            <a:tailEnd/>
          </a:ln>
          <a:effectLst/>
        </p:spPr>
        <p:txBody>
          <a:bodyPr/>
          <a:lstStyle/>
          <a:p>
            <a:endParaRPr lang="en-US" dirty="0">
              <a:latin typeface="Arial" pitchFamily="34" charset="0"/>
            </a:endParaRPr>
          </a:p>
        </p:txBody>
      </p:sp>
      <p:sp>
        <p:nvSpPr>
          <p:cNvPr id="24" name="Rectangle 5"/>
          <p:cNvSpPr>
            <a:spLocks noChangeArrowheads="1"/>
          </p:cNvSpPr>
          <p:nvPr userDrawn="1"/>
        </p:nvSpPr>
        <p:spPr bwMode="auto">
          <a:xfrm>
            <a:off x="434975" y="5702300"/>
            <a:ext cx="8328025" cy="913561"/>
          </a:xfrm>
          <a:prstGeom prst="rect">
            <a:avLst/>
          </a:prstGeom>
          <a:noFill/>
          <a:ln w="9525">
            <a:noFill/>
            <a:miter lim="800000"/>
            <a:headEnd/>
            <a:tailEnd/>
          </a:ln>
          <a:effectLst/>
        </p:spPr>
        <p:txBody>
          <a:bodyPr lIns="0" tIns="0" rIns="0" bIns="0" anchor="b" anchorCtr="0">
            <a:noAutofit/>
          </a:bodyPr>
          <a:lstStyle/>
          <a:p>
            <a:pPr algn="ctr">
              <a:lnSpc>
                <a:spcPct val="100000"/>
              </a:lnSpc>
              <a:spcBef>
                <a:spcPct val="0"/>
              </a:spcBef>
              <a:spcAft>
                <a:spcPct val="0"/>
              </a:spcAft>
              <a:buClrTx/>
            </a:pPr>
            <a:r>
              <a:rPr lang="en-US" sz="800" dirty="0">
                <a:solidFill>
                  <a:schemeClr val="tx1"/>
                </a:solidFill>
                <a:latin typeface="Arial" pitchFamily="34" charset="0"/>
                <a:cs typeface="Arial" pitchFamily="34" charset="0"/>
              </a:rPr>
              <a:t>All trade marks are the property of Royal Mail Group Ltd. © Royal Mail Group Ltd. All rights reserved.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7513" y="280108"/>
            <a:ext cx="8310563" cy="988652"/>
          </a:xfrm>
          <a:prstGeom prst="rect">
            <a:avLst/>
          </a:prstGeom>
        </p:spPr>
        <p:txBody>
          <a:bodyPr vert="horz" lIns="0" tIns="0" rIns="0" bIns="0" rtlCol="0" anchor="t" anchorCtr="0">
            <a:noAutofit/>
          </a:bodyPr>
          <a:lstStyle/>
          <a:p>
            <a:r>
              <a:rPr lang="en-US" dirty="0"/>
              <a:t>Click to edit Master </a:t>
            </a:r>
            <a:br>
              <a:rPr lang="en-US" dirty="0"/>
            </a:br>
            <a:r>
              <a:rPr lang="en-US" dirty="0"/>
              <a:t>title style</a:t>
            </a:r>
          </a:p>
        </p:txBody>
      </p:sp>
      <p:sp>
        <p:nvSpPr>
          <p:cNvPr id="3" name="Text Placeholder 2"/>
          <p:cNvSpPr>
            <a:spLocks noGrp="1"/>
          </p:cNvSpPr>
          <p:nvPr>
            <p:ph type="body" idx="1"/>
          </p:nvPr>
        </p:nvSpPr>
        <p:spPr>
          <a:xfrm>
            <a:off x="417513" y="1441585"/>
            <a:ext cx="8310561" cy="4260715"/>
          </a:xfrm>
          <a:prstGeom prst="rect">
            <a:avLst/>
          </a:prstGeom>
        </p:spPr>
        <p:txBody>
          <a:bodyPr vert="horz" lIns="0" tIns="0" rIns="0" bIns="0" rtlCol="0" anchor="t" anchorCtr="0">
            <a:normAutofit/>
          </a:body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619672" y="6308047"/>
            <a:ext cx="5195561" cy="225830"/>
          </a:xfrm>
          <a:prstGeom prst="rect">
            <a:avLst/>
          </a:prstGeom>
        </p:spPr>
        <p:txBody>
          <a:bodyPr vert="horz" lIns="0" tIns="0" rIns="0" bIns="0" rtlCol="0" anchor="t" anchorCtr="0">
            <a:noAutofit/>
          </a:bodyPr>
          <a:lstStyle>
            <a:lvl1pPr algn="ctr">
              <a:defRPr sz="1200">
                <a:solidFill>
                  <a:schemeClr val="tx1">
                    <a:tint val="75000"/>
                  </a:schemeClr>
                </a:solidFill>
                <a:latin typeface="Arial" pitchFamily="34" charset="0"/>
              </a:defRPr>
            </a:lvl1pPr>
          </a:lstStyle>
          <a:p>
            <a:r>
              <a:rPr lang="en-US" dirty="0"/>
              <a:t> </a:t>
            </a:r>
          </a:p>
        </p:txBody>
      </p:sp>
      <p:sp>
        <p:nvSpPr>
          <p:cNvPr id="6" name="Slide Number Placeholder 5"/>
          <p:cNvSpPr>
            <a:spLocks noGrp="1"/>
          </p:cNvSpPr>
          <p:nvPr>
            <p:ph type="sldNum" sz="quarter" idx="4"/>
          </p:nvPr>
        </p:nvSpPr>
        <p:spPr>
          <a:xfrm>
            <a:off x="417513" y="6308047"/>
            <a:ext cx="935335" cy="241002"/>
          </a:xfrm>
          <a:prstGeom prst="rect">
            <a:avLst/>
          </a:prstGeom>
        </p:spPr>
        <p:txBody>
          <a:bodyPr vert="horz" lIns="0" tIns="0" rIns="0" bIns="0" rtlCol="0" anchor="t" anchorCtr="0">
            <a:noAutofit/>
          </a:bodyPr>
          <a:lstStyle>
            <a:lvl1pPr algn="l">
              <a:defRPr sz="1200">
                <a:solidFill>
                  <a:schemeClr val="tx1">
                    <a:tint val="75000"/>
                  </a:schemeClr>
                </a:solidFill>
                <a:latin typeface="Arial" pitchFamily="34" charset="0"/>
              </a:defRPr>
            </a:lvl1pPr>
          </a:lstStyle>
          <a:p>
            <a:fld id="{F8DEEF1C-85D8-4622-96D6-431C752B733C}" type="slidenum">
              <a:rPr lang="en-US" smtClean="0"/>
              <a:pPr/>
              <a:t>‹#›</a:t>
            </a:fld>
            <a:endParaRPr lang="en-US" dirty="0"/>
          </a:p>
        </p:txBody>
      </p:sp>
      <p:grpSp>
        <p:nvGrpSpPr>
          <p:cNvPr id="26" name="Group 25"/>
          <p:cNvGrpSpPr/>
          <p:nvPr userDrawn="1"/>
        </p:nvGrpSpPr>
        <p:grpSpPr bwMode="black">
          <a:xfrm>
            <a:off x="7348233" y="6428548"/>
            <a:ext cx="1538592" cy="192477"/>
            <a:chOff x="179388" y="3794126"/>
            <a:chExt cx="5186363" cy="652462"/>
          </a:xfrm>
        </p:grpSpPr>
        <p:sp>
          <p:nvSpPr>
            <p:cNvPr id="2055"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6"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7"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8"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9"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0"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1"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2"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3"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4"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5"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6"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7"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8"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4" name="TextBox 3" descr="CONFIDENTIAL_TAG_0xFFEE"/>
          <p:cNvSpPr txBox="1"/>
          <p:nvPr userDrawn="1"/>
        </p:nvSpPr>
        <p:spPr>
          <a:xfrm>
            <a:off x="411163" y="6060553"/>
            <a:ext cx="3095199" cy="261610"/>
          </a:xfrm>
          <a:prstGeom prst="rect">
            <a:avLst/>
          </a:prstGeom>
          <a:noFill/>
        </p:spPr>
        <p:txBody>
          <a:bodyPr vert="horz" rtlCol="0">
            <a:spAutoFit/>
          </a:bodyPr>
          <a:lstStyle/>
          <a:p>
            <a:endParaRPr lang="en-US" sz="1100" b="0" i="0" u="none">
              <a:solidFill>
                <a:schemeClr val="bg1"/>
              </a:solidFill>
              <a:latin typeface="Calibri"/>
            </a:endParaRPr>
          </a:p>
        </p:txBody>
      </p:sp>
      <p:sp>
        <p:nvSpPr>
          <p:cNvPr id="7" name="MSIPCMContentMarking" descr="{&quot;HashCode&quot;:-685326706,&quot;Placement&quot;:&quot;Footer&quot;}">
            <a:extLst>
              <a:ext uri="{FF2B5EF4-FFF2-40B4-BE49-F238E27FC236}">
                <a16:creationId xmlns:a16="http://schemas.microsoft.com/office/drawing/2014/main" id="{472D547E-C2E2-4687-95DC-75DECC241FA1}"/>
              </a:ext>
            </a:extLst>
          </p:cNvPr>
          <p:cNvSpPr txBox="1"/>
          <p:nvPr userDrawn="1"/>
        </p:nvSpPr>
        <p:spPr>
          <a:xfrm>
            <a:off x="0" y="6595656"/>
            <a:ext cx="163110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Classified: RMG – Internal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dt="0"/>
  <p:txStyles>
    <p:titleStyle>
      <a:lvl1pPr algn="l" defTabSz="914400" rtl="0" eaLnBrk="1" latinLnBrk="0" hangingPunct="1">
        <a:lnSpc>
          <a:spcPct val="90000"/>
        </a:lnSpc>
        <a:spcBef>
          <a:spcPct val="0"/>
        </a:spcBef>
        <a:buNone/>
        <a:defRPr sz="3600" b="1" kern="1200">
          <a:solidFill>
            <a:schemeClr val="tx1"/>
          </a:solidFill>
          <a:latin typeface="Arial" pitchFamily="34" charset="0"/>
          <a:ea typeface="+mj-ea"/>
          <a:cs typeface="+mj-cs"/>
        </a:defRPr>
      </a:lvl1pPr>
    </p:titleStyle>
    <p:bodyStyle>
      <a:lvl1pPr marL="277813" indent="-277813" algn="l" defTabSz="914400" rtl="0" eaLnBrk="1" latinLnBrk="0" hangingPunct="1">
        <a:spcBef>
          <a:spcPct val="20000"/>
        </a:spcBef>
        <a:buClr>
          <a:schemeClr val="tx2"/>
        </a:buClr>
        <a:buFont typeface="Verdana" pitchFamily="34" charset="0"/>
        <a:buChar char="•"/>
        <a:defRPr sz="2400" kern="1200">
          <a:solidFill>
            <a:schemeClr val="tx1"/>
          </a:solidFill>
          <a:latin typeface="Arial" pitchFamily="34" charset="0"/>
          <a:ea typeface="+mn-ea"/>
          <a:cs typeface="+mn-cs"/>
        </a:defRPr>
      </a:lvl1pPr>
      <a:lvl2pPr marL="447675" indent="0" algn="l" defTabSz="914400" rtl="0" eaLnBrk="1" latinLnBrk="0" hangingPunct="1">
        <a:spcBef>
          <a:spcPct val="20000"/>
        </a:spcBef>
        <a:buFontTx/>
        <a:buNone/>
        <a:defRPr sz="2000" kern="1200">
          <a:solidFill>
            <a:schemeClr val="tx2"/>
          </a:solidFill>
          <a:latin typeface="Arial" pitchFamily="34" charset="0"/>
          <a:ea typeface="+mn-ea"/>
          <a:cs typeface="+mn-cs"/>
        </a:defRPr>
      </a:lvl2pPr>
      <a:lvl3pPr marL="996950" indent="-185738" algn="l" defTabSz="914400" rtl="0" eaLnBrk="1" latinLnBrk="0" hangingPunct="1">
        <a:spcBef>
          <a:spcPct val="20000"/>
        </a:spcBef>
        <a:buClr>
          <a:schemeClr val="tx2"/>
        </a:buClr>
        <a:buFont typeface="Arial" pitchFamily="34" charset="0"/>
        <a:buChar char="–"/>
        <a:defRPr sz="1800" kern="1200">
          <a:solidFill>
            <a:schemeClr val="tx1"/>
          </a:solidFill>
          <a:latin typeface="Arial" pitchFamily="34" charset="0"/>
          <a:ea typeface="+mn-ea"/>
          <a:cs typeface="+mn-cs"/>
        </a:defRPr>
      </a:lvl3pPr>
      <a:lvl4pPr marL="1358900" indent="-180975"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mn-cs"/>
        </a:defRPr>
      </a:lvl4pPr>
      <a:lvl5pPr marL="1725613" indent="-185738"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descr="Rectangle 2::Rectangle 2::"/>
          <p:cNvSpPr>
            <a:spLocks noGrp="1" noChangeArrowheads="1"/>
          </p:cNvSpPr>
          <p:nvPr>
            <p:ph type="title"/>
          </p:nvPr>
        </p:nvSpPr>
        <p:spPr>
          <a:xfrm>
            <a:off x="417080" y="147498"/>
            <a:ext cx="8414305" cy="435432"/>
          </a:xfrm>
        </p:spPr>
        <p:txBody>
          <a:bodyPr/>
          <a:lstStyle/>
          <a:p>
            <a:pPr algn="ctr"/>
            <a:r>
              <a:rPr lang="en-US" sz="1200" dirty="0">
                <a:solidFill>
                  <a:srgbClr val="FF0000"/>
                </a:solidFill>
                <a:latin typeface="+mn-lt"/>
              </a:rPr>
              <a:t>Road Safety Campaign – Preventing Vehicle </a:t>
            </a:r>
            <a:r>
              <a:rPr lang="en-US" sz="1200">
                <a:solidFill>
                  <a:srgbClr val="FF0000"/>
                </a:solidFill>
                <a:latin typeface="+mn-lt"/>
              </a:rPr>
              <a:t>Rollaways</a:t>
            </a:r>
            <a:r>
              <a:rPr lang="en-US" sz="1200" dirty="0">
                <a:solidFill>
                  <a:srgbClr val="FF0000"/>
                </a:solidFill>
                <a:latin typeface="+mn-lt"/>
              </a:rPr>
              <a:t/>
            </a:r>
            <a:br>
              <a:rPr lang="en-US" sz="1200" dirty="0">
                <a:solidFill>
                  <a:srgbClr val="FF0000"/>
                </a:solidFill>
                <a:latin typeface="+mn-lt"/>
              </a:rPr>
            </a:br>
            <a:r>
              <a:rPr lang="en-US" sz="1200" dirty="0">
                <a:solidFill>
                  <a:srgbClr val="FF0000"/>
                </a:solidFill>
                <a:latin typeface="+mn-lt"/>
              </a:rPr>
              <a:t>1</a:t>
            </a:r>
            <a:r>
              <a:rPr lang="en-US" sz="1200" baseline="30000" dirty="0">
                <a:solidFill>
                  <a:srgbClr val="FF0000"/>
                </a:solidFill>
                <a:latin typeface="+mn-lt"/>
              </a:rPr>
              <a:t>st</a:t>
            </a:r>
            <a:r>
              <a:rPr lang="en-US" sz="1200" dirty="0">
                <a:solidFill>
                  <a:srgbClr val="FF0000"/>
                </a:solidFill>
                <a:latin typeface="+mn-lt"/>
              </a:rPr>
              <a:t> March 2021</a:t>
            </a:r>
            <a:br>
              <a:rPr lang="en-US" sz="1200" dirty="0">
                <a:solidFill>
                  <a:srgbClr val="FF0000"/>
                </a:solidFill>
                <a:latin typeface="+mn-lt"/>
              </a:rPr>
            </a:br>
            <a:endParaRPr lang="en-US" sz="1200" dirty="0">
              <a:solidFill>
                <a:srgbClr val="FF0000"/>
              </a:solidFill>
              <a:latin typeface="+mn-lt"/>
            </a:endParaRPr>
          </a:p>
        </p:txBody>
      </p:sp>
      <p:sp>
        <p:nvSpPr>
          <p:cNvPr id="9" name="Rectangle 8">
            <a:extLst>
              <a:ext uri="{FF2B5EF4-FFF2-40B4-BE49-F238E27FC236}">
                <a16:creationId xmlns:a16="http://schemas.microsoft.com/office/drawing/2014/main" id="{0F4590A0-6692-4499-8A78-B2923BD77799}"/>
              </a:ext>
            </a:extLst>
          </p:cNvPr>
          <p:cNvSpPr/>
          <p:nvPr/>
        </p:nvSpPr>
        <p:spPr>
          <a:xfrm>
            <a:off x="531779" y="471346"/>
            <a:ext cx="8299606" cy="6232475"/>
          </a:xfrm>
          <a:prstGeom prst="rect">
            <a:avLst/>
          </a:prstGeom>
        </p:spPr>
        <p:txBody>
          <a:bodyPr wrap="square">
            <a:spAutoFit/>
          </a:bodyPr>
          <a:lstStyle/>
          <a:p>
            <a:pPr lvl="0"/>
            <a:r>
              <a:rPr lang="en-GB" sz="950" b="1" u="sng" dirty="0">
                <a:solidFill>
                  <a:srgbClr val="000000"/>
                </a:solidFill>
              </a:rPr>
              <a:t>Audience</a:t>
            </a:r>
            <a:r>
              <a:rPr lang="en-GB" sz="950" b="1" dirty="0">
                <a:solidFill>
                  <a:srgbClr val="000000"/>
                </a:solidFill>
              </a:rPr>
              <a:t> </a:t>
            </a:r>
          </a:p>
          <a:p>
            <a:pPr lvl="0"/>
            <a:r>
              <a:rPr lang="en-GB" sz="950" dirty="0">
                <a:solidFill>
                  <a:srgbClr val="000000"/>
                </a:solidFill>
              </a:rPr>
              <a:t>Anybody who drives a vehicle on Royal Mail Group business</a:t>
            </a:r>
          </a:p>
          <a:p>
            <a:pPr lvl="0"/>
            <a:endParaRPr lang="en-GB" sz="950" dirty="0">
              <a:solidFill>
                <a:srgbClr val="000000"/>
              </a:solidFill>
            </a:endParaRPr>
          </a:p>
          <a:p>
            <a:pPr lvl="0"/>
            <a:r>
              <a:rPr lang="en-GB" sz="950" b="1" u="sng" dirty="0">
                <a:solidFill>
                  <a:srgbClr val="000000"/>
                </a:solidFill>
              </a:rPr>
              <a:t>Objective</a:t>
            </a:r>
          </a:p>
          <a:p>
            <a:r>
              <a:rPr lang="en-GB" sz="950" dirty="0"/>
              <a:t>For the RS campaign in March 2021; We are once again highlighting the issues surrounding </a:t>
            </a:r>
            <a:r>
              <a:rPr lang="en-GB" sz="950" dirty="0" err="1"/>
              <a:t>Rollaways</a:t>
            </a:r>
            <a:r>
              <a:rPr lang="en-GB" sz="950" dirty="0"/>
              <a:t> within the business and steps that can be taken to prevent them from happening.  The campaign aims to reinforce the mandatory controls required when parking vehicles, to eliminate all vehicle rollaway incidents.  All drivers must adopt these standards to prevent future incidents.  Highlight to all drivers that they lace themselves at risk of prosecution of a serious motoring offence and/or disciplinary action if they fail to comply with the controls in place.</a:t>
            </a:r>
          </a:p>
          <a:p>
            <a:endParaRPr lang="en-GB" sz="950" b="1" u="sng" dirty="0">
              <a:solidFill>
                <a:srgbClr val="000000"/>
              </a:solidFill>
            </a:endParaRPr>
          </a:p>
          <a:p>
            <a:r>
              <a:rPr lang="en-GB" sz="950" b="1" u="sng" dirty="0">
                <a:solidFill>
                  <a:srgbClr val="000000"/>
                </a:solidFill>
              </a:rPr>
              <a:t>Key Messages</a:t>
            </a:r>
          </a:p>
          <a:p>
            <a:r>
              <a:rPr lang="en-GB" sz="950" b="1" dirty="0"/>
              <a:t>For all drivers:</a:t>
            </a:r>
            <a:r>
              <a:rPr lang="en-GB" sz="950" dirty="0"/>
              <a:t> </a:t>
            </a:r>
          </a:p>
          <a:p>
            <a:pPr marL="171450" lvl="0" indent="-171450">
              <a:buFont typeface="Arial" panose="020B0604020202020204" pitchFamily="34" charset="0"/>
              <a:buChar char="•"/>
            </a:pPr>
            <a:r>
              <a:rPr lang="en-GB" sz="950" dirty="0"/>
              <a:t>Follow the RMG H.I.T policy (</a:t>
            </a:r>
            <a:r>
              <a:rPr lang="en-GB" sz="950" b="1" dirty="0">
                <a:solidFill>
                  <a:srgbClr val="FF0000"/>
                </a:solidFill>
              </a:rPr>
              <a:t>H</a:t>
            </a:r>
            <a:r>
              <a:rPr lang="en-GB" sz="950" dirty="0"/>
              <a:t>andbrake </a:t>
            </a:r>
            <a:r>
              <a:rPr lang="en-GB" sz="950" b="1" dirty="0">
                <a:solidFill>
                  <a:srgbClr val="FF0000"/>
                </a:solidFill>
              </a:rPr>
              <a:t>O</a:t>
            </a:r>
            <a:r>
              <a:rPr lang="en-GB" sz="950" dirty="0"/>
              <a:t>n - </a:t>
            </a:r>
            <a:r>
              <a:rPr lang="en-GB" sz="950" b="1" dirty="0">
                <a:solidFill>
                  <a:srgbClr val="FF0000"/>
                </a:solidFill>
              </a:rPr>
              <a:t>I</a:t>
            </a:r>
            <a:r>
              <a:rPr lang="en-GB" sz="950" dirty="0"/>
              <a:t>n  Gear – </a:t>
            </a:r>
            <a:r>
              <a:rPr lang="en-GB" sz="950" b="1" dirty="0">
                <a:solidFill>
                  <a:srgbClr val="FF0000"/>
                </a:solidFill>
              </a:rPr>
              <a:t>T</a:t>
            </a:r>
            <a:r>
              <a:rPr lang="en-GB" sz="950" dirty="0"/>
              <a:t>urn Wheels – remembering that vehicles </a:t>
            </a:r>
            <a:r>
              <a:rPr lang="en-GB" sz="950" b="1" dirty="0"/>
              <a:t>MUST ALWAYS BE LEFT IN GEAR</a:t>
            </a:r>
            <a:endParaRPr lang="en-GB" sz="950" dirty="0"/>
          </a:p>
          <a:p>
            <a:pPr marL="171450" lvl="0" indent="-171450">
              <a:buFont typeface="Arial" panose="020B0604020202020204" pitchFamily="34" charset="0"/>
              <a:buChar char="•"/>
            </a:pPr>
            <a:r>
              <a:rPr lang="en-GB" sz="950" dirty="0"/>
              <a:t>Drivers to be reminded to remember that the three controls are required to fully secure a vehicle so that it does not roll away</a:t>
            </a:r>
          </a:p>
          <a:p>
            <a:pPr marL="628650" lvl="1" indent="-171450">
              <a:buFont typeface="Wingdings" panose="05000000000000000000" pitchFamily="2" charset="2"/>
              <a:buChar char="Ø"/>
            </a:pPr>
            <a:r>
              <a:rPr lang="en-GB" sz="950" b="1" dirty="0"/>
              <a:t>ALWAYS</a:t>
            </a:r>
            <a:r>
              <a:rPr lang="en-GB" sz="950" dirty="0"/>
              <a:t> apply the handbrake firmly – do not press the button when applying the handbrake</a:t>
            </a:r>
          </a:p>
          <a:p>
            <a:pPr marL="628650" lvl="1" indent="-171450">
              <a:buFont typeface="Wingdings" panose="05000000000000000000" pitchFamily="2" charset="2"/>
              <a:buChar char="Ø"/>
            </a:pPr>
            <a:r>
              <a:rPr lang="en-GB" sz="950" b="1" dirty="0"/>
              <a:t>ALWAYS</a:t>
            </a:r>
            <a:r>
              <a:rPr lang="en-GB" sz="950" dirty="0"/>
              <a:t> leave the vehicle in a low gear – use first gear if facing uphill or on level ground and use reverse if facing downhill.  Automatic vehicles must be left in ‘Park’.</a:t>
            </a:r>
          </a:p>
          <a:p>
            <a:pPr marL="628650" lvl="1" indent="-171450">
              <a:buFont typeface="Wingdings" panose="05000000000000000000" pitchFamily="2" charset="2"/>
              <a:buChar char="Ø"/>
            </a:pPr>
            <a:r>
              <a:rPr lang="en-GB" sz="950" b="1" dirty="0"/>
              <a:t>ALWAYS</a:t>
            </a:r>
            <a:r>
              <a:rPr lang="en-GB" sz="950" dirty="0"/>
              <a:t> turn the wheels – if a kerb is present, turn away from it when facing uphill, </a:t>
            </a:r>
            <a:r>
              <a:rPr lang="en-GB" sz="950" dirty="0" err="1"/>
              <a:t>nd</a:t>
            </a:r>
            <a:r>
              <a:rPr lang="en-GB" sz="950" dirty="0"/>
              <a:t> towards it if downhill.  If there is no kerb, turn towards the pint of least danger (usually the side of the road).</a:t>
            </a:r>
          </a:p>
          <a:p>
            <a:pPr marL="171450" lvl="0" indent="-171450">
              <a:buFont typeface="Arial" panose="020B0604020202020204" pitchFamily="34" charset="0"/>
              <a:buChar char="•"/>
            </a:pPr>
            <a:r>
              <a:rPr lang="en-GB" sz="950" dirty="0"/>
              <a:t>Follow the H.I.T procedure (</a:t>
            </a:r>
            <a:r>
              <a:rPr lang="en-GB" sz="950" b="1" u="sng" dirty="0">
                <a:solidFill>
                  <a:srgbClr val="FF0000"/>
                </a:solidFill>
              </a:rPr>
              <a:t>H</a:t>
            </a:r>
            <a:r>
              <a:rPr lang="en-GB" sz="950" dirty="0"/>
              <a:t>andbrake on, </a:t>
            </a:r>
            <a:r>
              <a:rPr lang="en-GB" sz="950" b="1" u="sng" dirty="0">
                <a:solidFill>
                  <a:srgbClr val="FF0000"/>
                </a:solidFill>
              </a:rPr>
              <a:t>I</a:t>
            </a:r>
            <a:r>
              <a:rPr lang="en-GB" sz="950" dirty="0"/>
              <a:t>n gear, </a:t>
            </a:r>
            <a:r>
              <a:rPr lang="en-GB" sz="950" b="1" u="sng" dirty="0">
                <a:solidFill>
                  <a:srgbClr val="FF0000"/>
                </a:solidFill>
              </a:rPr>
              <a:t>T</a:t>
            </a:r>
            <a:r>
              <a:rPr lang="en-GB" sz="950" dirty="0"/>
              <a:t>urn wheels)</a:t>
            </a:r>
          </a:p>
          <a:p>
            <a:pPr marL="171450" lvl="0" indent="-171450">
              <a:buFont typeface="Arial" panose="020B0604020202020204" pitchFamily="34" charset="0"/>
              <a:buChar char="•"/>
            </a:pPr>
            <a:endParaRPr lang="en-GB" sz="950" dirty="0"/>
          </a:p>
          <a:p>
            <a:r>
              <a:rPr lang="en-GB" sz="950" b="1" dirty="0"/>
              <a:t>LGV Drivers to follow the BLACK process when uncoupling/coupling, to avoid </a:t>
            </a:r>
            <a:r>
              <a:rPr lang="en-GB" sz="950" b="1" dirty="0" err="1"/>
              <a:t>rollaways</a:t>
            </a:r>
            <a:r>
              <a:rPr lang="en-GB" sz="950" b="1" dirty="0"/>
              <a:t>/runaways</a:t>
            </a:r>
            <a:endParaRPr lang="en-GB" sz="950" dirty="0"/>
          </a:p>
          <a:p>
            <a:endParaRPr lang="en-GB" sz="950" b="1" dirty="0"/>
          </a:p>
          <a:p>
            <a:r>
              <a:rPr lang="en-GB" sz="950" b="1" dirty="0"/>
              <a:t>For Managers:</a:t>
            </a:r>
            <a:r>
              <a:rPr lang="en-GB" sz="950" dirty="0"/>
              <a:t> </a:t>
            </a:r>
          </a:p>
          <a:p>
            <a:pPr marL="171450" lvl="0" indent="-171450">
              <a:buFont typeface="Arial" panose="020B0604020202020204" pitchFamily="34" charset="0"/>
              <a:buChar char="•"/>
            </a:pPr>
            <a:r>
              <a:rPr lang="en-GB" sz="950" dirty="0"/>
              <a:t>Deliver the huddle</a:t>
            </a:r>
          </a:p>
          <a:p>
            <a:pPr marL="171450" lvl="0" indent="-171450">
              <a:buFont typeface="Arial" panose="020B0604020202020204" pitchFamily="34" charset="0"/>
              <a:buChar char="•"/>
            </a:pPr>
            <a:r>
              <a:rPr lang="en-GB" sz="950" dirty="0"/>
              <a:t>Check parked vehicles in your yard – if they aren’t parked correctly there, they won’t be on the road either</a:t>
            </a:r>
          </a:p>
          <a:p>
            <a:pPr marL="171450" lvl="0" indent="-171450">
              <a:buFont typeface="Arial" panose="020B0604020202020204" pitchFamily="34" charset="0"/>
              <a:buChar char="•"/>
            </a:pPr>
            <a:r>
              <a:rPr lang="en-GB" sz="950" dirty="0"/>
              <a:t>Drivers to complete the </a:t>
            </a:r>
            <a:r>
              <a:rPr lang="en-GB" sz="950" dirty="0" err="1"/>
              <a:t>Rollaways</a:t>
            </a:r>
            <a:r>
              <a:rPr lang="en-GB" sz="950" dirty="0"/>
              <a:t> Knowledge test and return to Managers</a:t>
            </a:r>
          </a:p>
          <a:p>
            <a:pPr marL="171450" lvl="0" indent="-171450">
              <a:buFont typeface="Arial" panose="020B0604020202020204" pitchFamily="34" charset="0"/>
              <a:buChar char="•"/>
            </a:pPr>
            <a:r>
              <a:rPr lang="en-GB" sz="950" dirty="0"/>
              <a:t>Print the poster and seat drop leaflets on site.  Display and distribute the poster and seat drop leaflets within the unit</a:t>
            </a:r>
          </a:p>
          <a:p>
            <a:pPr marL="171450" lvl="0" indent="-171450" hangingPunct="0">
              <a:buFont typeface="Arial" panose="020B0604020202020204" pitchFamily="34" charset="0"/>
              <a:buChar char="•"/>
            </a:pPr>
            <a:r>
              <a:rPr lang="en-GB" sz="950" dirty="0"/>
              <a:t>Assist the front-line manager in promoting the campaign </a:t>
            </a:r>
          </a:p>
          <a:p>
            <a:pPr marL="171450" lvl="0" indent="-171450" hangingPunct="0">
              <a:buFont typeface="Arial" panose="020B0604020202020204" pitchFamily="34" charset="0"/>
              <a:buChar char="•"/>
            </a:pPr>
            <a:r>
              <a:rPr lang="en-GB" sz="950" dirty="0"/>
              <a:t>Work with the union's ASRs and WSRs</a:t>
            </a:r>
          </a:p>
          <a:p>
            <a:pPr marL="171450" indent="-171450">
              <a:buFont typeface="Arial" panose="020B0604020202020204" pitchFamily="34" charset="0"/>
              <a:buChar char="•"/>
            </a:pPr>
            <a:r>
              <a:rPr lang="en-GB" sz="950" dirty="0"/>
              <a:t>Managers to update the SHE Calendar to confirm completion of activity</a:t>
            </a:r>
            <a:endParaRPr lang="en-GB" sz="950" b="1" u="sng" dirty="0">
              <a:solidFill>
                <a:srgbClr val="000000"/>
              </a:solidFill>
            </a:endParaRPr>
          </a:p>
          <a:p>
            <a:endParaRPr lang="en-GB" sz="950" b="1" u="sng" dirty="0">
              <a:solidFill>
                <a:srgbClr val="000000"/>
              </a:solidFill>
            </a:endParaRPr>
          </a:p>
          <a:p>
            <a:r>
              <a:rPr lang="en-GB" sz="950" b="1" u="sng" dirty="0">
                <a:solidFill>
                  <a:srgbClr val="000000"/>
                </a:solidFill>
              </a:rPr>
              <a:t>Channels - </a:t>
            </a:r>
            <a:r>
              <a:rPr lang="en-GB" sz="950" b="1" dirty="0"/>
              <a:t>*Messages have been requested to be delivered through all available channels:</a:t>
            </a:r>
            <a:endParaRPr lang="en-GB" sz="950" dirty="0"/>
          </a:p>
          <a:p>
            <a:r>
              <a:rPr lang="en-GB" sz="950" b="1" dirty="0">
                <a:solidFill>
                  <a:srgbClr val="FF0000"/>
                </a:solidFill>
              </a:rPr>
              <a:t>Considering the current COVID-19 pandemic, a number of these channels may not be available for us to use subject to ongoing communication of the situation.</a:t>
            </a:r>
          </a:p>
          <a:p>
            <a:endParaRPr lang="en-GB" sz="950" u="sng" dirty="0"/>
          </a:p>
          <a:p>
            <a:pPr marL="171450" indent="-171450">
              <a:buFont typeface="Arial" panose="020B0604020202020204" pitchFamily="34" charset="0"/>
              <a:buChar char="•"/>
            </a:pPr>
            <a:r>
              <a:rPr lang="en-GB" sz="950" dirty="0"/>
              <a:t>Regional Updates</a:t>
            </a:r>
          </a:p>
          <a:p>
            <a:pPr marL="171450" lvl="0" indent="-171450">
              <a:buFont typeface="Arial" panose="020B0604020202020204" pitchFamily="34" charset="0"/>
              <a:buChar char="•"/>
            </a:pPr>
            <a:r>
              <a:rPr lang="en-GB" sz="950" dirty="0"/>
              <a:t>Intranet</a:t>
            </a:r>
          </a:p>
          <a:p>
            <a:pPr marL="171450" lvl="0" indent="-171450">
              <a:buFont typeface="Arial" panose="020B0604020202020204" pitchFamily="34" charset="0"/>
              <a:buChar char="•"/>
            </a:pPr>
            <a:r>
              <a:rPr lang="en-GB" sz="950" dirty="0"/>
              <a:t>Huddles – Each unit will deliver message using huddle format</a:t>
            </a:r>
          </a:p>
          <a:p>
            <a:pPr marL="171450" lvl="0" indent="-171450">
              <a:buFont typeface="Arial" panose="020B0604020202020204" pitchFamily="34" charset="0"/>
              <a:buChar char="•"/>
            </a:pPr>
            <a:r>
              <a:rPr lang="en-GB" sz="950" dirty="0"/>
              <a:t>Posters and Seat drop leaflets to be printed on site, distributed &amp; displayed to support the campaign </a:t>
            </a:r>
          </a:p>
          <a:p>
            <a:pPr marL="171450" lvl="0" indent="-171450">
              <a:buFont typeface="Arial" panose="020B0604020202020204" pitchFamily="34" charset="0"/>
              <a:buChar char="•"/>
            </a:pPr>
            <a:r>
              <a:rPr lang="en-GB" sz="950" dirty="0" err="1"/>
              <a:t>WorkPlace</a:t>
            </a:r>
            <a:r>
              <a:rPr lang="en-GB" sz="950" dirty="0"/>
              <a:t> Platform</a:t>
            </a:r>
          </a:p>
          <a:p>
            <a:pPr marL="171450" indent="-171450">
              <a:buFont typeface="Arial" panose="020B0604020202020204" pitchFamily="34" charset="0"/>
              <a:buChar char="•"/>
            </a:pPr>
            <a:r>
              <a:rPr lang="en-GB" sz="950" dirty="0"/>
              <a:t> Seek activity from all managers and ASRs with responsibility for fleet (With current social distancing measures in place)</a:t>
            </a:r>
            <a:endParaRPr lang="en-GB" sz="950" b="1" u="sng" dirty="0">
              <a:solidFill>
                <a:srgbClr val="000000"/>
              </a:solidFill>
            </a:endParaRPr>
          </a:p>
        </p:txBody>
      </p:sp>
      <p:pic>
        <p:nvPicPr>
          <p:cNvPr id="11" name="Picture 10">
            <a:extLst>
              <a:ext uri="{FF2B5EF4-FFF2-40B4-BE49-F238E27FC236}">
                <a16:creationId xmlns:a16="http://schemas.microsoft.com/office/drawing/2014/main" id="{83DDFE2D-B454-4122-8466-67FEA84AD2F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131570" cy="50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1959867"/>
      </p:ext>
    </p:extLst>
  </p:cSld>
  <p:clrMapOvr>
    <a:masterClrMapping/>
  </p:clrMapOvr>
  <p:transition/>
</p:sld>
</file>

<file path=ppt/theme/theme1.xml><?xml version="1.0" encoding="utf-8"?>
<a:theme xmlns:a="http://schemas.openxmlformats.org/drawingml/2006/main" name="Office Theme">
  <a:themeElements>
    <a:clrScheme name="Royal Mail Group">
      <a:dk1>
        <a:srgbClr val="000000"/>
      </a:dk1>
      <a:lt1>
        <a:srgbClr val="FFFFFF"/>
      </a:lt1>
      <a:dk2>
        <a:srgbClr val="FF0000"/>
      </a:dk2>
      <a:lt2>
        <a:srgbClr val="666666"/>
      </a:lt2>
      <a:accent1>
        <a:srgbClr val="204A91"/>
      </a:accent1>
      <a:accent2>
        <a:srgbClr val="000000"/>
      </a:accent2>
      <a:accent3>
        <a:srgbClr val="007E5F"/>
      </a:accent3>
      <a:accent4>
        <a:srgbClr val="969696"/>
      </a:accent4>
      <a:accent5>
        <a:srgbClr val="B2B2B2"/>
      </a:accent5>
      <a:accent6>
        <a:srgbClr val="DDDDDD"/>
      </a:accent6>
      <a:hlink>
        <a:srgbClr val="204A91"/>
      </a:hlink>
      <a:folHlink>
        <a:srgbClr val="204A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20574</TotalTime>
  <Words>130</Words>
  <Application>Microsoft Office PowerPoint</Application>
  <PresentationFormat>On-screen Show (4:3)</PresentationFormat>
  <Paragraphs>37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Verdana</vt:lpstr>
      <vt:lpstr>Wingdings</vt:lpstr>
      <vt:lpstr>Office Theme</vt:lpstr>
      <vt:lpstr>Road Safety Campaign – Preventing Vehicle Rollaways 1st March 2021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Louise Pietrzykowska</cp:lastModifiedBy>
  <cp:revision>212</cp:revision>
  <dcterms:created xsi:type="dcterms:W3CDTF">2011-10-20T13:01:56Z</dcterms:created>
  <dcterms:modified xsi:type="dcterms:W3CDTF">2021-02-25T16:34:48Z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Group</vt:lpwstr>
  </property>
  <property fmtid="{D5CDD505-2E9C-101B-9397-08002B2CF9AE}" pid="5" name="MSIP_Label_980f36f3-41a5-4f45-a6a2-e224f336accd_Enabled">
    <vt:lpwstr>True</vt:lpwstr>
  </property>
  <property fmtid="{D5CDD505-2E9C-101B-9397-08002B2CF9AE}" pid="6" name="MSIP_Label_980f36f3-41a5-4f45-a6a2-e224f336accd_SiteId">
    <vt:lpwstr>7a082108-90dd-41ac-be41-9b8feabee2da</vt:lpwstr>
  </property>
  <property fmtid="{D5CDD505-2E9C-101B-9397-08002B2CF9AE}" pid="7" name="MSIP_Label_980f36f3-41a5-4f45-a6a2-e224f336accd_Owner">
    <vt:lpwstr>olesha.rhoden@royalmail.com</vt:lpwstr>
  </property>
  <property fmtid="{D5CDD505-2E9C-101B-9397-08002B2CF9AE}" pid="8" name="MSIP_Label_980f36f3-41a5-4f45-a6a2-e224f336accd_SetDate">
    <vt:lpwstr>2019-09-24T13:28:52.9108843Z</vt:lpwstr>
  </property>
  <property fmtid="{D5CDD505-2E9C-101B-9397-08002B2CF9AE}" pid="9" name="MSIP_Label_980f36f3-41a5-4f45-a6a2-e224f336accd_Name">
    <vt:lpwstr>Internal</vt:lpwstr>
  </property>
  <property fmtid="{D5CDD505-2E9C-101B-9397-08002B2CF9AE}" pid="10" name="MSIP_Label_980f36f3-41a5-4f45-a6a2-e224f336accd_Application">
    <vt:lpwstr>Microsoft Azure Information Protection</vt:lpwstr>
  </property>
  <property fmtid="{D5CDD505-2E9C-101B-9397-08002B2CF9AE}" pid="11" name="MSIP_Label_980f36f3-41a5-4f45-a6a2-e224f336accd_Extended_MSFT_Method">
    <vt:lpwstr>Automatic</vt:lpwstr>
  </property>
  <property fmtid="{D5CDD505-2E9C-101B-9397-08002B2CF9AE}" pid="12" name="Sensitivity">
    <vt:lpwstr>Internal</vt:lpwstr>
  </property>
</Properties>
</file>