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14"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10">
          <p15:clr>
            <a:srgbClr val="A4A3A4"/>
          </p15:clr>
        </p15:guide>
        <p15:guide id="3" orient="horz" pos="957">
          <p15:clr>
            <a:srgbClr val="A4A3A4"/>
          </p15:clr>
        </p15:guide>
        <p15:guide id="4" orient="horz" pos="910">
          <p15:clr>
            <a:srgbClr val="A4A3A4"/>
          </p15:clr>
        </p15:guide>
        <p15:guide id="5" orient="horz" pos="4071">
          <p15:clr>
            <a:srgbClr val="A4A3A4"/>
          </p15:clr>
        </p15:guide>
        <p15:guide id="6" orient="horz" pos="3651">
          <p15:clr>
            <a:srgbClr val="A4A3A4"/>
          </p15:clr>
        </p15:guide>
        <p15:guide id="7" orient="horz" pos="3592">
          <p15:clr>
            <a:srgbClr val="A4A3A4"/>
          </p15:clr>
        </p15:guide>
        <p15:guide id="8" pos="2880">
          <p15:clr>
            <a:srgbClr val="A4A3A4"/>
          </p15:clr>
        </p15:guide>
        <p15:guide id="9" pos="263">
          <p15:clr>
            <a:srgbClr val="A4A3A4"/>
          </p15:clr>
        </p15:guide>
        <p15:guide id="10" pos="549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Bromhall" initials="MB" lastIdx="6" clrIdx="0">
    <p:extLst>
      <p:ext uri="{19B8F6BF-5375-455C-9EA6-DF929625EA0E}">
        <p15:presenceInfo xmlns:p15="http://schemas.microsoft.com/office/powerpoint/2012/main" userId="S-1-5-21-3684057560-553081627-3205033306-483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48" autoAdjust="0"/>
    <p:restoredTop sz="93400" autoAdjust="0"/>
  </p:normalViewPr>
  <p:slideViewPr>
    <p:cSldViewPr snapToGrid="0" showGuides="1">
      <p:cViewPr varScale="1">
        <p:scale>
          <a:sx n="73" d="100"/>
          <a:sy n="73" d="100"/>
        </p:scale>
        <p:origin x="1680" y="78"/>
      </p:cViewPr>
      <p:guideLst>
        <p:guide orient="horz" pos="2160"/>
        <p:guide orient="horz" pos="210"/>
        <p:guide orient="horz" pos="957"/>
        <p:guide orient="horz" pos="910"/>
        <p:guide orient="horz" pos="4071"/>
        <p:guide orient="horz" pos="3651"/>
        <p:guide orient="horz" pos="3592"/>
        <p:guide pos="2880"/>
        <p:guide pos="263"/>
        <p:guide pos="5498"/>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1B5B98C-38FD-463E-89C3-3E9D0D210203}" type="datetimeFigureOut">
              <a:rPr lang="en-US" smtClean="0"/>
              <a:t>8/5/2020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F50C06-39EF-477F-A317-6810B10A2E37}" type="slidenum">
              <a:rPr lang="en-US" smtClean="0"/>
              <a:t>‹#›</a:t>
            </a:fld>
            <a:endParaRPr lang="en-US" dirty="0"/>
          </a:p>
        </p:txBody>
      </p:sp>
    </p:spTree>
    <p:extLst>
      <p:ext uri="{BB962C8B-B14F-4D97-AF65-F5344CB8AC3E}">
        <p14:creationId xmlns:p14="http://schemas.microsoft.com/office/powerpoint/2010/main" val="1782768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6C07F4E0-1604-49A8-8AFD-492A88FAAC25}" type="datetimeFigureOut">
              <a:rPr lang="en-US" smtClean="0"/>
              <a:pPr/>
              <a:t>8/5/2020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EE4C5386-DB2A-45A4-86A4-E806641C31E4}" type="slidenum">
              <a:rPr lang="en-US" smtClean="0"/>
              <a:pPr/>
              <a:t>‹#›</a:t>
            </a:fld>
            <a:endParaRPr lang="en-US" dirty="0"/>
          </a:p>
        </p:txBody>
      </p:sp>
    </p:spTree>
    <p:extLst>
      <p:ext uri="{BB962C8B-B14F-4D97-AF65-F5344CB8AC3E}">
        <p14:creationId xmlns:p14="http://schemas.microsoft.com/office/powerpoint/2010/main" val="4259027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9C7A7C-EF87-4345-A252-C0FB2595B3DE}" type="slidenum">
              <a:rPr lang="en-US" smtClean="0"/>
              <a:pPr/>
              <a:t>1</a:t>
            </a:fld>
            <a:endParaRPr lang="en-US" dirty="0"/>
          </a:p>
        </p:txBody>
      </p:sp>
      <p:sp>
        <p:nvSpPr>
          <p:cNvPr id="202754" name="Rectangle 2"/>
          <p:cNvSpPr>
            <a:spLocks noGrp="1" noRot="1" noChangeAspect="1" noChangeArrowheads="1" noTextEdit="1"/>
          </p:cNvSpPr>
          <p:nvPr>
            <p:ph type="sldImg"/>
          </p:nvPr>
        </p:nvSpPr>
        <p:spPr>
          <a:xfrm>
            <a:off x="1143000" y="685800"/>
            <a:ext cx="4572000" cy="3429000"/>
          </a:xfrm>
          <a:ln/>
        </p:spPr>
      </p:sp>
      <p:sp>
        <p:nvSpPr>
          <p:cNvPr id="202755" name="Rectangle 3"/>
          <p:cNvSpPr>
            <a:spLocks noGrp="1" noChangeArrowheads="1"/>
          </p:cNvSpPr>
          <p:nvPr>
            <p:ph type="body" idx="1"/>
          </p:nvPr>
        </p:nvSpPr>
        <p:spPr/>
        <p:txBody>
          <a:bodyPr/>
          <a:lstStyle/>
          <a:p>
            <a:pPr marL="0" indent="0">
              <a:buFontTx/>
              <a:buNone/>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7513" y="282574"/>
            <a:ext cx="8310562" cy="990000"/>
          </a:xfrm>
        </p:spPr>
        <p:txBody>
          <a:bodyPr/>
          <a:lstStyle>
            <a:lvl1pPr algn="l">
              <a:defRPr b="1">
                <a:solidFill>
                  <a:schemeClr val="tx2"/>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8" name="Group 7"/>
          <p:cNvGrpSpPr/>
          <p:nvPr userDrawn="1"/>
        </p:nvGrpSpPr>
        <p:grpSpPr bwMode="black">
          <a:xfrm>
            <a:off x="2734543" y="5329614"/>
            <a:ext cx="3669134" cy="461588"/>
            <a:chOff x="179388" y="3794126"/>
            <a:chExt cx="5186363" cy="652462"/>
          </a:xfrm>
        </p:grpSpPr>
        <p:sp>
          <p:nvSpPr>
            <p:cNvPr id="9"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0"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1"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2"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3"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4"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5"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6"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7"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8"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9"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1"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2"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
        <p:nvSpPr>
          <p:cNvPr id="4" name="TextBox 3" descr="CONFIDENTIAL_TAG_0xFFEE"/>
          <p:cNvSpPr txBox="1"/>
          <p:nvPr userDrawn="1"/>
        </p:nvSpPr>
        <p:spPr>
          <a:xfrm>
            <a:off x="398463" y="6340442"/>
            <a:ext cx="3189841" cy="276999"/>
          </a:xfrm>
          <a:prstGeom prst="rect">
            <a:avLst/>
          </a:prstGeom>
          <a:noFill/>
        </p:spPr>
        <p:txBody>
          <a:bodyPr vert="horz" rtlCol="0">
            <a:spAutoFit/>
          </a:bodyPr>
          <a:lstStyle/>
          <a:p>
            <a:endParaRPr lang="en-US" sz="1200" b="0" i="0" u="none">
              <a:solidFill>
                <a:schemeClr val="bg1"/>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7514" y="284400"/>
            <a:ext cx="8310561" cy="98865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417514" y="1441585"/>
            <a:ext cx="8310562" cy="42607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F8DEEF1C-85D8-4622-96D6-431C752B733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417513" y="282575"/>
            <a:ext cx="8310562" cy="984365"/>
          </a:xfrm>
        </p:spPr>
        <p:txBody>
          <a:bodyPr/>
          <a:lstStyle>
            <a:lvl1pPr algn="l">
              <a:defRPr b="1">
                <a:solidFill>
                  <a:schemeClr val="tx2"/>
                </a:solidFill>
              </a:defRPr>
            </a:lvl1pPr>
          </a:lstStyle>
          <a:p>
            <a:r>
              <a:rPr lang="en-US" dirty="0"/>
              <a:t>Click to edit </a:t>
            </a:r>
            <a:br>
              <a:rPr lang="en-US" dirty="0"/>
            </a:br>
            <a:r>
              <a:rPr lang="en-US" dirty="0"/>
              <a:t>Master title style</a:t>
            </a:r>
          </a:p>
        </p:txBody>
      </p:sp>
      <p:sp>
        <p:nvSpPr>
          <p:cNvPr id="8" name="Subtitle 2"/>
          <p:cNvSpPr>
            <a:spLocks noGrp="1"/>
          </p:cNvSpPr>
          <p:nvPr>
            <p:ph type="subTitle" idx="1"/>
          </p:nvPr>
        </p:nvSpPr>
        <p:spPr>
          <a:xfrm>
            <a:off x="417514" y="1444625"/>
            <a:ext cx="6567180" cy="1375693"/>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9" name="Group 8"/>
          <p:cNvGrpSpPr/>
          <p:nvPr userDrawn="1"/>
        </p:nvGrpSpPr>
        <p:grpSpPr bwMode="black">
          <a:xfrm>
            <a:off x="2734543" y="5329614"/>
            <a:ext cx="3669134" cy="461588"/>
            <a:chOff x="179388" y="3794126"/>
            <a:chExt cx="5186363" cy="652462"/>
          </a:xfrm>
        </p:grpSpPr>
        <p:sp>
          <p:nvSpPr>
            <p:cNvPr id="10"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1"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2"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3"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4"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5"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6"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7"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8"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9"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1"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2"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3"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F8DEEF1C-85D8-4622-96D6-431C752B733C}" type="slidenum">
              <a:rPr lang="en-US" smtClean="0"/>
              <a:pPr/>
              <a:t>‹#›</a:t>
            </a:fld>
            <a:endParaRPr lang="en-US" dirty="0"/>
          </a:p>
        </p:txBody>
      </p:sp>
      <p:sp>
        <p:nvSpPr>
          <p:cNvPr id="8" name="Content Placeholder 2"/>
          <p:cNvSpPr>
            <a:spLocks noGrp="1"/>
          </p:cNvSpPr>
          <p:nvPr>
            <p:ph idx="1"/>
          </p:nvPr>
        </p:nvSpPr>
        <p:spPr>
          <a:xfrm>
            <a:off x="417513" y="1441585"/>
            <a:ext cx="4047609" cy="42607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3"/>
          </p:nvPr>
        </p:nvSpPr>
        <p:spPr>
          <a:xfrm>
            <a:off x="4752020" y="1441585"/>
            <a:ext cx="3976055" cy="42607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17513" y="1444625"/>
            <a:ext cx="4079875"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p:nvPr>
        </p:nvSpPr>
        <p:spPr>
          <a:xfrm>
            <a:off x="4762006" y="1444625"/>
            <a:ext cx="3974832"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F8DEEF1C-85D8-4622-96D6-431C752B733C}" type="slidenum">
              <a:rPr lang="en-US" smtClean="0"/>
              <a:pPr/>
              <a:t>‹#›</a:t>
            </a:fld>
            <a:endParaRPr lang="en-US" dirty="0"/>
          </a:p>
        </p:txBody>
      </p:sp>
      <p:sp>
        <p:nvSpPr>
          <p:cNvPr id="10" name="Content Placeholder 2"/>
          <p:cNvSpPr>
            <a:spLocks noGrp="1"/>
          </p:cNvSpPr>
          <p:nvPr>
            <p:ph idx="13"/>
          </p:nvPr>
        </p:nvSpPr>
        <p:spPr>
          <a:xfrm>
            <a:off x="429053" y="2268187"/>
            <a:ext cx="4036069" cy="34341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4"/>
          </p:nvPr>
        </p:nvSpPr>
        <p:spPr>
          <a:xfrm>
            <a:off x="4752020" y="2268187"/>
            <a:ext cx="3976055" cy="34341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F8DEEF1C-85D8-4622-96D6-431C752B733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F8DEEF1C-85D8-4622-96D6-431C752B733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End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7513" y="282575"/>
            <a:ext cx="8310562" cy="984365"/>
          </a:xfrm>
        </p:spPr>
        <p:txBody>
          <a:bodyPr/>
          <a:lstStyle>
            <a:lvl1pPr algn="l">
              <a:defRPr b="1">
                <a:solidFill>
                  <a:schemeClr val="tx2"/>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4" name="Group 7"/>
          <p:cNvGrpSpPr/>
          <p:nvPr userDrawn="1"/>
        </p:nvGrpSpPr>
        <p:grpSpPr bwMode="black">
          <a:xfrm>
            <a:off x="2734543" y="5329614"/>
            <a:ext cx="3669134" cy="461588"/>
            <a:chOff x="179388" y="3794126"/>
            <a:chExt cx="5186363" cy="652462"/>
          </a:xfrm>
        </p:grpSpPr>
        <p:sp>
          <p:nvSpPr>
            <p:cNvPr id="9"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0"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1"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2"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3"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4"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5"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6"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7"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8"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9"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1"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2"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
        <p:nvSpPr>
          <p:cNvPr id="23" name="Line 12"/>
          <p:cNvSpPr>
            <a:spLocks noChangeShapeType="1"/>
          </p:cNvSpPr>
          <p:nvPr userDrawn="1"/>
        </p:nvSpPr>
        <p:spPr bwMode="auto">
          <a:xfrm>
            <a:off x="0" y="6142311"/>
            <a:ext cx="9144000" cy="0"/>
          </a:xfrm>
          <a:prstGeom prst="line">
            <a:avLst/>
          </a:prstGeom>
          <a:noFill/>
          <a:ln w="57150">
            <a:solidFill>
              <a:srgbClr val="EC111B"/>
            </a:solidFill>
            <a:round/>
            <a:headEnd/>
            <a:tailEnd/>
          </a:ln>
          <a:effectLst/>
        </p:spPr>
        <p:txBody>
          <a:bodyPr/>
          <a:lstStyle/>
          <a:p>
            <a:endParaRPr lang="en-US" dirty="0">
              <a:latin typeface="Arial" pitchFamily="34" charset="0"/>
            </a:endParaRPr>
          </a:p>
        </p:txBody>
      </p:sp>
      <p:sp>
        <p:nvSpPr>
          <p:cNvPr id="24" name="Rectangle 5"/>
          <p:cNvSpPr>
            <a:spLocks noChangeArrowheads="1"/>
          </p:cNvSpPr>
          <p:nvPr userDrawn="1"/>
        </p:nvSpPr>
        <p:spPr bwMode="auto">
          <a:xfrm>
            <a:off x="434975" y="5702300"/>
            <a:ext cx="8328025" cy="913561"/>
          </a:xfrm>
          <a:prstGeom prst="rect">
            <a:avLst/>
          </a:prstGeom>
          <a:noFill/>
          <a:ln w="9525">
            <a:noFill/>
            <a:miter lim="800000"/>
            <a:headEnd/>
            <a:tailEnd/>
          </a:ln>
          <a:effectLst/>
        </p:spPr>
        <p:txBody>
          <a:bodyPr lIns="0" tIns="0" rIns="0" bIns="0" anchor="b" anchorCtr="0">
            <a:noAutofit/>
          </a:bodyPr>
          <a:lstStyle/>
          <a:p>
            <a:pPr algn="ctr">
              <a:lnSpc>
                <a:spcPct val="100000"/>
              </a:lnSpc>
              <a:spcBef>
                <a:spcPct val="0"/>
              </a:spcBef>
              <a:spcAft>
                <a:spcPct val="0"/>
              </a:spcAft>
              <a:buClrTx/>
            </a:pPr>
            <a:r>
              <a:rPr lang="en-US" sz="800" dirty="0">
                <a:solidFill>
                  <a:schemeClr val="tx1"/>
                </a:solidFill>
                <a:latin typeface="Arial" pitchFamily="34" charset="0"/>
                <a:cs typeface="Arial" pitchFamily="34" charset="0"/>
              </a:rPr>
              <a:t>All trade marks are the property of Royal Mail Group Ltd. © Royal Mail Group Ltd. All rights reserved.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7513" y="280108"/>
            <a:ext cx="8310563" cy="988652"/>
          </a:xfrm>
          <a:prstGeom prst="rect">
            <a:avLst/>
          </a:prstGeom>
        </p:spPr>
        <p:txBody>
          <a:bodyPr vert="horz" lIns="0" tIns="0" rIns="0" bIns="0" rtlCol="0" anchor="t" anchorCtr="0">
            <a:noAutofit/>
          </a:bodyPr>
          <a:lstStyle/>
          <a:p>
            <a:r>
              <a:rPr lang="en-US" dirty="0"/>
              <a:t>Click to edit Master </a:t>
            </a:r>
            <a:br>
              <a:rPr lang="en-US" dirty="0"/>
            </a:br>
            <a:r>
              <a:rPr lang="en-US" dirty="0"/>
              <a:t>title style</a:t>
            </a:r>
          </a:p>
        </p:txBody>
      </p:sp>
      <p:sp>
        <p:nvSpPr>
          <p:cNvPr id="3" name="Text Placeholder 2"/>
          <p:cNvSpPr>
            <a:spLocks noGrp="1"/>
          </p:cNvSpPr>
          <p:nvPr>
            <p:ph type="body" idx="1"/>
          </p:nvPr>
        </p:nvSpPr>
        <p:spPr>
          <a:xfrm>
            <a:off x="417513" y="1441585"/>
            <a:ext cx="8310561" cy="4260715"/>
          </a:xfrm>
          <a:prstGeom prst="rect">
            <a:avLst/>
          </a:prstGeom>
        </p:spPr>
        <p:txBody>
          <a:bodyPr vert="horz" lIns="0" tIns="0" rIns="0" bIns="0" rtlCol="0" anchor="t" anchorCtr="0">
            <a:normAutofit/>
          </a:bodyPr>
          <a:lstStyle/>
          <a:p>
            <a:pPr lvl="0"/>
            <a:r>
              <a:rPr lang="en-US" dirty="0"/>
              <a:t>Click to edit Master text styles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619672" y="6308047"/>
            <a:ext cx="5195561" cy="225830"/>
          </a:xfrm>
          <a:prstGeom prst="rect">
            <a:avLst/>
          </a:prstGeom>
        </p:spPr>
        <p:txBody>
          <a:bodyPr vert="horz" lIns="0" tIns="0" rIns="0" bIns="0" rtlCol="0" anchor="t" anchorCtr="0">
            <a:noAutofit/>
          </a:bodyPr>
          <a:lstStyle>
            <a:lvl1pPr algn="ctr">
              <a:defRPr sz="1200">
                <a:solidFill>
                  <a:schemeClr val="tx1">
                    <a:tint val="75000"/>
                  </a:schemeClr>
                </a:solidFill>
                <a:latin typeface="Arial" pitchFamily="34" charset="0"/>
              </a:defRPr>
            </a:lvl1pPr>
          </a:lstStyle>
          <a:p>
            <a:r>
              <a:rPr lang="en-US" dirty="0"/>
              <a:t> </a:t>
            </a:r>
          </a:p>
        </p:txBody>
      </p:sp>
      <p:sp>
        <p:nvSpPr>
          <p:cNvPr id="6" name="Slide Number Placeholder 5"/>
          <p:cNvSpPr>
            <a:spLocks noGrp="1"/>
          </p:cNvSpPr>
          <p:nvPr>
            <p:ph type="sldNum" sz="quarter" idx="4"/>
          </p:nvPr>
        </p:nvSpPr>
        <p:spPr>
          <a:xfrm>
            <a:off x="417513" y="6308047"/>
            <a:ext cx="935335" cy="241002"/>
          </a:xfrm>
          <a:prstGeom prst="rect">
            <a:avLst/>
          </a:prstGeom>
        </p:spPr>
        <p:txBody>
          <a:bodyPr vert="horz" lIns="0" tIns="0" rIns="0" bIns="0" rtlCol="0" anchor="t" anchorCtr="0">
            <a:noAutofit/>
          </a:bodyPr>
          <a:lstStyle>
            <a:lvl1pPr algn="l">
              <a:defRPr sz="1200">
                <a:solidFill>
                  <a:schemeClr val="tx1">
                    <a:tint val="75000"/>
                  </a:schemeClr>
                </a:solidFill>
                <a:latin typeface="Arial" pitchFamily="34" charset="0"/>
              </a:defRPr>
            </a:lvl1pPr>
          </a:lstStyle>
          <a:p>
            <a:fld id="{F8DEEF1C-85D8-4622-96D6-431C752B733C}" type="slidenum">
              <a:rPr lang="en-US" smtClean="0"/>
              <a:pPr/>
              <a:t>‹#›</a:t>
            </a:fld>
            <a:endParaRPr lang="en-US" dirty="0"/>
          </a:p>
        </p:txBody>
      </p:sp>
      <p:grpSp>
        <p:nvGrpSpPr>
          <p:cNvPr id="26" name="Group 25"/>
          <p:cNvGrpSpPr/>
          <p:nvPr userDrawn="1"/>
        </p:nvGrpSpPr>
        <p:grpSpPr bwMode="black">
          <a:xfrm>
            <a:off x="7348233" y="6428548"/>
            <a:ext cx="1538592" cy="192477"/>
            <a:chOff x="179388" y="3794126"/>
            <a:chExt cx="5186363" cy="652462"/>
          </a:xfrm>
        </p:grpSpPr>
        <p:sp>
          <p:nvSpPr>
            <p:cNvPr id="2055"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6"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7"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8"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9"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0"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1"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2"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3"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4"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5"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6"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7"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8"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
        <p:nvSpPr>
          <p:cNvPr id="4" name="TextBox 3" descr="CONFIDENTIAL_TAG_0xFFEE"/>
          <p:cNvSpPr txBox="1"/>
          <p:nvPr userDrawn="1"/>
        </p:nvSpPr>
        <p:spPr>
          <a:xfrm>
            <a:off x="411163" y="6060553"/>
            <a:ext cx="3095199" cy="261610"/>
          </a:xfrm>
          <a:prstGeom prst="rect">
            <a:avLst/>
          </a:prstGeom>
          <a:noFill/>
        </p:spPr>
        <p:txBody>
          <a:bodyPr vert="horz" rtlCol="0">
            <a:spAutoFit/>
          </a:bodyPr>
          <a:lstStyle/>
          <a:p>
            <a:endParaRPr lang="en-US" sz="1100" b="0" i="0" u="none">
              <a:solidFill>
                <a:schemeClr val="bg1"/>
              </a:solidFill>
              <a:latin typeface="Calibri"/>
            </a:endParaRPr>
          </a:p>
        </p:txBody>
      </p:sp>
      <p:sp>
        <p:nvSpPr>
          <p:cNvPr id="7" name="MSIPCMContentMarking" descr="{&quot;HashCode&quot;:-685326706,&quot;Placement&quot;:&quot;Footer&quot;}">
            <a:extLst>
              <a:ext uri="{FF2B5EF4-FFF2-40B4-BE49-F238E27FC236}">
                <a16:creationId xmlns:a16="http://schemas.microsoft.com/office/drawing/2014/main" id="{472D547E-C2E2-4687-95DC-75DECC241FA1}"/>
              </a:ext>
            </a:extLst>
          </p:cNvPr>
          <p:cNvSpPr txBox="1"/>
          <p:nvPr userDrawn="1"/>
        </p:nvSpPr>
        <p:spPr>
          <a:xfrm>
            <a:off x="0" y="6595656"/>
            <a:ext cx="1631108"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Classified: RMG – Internal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dt="0"/>
  <p:txStyles>
    <p:titleStyle>
      <a:lvl1pPr algn="l" defTabSz="914400" rtl="0" eaLnBrk="1" latinLnBrk="0" hangingPunct="1">
        <a:lnSpc>
          <a:spcPct val="90000"/>
        </a:lnSpc>
        <a:spcBef>
          <a:spcPct val="0"/>
        </a:spcBef>
        <a:buNone/>
        <a:defRPr sz="3600" b="1" kern="1200">
          <a:solidFill>
            <a:schemeClr val="tx1"/>
          </a:solidFill>
          <a:latin typeface="Arial" pitchFamily="34" charset="0"/>
          <a:ea typeface="+mj-ea"/>
          <a:cs typeface="+mj-cs"/>
        </a:defRPr>
      </a:lvl1pPr>
    </p:titleStyle>
    <p:bodyStyle>
      <a:lvl1pPr marL="277813" indent="-277813" algn="l" defTabSz="914400" rtl="0" eaLnBrk="1" latinLnBrk="0" hangingPunct="1">
        <a:spcBef>
          <a:spcPct val="20000"/>
        </a:spcBef>
        <a:buClr>
          <a:schemeClr val="tx2"/>
        </a:buClr>
        <a:buFont typeface="Verdana" pitchFamily="34" charset="0"/>
        <a:buChar char="•"/>
        <a:defRPr sz="2400" kern="1200">
          <a:solidFill>
            <a:schemeClr val="tx1"/>
          </a:solidFill>
          <a:latin typeface="Arial" pitchFamily="34" charset="0"/>
          <a:ea typeface="+mn-ea"/>
          <a:cs typeface="+mn-cs"/>
        </a:defRPr>
      </a:lvl1pPr>
      <a:lvl2pPr marL="447675" indent="0" algn="l" defTabSz="914400" rtl="0" eaLnBrk="1" latinLnBrk="0" hangingPunct="1">
        <a:spcBef>
          <a:spcPct val="20000"/>
        </a:spcBef>
        <a:buFontTx/>
        <a:buNone/>
        <a:defRPr sz="2000" kern="1200">
          <a:solidFill>
            <a:schemeClr val="tx2"/>
          </a:solidFill>
          <a:latin typeface="Arial" pitchFamily="34" charset="0"/>
          <a:ea typeface="+mn-ea"/>
          <a:cs typeface="+mn-cs"/>
        </a:defRPr>
      </a:lvl2pPr>
      <a:lvl3pPr marL="996950" indent="-185738" algn="l" defTabSz="914400" rtl="0" eaLnBrk="1" latinLnBrk="0" hangingPunct="1">
        <a:spcBef>
          <a:spcPct val="20000"/>
        </a:spcBef>
        <a:buClr>
          <a:schemeClr val="tx2"/>
        </a:buClr>
        <a:buFont typeface="Arial" pitchFamily="34" charset="0"/>
        <a:buChar char="–"/>
        <a:defRPr sz="1800" kern="1200">
          <a:solidFill>
            <a:schemeClr val="tx1"/>
          </a:solidFill>
          <a:latin typeface="Arial" pitchFamily="34" charset="0"/>
          <a:ea typeface="+mn-ea"/>
          <a:cs typeface="+mn-cs"/>
        </a:defRPr>
      </a:lvl3pPr>
      <a:lvl4pPr marL="1358900" indent="-180975" algn="l" defTabSz="914400" rtl="0" eaLnBrk="1" latinLnBrk="0" hangingPunct="1">
        <a:spcBef>
          <a:spcPct val="20000"/>
        </a:spcBef>
        <a:buFont typeface="Arial" pitchFamily="34" charset="0"/>
        <a:buChar char="–"/>
        <a:defRPr sz="1600" kern="1200">
          <a:solidFill>
            <a:schemeClr val="tx1">
              <a:lumMod val="65000"/>
              <a:lumOff val="35000"/>
            </a:schemeClr>
          </a:solidFill>
          <a:latin typeface="Arial" pitchFamily="34" charset="0"/>
          <a:ea typeface="+mn-ea"/>
          <a:cs typeface="+mn-cs"/>
        </a:defRPr>
      </a:lvl4pPr>
      <a:lvl5pPr marL="1725613" indent="-185738" algn="l" defTabSz="914400" rtl="0" eaLnBrk="1" latinLnBrk="0" hangingPunct="1">
        <a:spcBef>
          <a:spcPct val="20000"/>
        </a:spcBef>
        <a:buFont typeface="Arial" pitchFamily="34" charset="0"/>
        <a:buChar char="–"/>
        <a:defRPr sz="1600" kern="1200">
          <a:solidFill>
            <a:schemeClr val="tx1">
              <a:lumMod val="65000"/>
              <a:lumOff val="35000"/>
            </a:schemeClr>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descr="Rectangle 2::Rectangle 2::"/>
          <p:cNvSpPr>
            <a:spLocks noGrp="1" noChangeArrowheads="1"/>
          </p:cNvSpPr>
          <p:nvPr>
            <p:ph type="title"/>
          </p:nvPr>
        </p:nvSpPr>
        <p:spPr>
          <a:xfrm>
            <a:off x="417080" y="147498"/>
            <a:ext cx="8414305" cy="435432"/>
          </a:xfrm>
        </p:spPr>
        <p:txBody>
          <a:bodyPr/>
          <a:lstStyle/>
          <a:p>
            <a:pPr algn="ctr"/>
            <a:r>
              <a:rPr lang="en-US" sz="1200" dirty="0">
                <a:solidFill>
                  <a:srgbClr val="FF0000"/>
                </a:solidFill>
                <a:latin typeface="+mn-lt"/>
              </a:rPr>
              <a:t>Road Safety Campaign – </a:t>
            </a:r>
            <a:r>
              <a:rPr lang="en-US" sz="1200" dirty="0" err="1">
                <a:solidFill>
                  <a:srgbClr val="FF0000"/>
                </a:solidFill>
                <a:latin typeface="+mn-lt"/>
              </a:rPr>
              <a:t>ClearView</a:t>
            </a:r>
            <a:r>
              <a:rPr lang="en-US" sz="1200" dirty="0">
                <a:solidFill>
                  <a:srgbClr val="FF0000"/>
                </a:solidFill>
                <a:latin typeface="+mn-lt"/>
              </a:rPr>
              <a:t> Windscreens</a:t>
            </a:r>
            <a:br>
              <a:rPr lang="en-US" sz="1200" dirty="0">
                <a:solidFill>
                  <a:srgbClr val="FF0000"/>
                </a:solidFill>
                <a:latin typeface="+mn-lt"/>
              </a:rPr>
            </a:br>
            <a:r>
              <a:rPr lang="en-US" sz="1200" dirty="0">
                <a:solidFill>
                  <a:srgbClr val="FF0000"/>
                </a:solidFill>
                <a:latin typeface="+mn-lt"/>
              </a:rPr>
              <a:t>17</a:t>
            </a:r>
            <a:r>
              <a:rPr lang="en-US" sz="1200" baseline="30000" dirty="0">
                <a:solidFill>
                  <a:srgbClr val="FF0000"/>
                </a:solidFill>
                <a:latin typeface="+mn-lt"/>
              </a:rPr>
              <a:t>TH</a:t>
            </a:r>
            <a:r>
              <a:rPr lang="en-US" sz="1200" dirty="0">
                <a:solidFill>
                  <a:srgbClr val="FF0000"/>
                </a:solidFill>
                <a:latin typeface="+mn-lt"/>
              </a:rPr>
              <a:t> August 2020</a:t>
            </a:r>
            <a:br>
              <a:rPr lang="en-US" sz="1200" dirty="0">
                <a:solidFill>
                  <a:srgbClr val="FF0000"/>
                </a:solidFill>
                <a:latin typeface="+mn-lt"/>
              </a:rPr>
            </a:br>
            <a:endParaRPr lang="en-US" sz="1200" dirty="0">
              <a:solidFill>
                <a:srgbClr val="FF0000"/>
              </a:solidFill>
              <a:latin typeface="+mn-lt"/>
            </a:endParaRPr>
          </a:p>
        </p:txBody>
      </p:sp>
      <p:sp>
        <p:nvSpPr>
          <p:cNvPr id="9" name="Rectangle 8">
            <a:extLst>
              <a:ext uri="{FF2B5EF4-FFF2-40B4-BE49-F238E27FC236}">
                <a16:creationId xmlns:a16="http://schemas.microsoft.com/office/drawing/2014/main" id="{0F4590A0-6692-4499-8A78-B2923BD77799}"/>
              </a:ext>
            </a:extLst>
          </p:cNvPr>
          <p:cNvSpPr/>
          <p:nvPr/>
        </p:nvSpPr>
        <p:spPr>
          <a:xfrm>
            <a:off x="276226" y="471346"/>
            <a:ext cx="8555159" cy="6401753"/>
          </a:xfrm>
          <a:prstGeom prst="rect">
            <a:avLst/>
          </a:prstGeom>
        </p:spPr>
        <p:txBody>
          <a:bodyPr wrap="square">
            <a:spAutoFit/>
          </a:bodyPr>
          <a:lstStyle/>
          <a:p>
            <a:pPr lvl="0"/>
            <a:r>
              <a:rPr lang="en-GB" sz="1000" b="1" u="sng" dirty="0">
                <a:solidFill>
                  <a:srgbClr val="000000"/>
                </a:solidFill>
              </a:rPr>
              <a:t>Audience</a:t>
            </a:r>
            <a:r>
              <a:rPr lang="en-GB" sz="1000" b="1" dirty="0">
                <a:solidFill>
                  <a:srgbClr val="000000"/>
                </a:solidFill>
              </a:rPr>
              <a:t> </a:t>
            </a:r>
          </a:p>
          <a:p>
            <a:pPr lvl="0"/>
            <a:endParaRPr lang="en-GB" sz="1000" b="1" dirty="0">
              <a:solidFill>
                <a:srgbClr val="000000"/>
              </a:solidFill>
            </a:endParaRPr>
          </a:p>
          <a:p>
            <a:pPr lvl="0"/>
            <a:r>
              <a:rPr lang="en-GB" sz="1000" dirty="0">
                <a:solidFill>
                  <a:srgbClr val="000000"/>
                </a:solidFill>
              </a:rPr>
              <a:t>Anybody who drives a vehicle on Royal Mail Group business</a:t>
            </a:r>
          </a:p>
          <a:p>
            <a:pPr lvl="0"/>
            <a:endParaRPr lang="en-GB" sz="1000" dirty="0">
              <a:solidFill>
                <a:srgbClr val="000000"/>
              </a:solidFill>
            </a:endParaRPr>
          </a:p>
          <a:p>
            <a:pPr lvl="0"/>
            <a:r>
              <a:rPr lang="en-GB" sz="1000" b="1" u="sng" dirty="0">
                <a:solidFill>
                  <a:srgbClr val="000000"/>
                </a:solidFill>
              </a:rPr>
              <a:t>Objective</a:t>
            </a:r>
          </a:p>
          <a:p>
            <a:pPr lvl="0"/>
            <a:endParaRPr lang="en-GB" sz="1000" b="1" u="sng" dirty="0">
              <a:solidFill>
                <a:srgbClr val="000000"/>
              </a:solidFill>
            </a:endParaRPr>
          </a:p>
          <a:p>
            <a:r>
              <a:rPr lang="en-GB" sz="1000" dirty="0"/>
              <a:t>For the RS campaign in August 2020, we’re highlighting the importance of having a ‘</a:t>
            </a:r>
            <a:r>
              <a:rPr lang="en-GB" sz="1000" b="1" dirty="0" err="1"/>
              <a:t>ClearView</a:t>
            </a:r>
            <a:r>
              <a:rPr lang="en-GB" sz="1000" b="1" dirty="0"/>
              <a:t>’</a:t>
            </a:r>
            <a:r>
              <a:rPr lang="en-GB" sz="1000" dirty="0"/>
              <a:t> from your Windscreen, ensuring the vehicle's windscreen is always clean, clear, and free of obstructions.  We’re also highlighting the devastating consequences it can have if your windscreen is dirty, if you have any objects on the dashboard or hanging from the rear view mirror that can obstruct your view of the road.   Driving safely means making sure that your line of vision is kept clear.  If your vision is obscured, you will not be able to see the road ahead properly and it could create a blind spot.</a:t>
            </a:r>
          </a:p>
          <a:p>
            <a:endParaRPr lang="en-GB" sz="1000" b="1" u="sng" dirty="0">
              <a:solidFill>
                <a:srgbClr val="000000"/>
              </a:solidFill>
            </a:endParaRPr>
          </a:p>
          <a:p>
            <a:r>
              <a:rPr lang="en-GB" sz="1000" b="1" u="sng" dirty="0">
                <a:solidFill>
                  <a:srgbClr val="000000"/>
                </a:solidFill>
              </a:rPr>
              <a:t>Key Messages</a:t>
            </a:r>
          </a:p>
          <a:p>
            <a:endParaRPr lang="en-GB" sz="1000" b="1" u="sng" dirty="0">
              <a:solidFill>
                <a:srgbClr val="000000"/>
              </a:solidFill>
            </a:endParaRPr>
          </a:p>
          <a:p>
            <a:pPr marL="171450" indent="-171450">
              <a:buFont typeface="Arial" panose="020B0604020202020204" pitchFamily="34" charset="0"/>
              <a:buChar char="•"/>
            </a:pPr>
            <a:r>
              <a:rPr lang="en-GB" sz="1000" dirty="0"/>
              <a:t>Drivers to ensure that their windscreens are free and kept free of any obstructions that could obscure their view of the road before and during their shift.</a:t>
            </a:r>
          </a:p>
          <a:p>
            <a:pPr marL="171450" indent="-171450">
              <a:buFont typeface="Arial" panose="020B0604020202020204" pitchFamily="34" charset="0"/>
              <a:buChar char="•"/>
            </a:pPr>
            <a:r>
              <a:rPr lang="en-GB" sz="1000" dirty="0"/>
              <a:t>If your vision is obscured, you will not be able to see the road ahead properly and it could create a blind spot.</a:t>
            </a:r>
          </a:p>
          <a:p>
            <a:pPr marL="171450" indent="-171450">
              <a:buFont typeface="Arial" panose="020B0604020202020204" pitchFamily="34" charset="0"/>
              <a:buChar char="•"/>
            </a:pPr>
            <a:r>
              <a:rPr lang="en-GB" sz="1000" dirty="0"/>
              <a:t>The consequences of failing to keep your vision free from obstruction could land you a fine and 3 penalty points. It may also mean you're held responsible if you're in an accident. </a:t>
            </a:r>
          </a:p>
          <a:p>
            <a:endParaRPr lang="en-GB" sz="1000" dirty="0"/>
          </a:p>
          <a:p>
            <a:r>
              <a:rPr lang="en-GB" sz="1000" b="1" dirty="0"/>
              <a:t>For all Managers:</a:t>
            </a:r>
            <a:r>
              <a:rPr lang="en-GB" sz="1000" dirty="0"/>
              <a:t> </a:t>
            </a:r>
          </a:p>
          <a:p>
            <a:endParaRPr lang="en-GB" sz="1000" dirty="0"/>
          </a:p>
          <a:p>
            <a:r>
              <a:rPr lang="en-GB" sz="1000" dirty="0"/>
              <a:t>Carry out off-site observations of vehicles as they are coming and going to ensure that Windscreens and Dashboards are clear of any obstructions that may prohibit a clear view of the road and surrounding areas.</a:t>
            </a:r>
          </a:p>
          <a:p>
            <a:pPr lvl="0"/>
            <a:endParaRPr lang="en-GB" sz="1000" b="1" u="sng" dirty="0">
              <a:solidFill>
                <a:srgbClr val="000000"/>
              </a:solidFill>
            </a:endParaRPr>
          </a:p>
          <a:p>
            <a:pPr lvl="0"/>
            <a:r>
              <a:rPr lang="en-GB" sz="1000" b="1" u="sng" dirty="0">
                <a:solidFill>
                  <a:srgbClr val="000000"/>
                </a:solidFill>
              </a:rPr>
              <a:t>Channels</a:t>
            </a:r>
          </a:p>
          <a:p>
            <a:pPr lvl="0"/>
            <a:endParaRPr lang="en-GB" sz="1000" u="sng" dirty="0"/>
          </a:p>
          <a:p>
            <a:pPr marL="171450" indent="-171450">
              <a:buFont typeface="Arial" panose="020B0604020202020204" pitchFamily="34" charset="0"/>
              <a:buChar char="•"/>
            </a:pPr>
            <a:r>
              <a:rPr lang="en-GB" sz="1000" dirty="0"/>
              <a:t>Regional Updates</a:t>
            </a:r>
          </a:p>
          <a:p>
            <a:pPr marL="171450" indent="-171450">
              <a:buFont typeface="Arial" panose="020B0604020202020204" pitchFamily="34" charset="0"/>
              <a:buChar char="•"/>
            </a:pPr>
            <a:r>
              <a:rPr lang="en-GB" sz="1000" dirty="0"/>
              <a:t>Intranet</a:t>
            </a:r>
          </a:p>
          <a:p>
            <a:pPr marL="171450" indent="-171450">
              <a:buFont typeface="Arial" panose="020B0604020202020204" pitchFamily="34" charset="0"/>
              <a:buChar char="•"/>
            </a:pPr>
            <a:r>
              <a:rPr lang="en-GB" sz="1000"/>
              <a:t>Poster </a:t>
            </a:r>
            <a:r>
              <a:rPr lang="en-GB" sz="1000" dirty="0"/>
              <a:t>distributed to support campaign and replicated on plasma screens</a:t>
            </a:r>
          </a:p>
          <a:p>
            <a:pPr marL="171450" indent="-171450">
              <a:buFont typeface="Arial" panose="020B0604020202020204" pitchFamily="34" charset="0"/>
              <a:buChar char="•"/>
            </a:pPr>
            <a:r>
              <a:rPr lang="en-GB" sz="1000" dirty="0"/>
              <a:t>Comms will include a real-life article of the Suzanna Bull story</a:t>
            </a:r>
          </a:p>
          <a:p>
            <a:pPr marL="171450" indent="-171450">
              <a:buFont typeface="Arial" panose="020B0604020202020204" pitchFamily="34" charset="0"/>
              <a:buChar char="•"/>
            </a:pPr>
            <a:r>
              <a:rPr lang="en-GB" sz="1000" dirty="0"/>
              <a:t>Workplace Platform</a:t>
            </a:r>
          </a:p>
          <a:p>
            <a:pPr marL="171450" indent="-171450">
              <a:buFont typeface="Arial" panose="020B0604020202020204" pitchFamily="34" charset="0"/>
              <a:buChar char="•"/>
            </a:pPr>
            <a:r>
              <a:rPr lang="en-GB" sz="1000" dirty="0"/>
              <a:t>RMTV (This will be a duplication of the RSW Poster)</a:t>
            </a:r>
          </a:p>
          <a:p>
            <a:pPr marL="0" lvl="1"/>
            <a:endParaRPr lang="en-GB" sz="1000" b="1" u="sng" dirty="0">
              <a:solidFill>
                <a:srgbClr val="000000"/>
              </a:solidFill>
            </a:endParaRPr>
          </a:p>
          <a:p>
            <a:pPr marL="0" lvl="1"/>
            <a:r>
              <a:rPr lang="en-GB" sz="1000" b="1" dirty="0">
                <a:solidFill>
                  <a:srgbClr val="FF0000"/>
                </a:solidFill>
              </a:rPr>
              <a:t>Considering the current COVID-19 pandemic, a number of these channels may not be available for us to use subject to ongoing communication of the situation.</a:t>
            </a:r>
          </a:p>
          <a:p>
            <a:pPr marL="0" lvl="1"/>
            <a:endParaRPr lang="en-GB" sz="1000" b="1" u="sng" dirty="0">
              <a:solidFill>
                <a:srgbClr val="000000"/>
              </a:solidFill>
            </a:endParaRPr>
          </a:p>
          <a:p>
            <a:pPr marL="0" lvl="1"/>
            <a:r>
              <a:rPr lang="en-GB" sz="1000" b="1" u="sng" dirty="0">
                <a:solidFill>
                  <a:srgbClr val="000000"/>
                </a:solidFill>
              </a:rPr>
              <a:t>Supporting Materials</a:t>
            </a:r>
          </a:p>
          <a:p>
            <a:pPr marL="0" lvl="1"/>
            <a:endParaRPr lang="en-GB" sz="1000" b="1" u="sng" dirty="0">
              <a:solidFill>
                <a:srgbClr val="000000"/>
              </a:solidFill>
            </a:endParaRPr>
          </a:p>
          <a:p>
            <a:pPr marL="171450" lvl="1" indent="-171450">
              <a:buFont typeface="Arial" panose="020B0604020202020204" pitchFamily="34" charset="0"/>
              <a:buChar char="•"/>
            </a:pPr>
            <a:r>
              <a:rPr lang="en-GB" sz="1000" dirty="0"/>
              <a:t>Fleet Managers, Managers and ASR Checklist will include activity to check compliance for Royal Mail vehicles</a:t>
            </a:r>
            <a:endParaRPr lang="en-GB" sz="1000" b="1" u="sng" dirty="0">
              <a:solidFill>
                <a:srgbClr val="000000"/>
              </a:solidFill>
            </a:endParaRPr>
          </a:p>
        </p:txBody>
      </p:sp>
      <p:pic>
        <p:nvPicPr>
          <p:cNvPr id="11" name="Picture 10">
            <a:extLst>
              <a:ext uri="{FF2B5EF4-FFF2-40B4-BE49-F238E27FC236}">
                <a16:creationId xmlns:a16="http://schemas.microsoft.com/office/drawing/2014/main" id="{83DDFE2D-B454-4122-8466-67FEA84AD2F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131570" cy="502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1959867"/>
      </p:ext>
    </p:extLst>
  </p:cSld>
  <p:clrMapOvr>
    <a:masterClrMapping/>
  </p:clrMapOvr>
  <p:transition/>
</p:sld>
</file>

<file path=ppt/theme/theme1.xml><?xml version="1.0" encoding="utf-8"?>
<a:theme xmlns:a="http://schemas.openxmlformats.org/drawingml/2006/main" name="Office Theme">
  <a:themeElements>
    <a:clrScheme name="Royal Mail Group">
      <a:dk1>
        <a:srgbClr val="000000"/>
      </a:dk1>
      <a:lt1>
        <a:srgbClr val="FFFFFF"/>
      </a:lt1>
      <a:dk2>
        <a:srgbClr val="FF0000"/>
      </a:dk2>
      <a:lt2>
        <a:srgbClr val="666666"/>
      </a:lt2>
      <a:accent1>
        <a:srgbClr val="204A91"/>
      </a:accent1>
      <a:accent2>
        <a:srgbClr val="000000"/>
      </a:accent2>
      <a:accent3>
        <a:srgbClr val="007E5F"/>
      </a:accent3>
      <a:accent4>
        <a:srgbClr val="969696"/>
      </a:accent4>
      <a:accent5>
        <a:srgbClr val="B2B2B2"/>
      </a:accent5>
      <a:accent6>
        <a:srgbClr val="DDDDDD"/>
      </a:accent6>
      <a:hlink>
        <a:srgbClr val="204A91"/>
      </a:hlink>
      <a:folHlink>
        <a:srgbClr val="204A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19317</TotalTime>
  <Words>223</Words>
  <Application>Microsoft Office PowerPoint</Application>
  <PresentationFormat>On-screen Show (4:3)</PresentationFormat>
  <Paragraphs>34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Verdana</vt:lpstr>
      <vt:lpstr>Office Theme</vt:lpstr>
      <vt:lpstr>Road Safety Campaign – ClearView Windscreens 17TH August 2020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www.wizkit.com</dc:creator>
  <cp:lastModifiedBy>Louise Pietrzykowska</cp:lastModifiedBy>
  <cp:revision>192</cp:revision>
  <dcterms:created xsi:type="dcterms:W3CDTF">2011-10-20T13:01:56Z</dcterms:created>
  <dcterms:modified xsi:type="dcterms:W3CDTF">2020-08-05T14:30:06Z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5</vt:i4>
  </property>
  <property fmtid="{D5CDD505-2E9C-101B-9397-08002B2CF9AE}" pid="4" name="WizKit Template Sub">
    <vt:lpwstr>Group</vt:lpwstr>
  </property>
  <property fmtid="{D5CDD505-2E9C-101B-9397-08002B2CF9AE}" pid="5" name="MSIP_Label_980f36f3-41a5-4f45-a6a2-e224f336accd_Enabled">
    <vt:lpwstr>True</vt:lpwstr>
  </property>
  <property fmtid="{D5CDD505-2E9C-101B-9397-08002B2CF9AE}" pid="6" name="MSIP_Label_980f36f3-41a5-4f45-a6a2-e224f336accd_SiteId">
    <vt:lpwstr>7a082108-90dd-41ac-be41-9b8feabee2da</vt:lpwstr>
  </property>
  <property fmtid="{D5CDD505-2E9C-101B-9397-08002B2CF9AE}" pid="7" name="MSIP_Label_980f36f3-41a5-4f45-a6a2-e224f336accd_Owner">
    <vt:lpwstr>olesha.rhoden@royalmail.com</vt:lpwstr>
  </property>
  <property fmtid="{D5CDD505-2E9C-101B-9397-08002B2CF9AE}" pid="8" name="MSIP_Label_980f36f3-41a5-4f45-a6a2-e224f336accd_SetDate">
    <vt:lpwstr>2019-09-24T13:28:52.9108843Z</vt:lpwstr>
  </property>
  <property fmtid="{D5CDD505-2E9C-101B-9397-08002B2CF9AE}" pid="9" name="MSIP_Label_980f36f3-41a5-4f45-a6a2-e224f336accd_Name">
    <vt:lpwstr>Internal</vt:lpwstr>
  </property>
  <property fmtid="{D5CDD505-2E9C-101B-9397-08002B2CF9AE}" pid="10" name="MSIP_Label_980f36f3-41a5-4f45-a6a2-e224f336accd_Application">
    <vt:lpwstr>Microsoft Azure Information Protection</vt:lpwstr>
  </property>
  <property fmtid="{D5CDD505-2E9C-101B-9397-08002B2CF9AE}" pid="11" name="MSIP_Label_980f36f3-41a5-4f45-a6a2-e224f336accd_Extended_MSFT_Method">
    <vt:lpwstr>Automatic</vt:lpwstr>
  </property>
  <property fmtid="{D5CDD505-2E9C-101B-9397-08002B2CF9AE}" pid="12" name="Sensitivity">
    <vt:lpwstr>Internal</vt:lpwstr>
  </property>
</Properties>
</file>