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38" r:id="rId3"/>
    <p:sldId id="339" r:id="rId4"/>
    <p:sldId id="376" r:id="rId5"/>
    <p:sldId id="336" r:id="rId6"/>
    <p:sldId id="341"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4D30-EEA2-43EC-A8A6-32CD23A386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AC8D7D-A9D4-4DD5-805F-EF6FC35A3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68447A-E1F8-4E6D-B908-A8FEBCF68106}"/>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5" name="Footer Placeholder 4">
            <a:extLst>
              <a:ext uri="{FF2B5EF4-FFF2-40B4-BE49-F238E27FC236}">
                <a16:creationId xmlns:a16="http://schemas.microsoft.com/office/drawing/2014/main" id="{C1652B6A-CB7C-4BDA-94BF-FB57BBDEB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C99926-9FC4-42B4-A9F5-C27C056AFD51}"/>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426044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544C-8657-425C-9157-B8B0549D1A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AD23E4-6E42-45AD-82F3-5F3841D3D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01AB66-5CD6-4CC9-9903-6B0FD665C888}"/>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5" name="Footer Placeholder 4">
            <a:extLst>
              <a:ext uri="{FF2B5EF4-FFF2-40B4-BE49-F238E27FC236}">
                <a16:creationId xmlns:a16="http://schemas.microsoft.com/office/drawing/2014/main" id="{BFD847DC-02C7-4BBB-A5DD-4215FCD8E2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AB1864-2CD5-4612-B85D-AA7EA93274D5}"/>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12323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FF5B6-EE08-4069-AE60-F82E0DA1A6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94F498-9789-4F7A-B44E-3B8284348A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781941-6A06-4CD5-BD8E-F98E40E48C7C}"/>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5" name="Footer Placeholder 4">
            <a:extLst>
              <a:ext uri="{FF2B5EF4-FFF2-40B4-BE49-F238E27FC236}">
                <a16:creationId xmlns:a16="http://schemas.microsoft.com/office/drawing/2014/main" id="{5B2DF6CB-8173-481B-A919-5B731C1B34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55F39-556D-4E9E-8ADB-8D93F64EFE28}"/>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13595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AFDA-EEFA-4BAC-86F3-C8EAFBBFFE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1DC1EC-2B2A-4F2C-8B2B-C6A0A8646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8F9873-8C59-4C1E-A34A-BE4288607723}"/>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5" name="Footer Placeholder 4">
            <a:extLst>
              <a:ext uri="{FF2B5EF4-FFF2-40B4-BE49-F238E27FC236}">
                <a16:creationId xmlns:a16="http://schemas.microsoft.com/office/drawing/2014/main" id="{9DDF70B4-0330-4B17-9E2B-8560EE58E7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C04D3A-7B72-4B34-9B9C-4B44665A6E78}"/>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116410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2389-D6E0-40A2-BC1E-EDEC8809C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BF4617-4A19-4AF6-9376-1FB62ACE0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C10FB-34B7-4EE5-B781-A73A9CCC9F99}"/>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5" name="Footer Placeholder 4">
            <a:extLst>
              <a:ext uri="{FF2B5EF4-FFF2-40B4-BE49-F238E27FC236}">
                <a16:creationId xmlns:a16="http://schemas.microsoft.com/office/drawing/2014/main" id="{903C74E3-4B4E-4C09-873D-33A8B975F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EA24A2-62DB-40F2-BFBD-B5767DA014D0}"/>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383123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2CEE-444B-4D0E-AD6D-3C8DAC2F00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0F1058-32B8-487F-94CB-0095A16D7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D2DFDB-2D2E-4A07-BEDE-6C2CBB2689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4B1BFB-3E58-4623-AA3C-9A314D0AAC1A}"/>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6" name="Footer Placeholder 5">
            <a:extLst>
              <a:ext uri="{FF2B5EF4-FFF2-40B4-BE49-F238E27FC236}">
                <a16:creationId xmlns:a16="http://schemas.microsoft.com/office/drawing/2014/main" id="{9C188C29-A6CD-45E7-B192-C55844CC18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5FE1D2-CB55-4B48-8680-212DC25D7DB6}"/>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299129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ECB6-0B9E-46B5-8D8E-D76F6978B9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5E0899-F121-4575-8D20-519BA962B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1E3023-8CDC-4A16-834E-0178277136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75B1BE-06C5-4DEB-B172-0EB9A257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7EEE3-DEDE-4565-B688-25AAB2CF86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46C63C-F346-4599-B6AC-C4E947EDB13C}"/>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8" name="Footer Placeholder 7">
            <a:extLst>
              <a:ext uri="{FF2B5EF4-FFF2-40B4-BE49-F238E27FC236}">
                <a16:creationId xmlns:a16="http://schemas.microsoft.com/office/drawing/2014/main" id="{2EBE8CBE-E462-4886-8497-86EC1025A5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F648F3-B91C-4E09-B557-1E38DB495D67}"/>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66397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7E29-0EBC-42F8-8E5A-4D1F27CE05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C027E9-B670-4B93-8551-FFA7DF665F3E}"/>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4" name="Footer Placeholder 3">
            <a:extLst>
              <a:ext uri="{FF2B5EF4-FFF2-40B4-BE49-F238E27FC236}">
                <a16:creationId xmlns:a16="http://schemas.microsoft.com/office/drawing/2014/main" id="{3BF3E3F3-CB43-478B-8AE4-71E0604053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6F1760-B5A7-49B2-A8F1-15D9F34357DC}"/>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99004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EF9005-0F03-4F4C-9FDB-34DE2546E1DC}"/>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3" name="Footer Placeholder 2">
            <a:extLst>
              <a:ext uri="{FF2B5EF4-FFF2-40B4-BE49-F238E27FC236}">
                <a16:creationId xmlns:a16="http://schemas.microsoft.com/office/drawing/2014/main" id="{C15956DD-D0F5-430A-B2EF-E6391DA5AD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5E5691-E1A9-4ABB-A80A-ED765599339C}"/>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232773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FD49-D9A8-46AC-A7B7-AC615D56D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BBCC1F-FED5-407F-BE25-B27695943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5748C5-489E-4CCE-AFDC-8D1F34B3E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53915-BD95-4FFC-BB30-8E12D00B31F2}"/>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6" name="Footer Placeholder 5">
            <a:extLst>
              <a:ext uri="{FF2B5EF4-FFF2-40B4-BE49-F238E27FC236}">
                <a16:creationId xmlns:a16="http://schemas.microsoft.com/office/drawing/2014/main" id="{06D8793D-2051-4BA0-98C0-A1A6B238FE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092472-A5C1-498A-AC8C-72B38CF77683}"/>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177926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32E0-1894-4004-A4FC-F06C10004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05E8D7-331A-4464-ABD9-EC8021B811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596C42-CBE7-4FCA-862F-A08CEB38A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9F2A4-270F-420E-A289-6E79DF73DFCF}"/>
              </a:ext>
            </a:extLst>
          </p:cNvPr>
          <p:cNvSpPr>
            <a:spLocks noGrp="1"/>
          </p:cNvSpPr>
          <p:nvPr>
            <p:ph type="dt" sz="half" idx="10"/>
          </p:nvPr>
        </p:nvSpPr>
        <p:spPr/>
        <p:txBody>
          <a:bodyPr/>
          <a:lstStyle/>
          <a:p>
            <a:fld id="{E33C9DF4-E544-4359-899D-89327E807EED}" type="datetimeFigureOut">
              <a:rPr lang="en-GB" smtClean="0"/>
              <a:t>20/07/2020</a:t>
            </a:fld>
            <a:endParaRPr lang="en-GB"/>
          </a:p>
        </p:txBody>
      </p:sp>
      <p:sp>
        <p:nvSpPr>
          <p:cNvPr id="6" name="Footer Placeholder 5">
            <a:extLst>
              <a:ext uri="{FF2B5EF4-FFF2-40B4-BE49-F238E27FC236}">
                <a16:creationId xmlns:a16="http://schemas.microsoft.com/office/drawing/2014/main" id="{9DCAA877-3537-44BB-8F69-DB1BCD1C0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BD7C21-EE02-4B7B-B141-7DFA548AC391}"/>
              </a:ext>
            </a:extLst>
          </p:cNvPr>
          <p:cNvSpPr>
            <a:spLocks noGrp="1"/>
          </p:cNvSpPr>
          <p:nvPr>
            <p:ph type="sldNum" sz="quarter" idx="12"/>
          </p:nvPr>
        </p:nvSpPr>
        <p:spPr/>
        <p:txBody>
          <a:bodyPr/>
          <a:lstStyle/>
          <a:p>
            <a:fld id="{2D9B2606-6885-4181-885B-8D2FA8432E0D}" type="slidenum">
              <a:rPr lang="en-GB" smtClean="0"/>
              <a:t>‹#›</a:t>
            </a:fld>
            <a:endParaRPr lang="en-GB"/>
          </a:p>
        </p:txBody>
      </p:sp>
    </p:spTree>
    <p:extLst>
      <p:ext uri="{BB962C8B-B14F-4D97-AF65-F5344CB8AC3E}">
        <p14:creationId xmlns:p14="http://schemas.microsoft.com/office/powerpoint/2010/main" val="415550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35098C-1689-4CE7-9E3D-C9A95AE88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89730B-D841-4EA3-93E9-762E975CF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19C95A-6B8A-43F8-A0E2-D17CC7FCF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C9DF4-E544-4359-899D-89327E807EED}" type="datetimeFigureOut">
              <a:rPr lang="en-GB" smtClean="0"/>
              <a:t>20/07/2020</a:t>
            </a:fld>
            <a:endParaRPr lang="en-GB"/>
          </a:p>
        </p:txBody>
      </p:sp>
      <p:sp>
        <p:nvSpPr>
          <p:cNvPr id="5" name="Footer Placeholder 4">
            <a:extLst>
              <a:ext uri="{FF2B5EF4-FFF2-40B4-BE49-F238E27FC236}">
                <a16:creationId xmlns:a16="http://schemas.microsoft.com/office/drawing/2014/main" id="{F28B6FC8-E9F6-4CD3-A25B-6F77E1C9A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B884C4-9B28-4FD4-87AB-82DE7A676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B2606-6885-4181-885B-8D2FA8432E0D}" type="slidenum">
              <a:rPr lang="en-GB" smtClean="0"/>
              <a:t>‹#›</a:t>
            </a:fld>
            <a:endParaRPr lang="en-GB"/>
          </a:p>
        </p:txBody>
      </p:sp>
      <p:sp>
        <p:nvSpPr>
          <p:cNvPr id="7" name="MSIPCMContentMarking" descr="{&quot;HashCode&quot;:-685326706,&quot;Placement&quot;:&quot;Footer&quot;}">
            <a:extLst>
              <a:ext uri="{FF2B5EF4-FFF2-40B4-BE49-F238E27FC236}">
                <a16:creationId xmlns:a16="http://schemas.microsoft.com/office/drawing/2014/main" id="{37536CD8-BFF0-46D7-B9B1-304BA4735A01}"/>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278915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pn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4001" y="1469682"/>
            <a:ext cx="8243998" cy="1470025"/>
          </a:xfrm>
        </p:spPr>
        <p:txBody>
          <a:bodyPr>
            <a:normAutofit fontScale="90000"/>
          </a:bodyPr>
          <a:lstStyle/>
          <a:p>
            <a:r>
              <a:rPr lang="en-GB" sz="4354" b="1" dirty="0">
                <a:solidFill>
                  <a:srgbClr val="FF0000"/>
                </a:solidFill>
              </a:rPr>
              <a:t>COVID 19 Social Distancing in the Workplace</a:t>
            </a:r>
            <a:br>
              <a:rPr lang="en-GB" sz="4354" b="1" dirty="0">
                <a:solidFill>
                  <a:srgbClr val="FF0000"/>
                </a:solidFill>
              </a:rPr>
            </a:br>
            <a:r>
              <a:rPr lang="en-GB" sz="4354" b="1" dirty="0">
                <a:solidFill>
                  <a:srgbClr val="FF0000"/>
                </a:solidFill>
              </a:rPr>
              <a:t>1m distance</a:t>
            </a:r>
          </a:p>
        </p:txBody>
      </p:sp>
      <p:sp>
        <p:nvSpPr>
          <p:cNvPr id="5" name="Subtitle 4">
            <a:extLst>
              <a:ext uri="{FF2B5EF4-FFF2-40B4-BE49-F238E27FC236}">
                <a16:creationId xmlns:a16="http://schemas.microsoft.com/office/drawing/2014/main" id="{3EB1A2BD-4F74-46CD-A84C-48976AF0FF97}"/>
              </a:ext>
            </a:extLst>
          </p:cNvPr>
          <p:cNvSpPr>
            <a:spLocks noGrp="1"/>
          </p:cNvSpPr>
          <p:nvPr>
            <p:ph type="subTitle" idx="1"/>
          </p:nvPr>
        </p:nvSpPr>
        <p:spPr/>
        <p:txBody>
          <a:bodyPr/>
          <a:lstStyle/>
          <a:p>
            <a:r>
              <a:rPr lang="en-GB" dirty="0"/>
              <a:t>Temp amended Visual Standards by product / process</a:t>
            </a:r>
          </a:p>
        </p:txBody>
      </p:sp>
    </p:spTree>
    <p:extLst>
      <p:ext uri="{BB962C8B-B14F-4D97-AF65-F5344CB8AC3E}">
        <p14:creationId xmlns:p14="http://schemas.microsoft.com/office/powerpoint/2010/main" val="209993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262" y="87176"/>
            <a:ext cx="697321" cy="4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5802" y="188641"/>
            <a:ext cx="10981853" cy="370643"/>
          </a:xfrm>
          <a:prstGeom prst="rect">
            <a:avLst/>
          </a:prstGeom>
          <a:solidFill>
            <a:srgbClr val="FF0000"/>
          </a:solidFill>
          <a:ln>
            <a:noFill/>
          </a:ln>
        </p:spPr>
        <p:txBody>
          <a:bodyPr wrap="square" lIns="92738" tIns="46369" rIns="92738" bIns="46369" rtlCol="0">
            <a:spAutoFit/>
          </a:bodyPr>
          <a:lstStyle/>
          <a:p>
            <a:pPr algn="ctr"/>
            <a:r>
              <a:rPr lang="en-GB" dirty="0">
                <a:solidFill>
                  <a:schemeClr val="bg1"/>
                </a:solidFill>
                <a:latin typeface="ChevinBold" panose="02000700000000000000" pitchFamily="2" charset="0"/>
              </a:rPr>
              <a:t>Tactical Conveyor system for parcel processing</a:t>
            </a:r>
          </a:p>
        </p:txBody>
      </p:sp>
      <p:sp>
        <p:nvSpPr>
          <p:cNvPr id="13" name="Rectangle 12"/>
          <p:cNvSpPr/>
          <p:nvPr/>
        </p:nvSpPr>
        <p:spPr>
          <a:xfrm>
            <a:off x="135802" y="648306"/>
            <a:ext cx="9340669" cy="4373106"/>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79" name="TextBox 78"/>
          <p:cNvSpPr txBox="1"/>
          <p:nvPr/>
        </p:nvSpPr>
        <p:spPr>
          <a:xfrm>
            <a:off x="9476470" y="647914"/>
            <a:ext cx="2495113" cy="6095674"/>
          </a:xfrm>
          <a:prstGeom prst="rect">
            <a:avLst/>
          </a:prstGeom>
          <a:noFill/>
          <a:ln w="28575">
            <a:solidFill>
              <a:schemeClr val="bg1">
                <a:lumMod val="65000"/>
              </a:schemeClr>
            </a:solidFill>
          </a:ln>
        </p:spPr>
        <p:txBody>
          <a:bodyPr wrap="square" rtlCol="0">
            <a:noAutofit/>
          </a:bodyPr>
          <a:lstStyle/>
          <a:p>
            <a:endParaRPr lang="en-GB" sz="1100" b="1" dirty="0">
              <a:latin typeface="ChevinLight" panose="02000300000000000000" pitchFamily="2" charset="0"/>
            </a:endParaRPr>
          </a:p>
          <a:p>
            <a:endParaRPr lang="en-GB" sz="1100" b="1" dirty="0">
              <a:latin typeface="ChevinLight" panose="02000300000000000000" pitchFamily="2" charset="0"/>
            </a:endParaRPr>
          </a:p>
          <a:p>
            <a:r>
              <a:rPr lang="en-US" sz="1100" b="1" dirty="0">
                <a:latin typeface="ChevinLight" panose="02000300000000000000" pitchFamily="2" charset="0"/>
              </a:rPr>
              <a:t>Safety and Maximum Weights</a:t>
            </a:r>
          </a:p>
          <a:p>
            <a:pPr marL="171450" indent="-171450">
              <a:buFont typeface="Arial" panose="020B0604020202020204" pitchFamily="34" charset="0"/>
              <a:buChar char="•"/>
            </a:pPr>
            <a:r>
              <a:rPr lang="en-US" sz="1100" dirty="0">
                <a:latin typeface="ChevinLight" panose="02000300000000000000" pitchFamily="2" charset="0"/>
              </a:rPr>
              <a:t>Adhere to SSOW and SOP’s.</a:t>
            </a:r>
          </a:p>
          <a:p>
            <a:pPr marL="171450" indent="-171450">
              <a:buFont typeface="Arial" panose="020B0604020202020204" pitchFamily="34" charset="0"/>
              <a:buChar char="•"/>
            </a:pPr>
            <a:r>
              <a:rPr lang="en-US" sz="1100" dirty="0">
                <a:latin typeface="ChevinLight" panose="02000300000000000000" pitchFamily="2" charset="0"/>
              </a:rPr>
              <a:t>York = 250kg.</a:t>
            </a:r>
          </a:p>
          <a:p>
            <a:pPr marL="171450" indent="-171450">
              <a:buFont typeface="Arial" panose="020B0604020202020204" pitchFamily="34" charset="0"/>
              <a:buChar char="•"/>
            </a:pPr>
            <a:r>
              <a:rPr lang="en-US" sz="1100" dirty="0">
                <a:latin typeface="ChevinLight" panose="02000300000000000000" pitchFamily="2" charset="0"/>
              </a:rPr>
              <a:t>Parcel = 20kg (with assisted lift).</a:t>
            </a:r>
          </a:p>
          <a:p>
            <a:endParaRPr lang="en-US" sz="1100" b="1" dirty="0">
              <a:latin typeface="ChevinLight" panose="02000300000000000000" pitchFamily="2" charset="0"/>
            </a:endParaRPr>
          </a:p>
          <a:p>
            <a:r>
              <a:rPr lang="en-US" sz="1100" b="1" dirty="0">
                <a:latin typeface="ChevinLight" panose="02000300000000000000" pitchFamily="2" charset="0"/>
              </a:rPr>
              <a:t>Set-up</a:t>
            </a:r>
          </a:p>
          <a:p>
            <a:pPr marL="171450" indent="-171450">
              <a:buFont typeface="Arial" panose="020B0604020202020204" pitchFamily="34" charset="0"/>
              <a:buChar char="•"/>
            </a:pPr>
            <a:r>
              <a:rPr lang="en-US" sz="1100" dirty="0">
                <a:latin typeface="ChevinLight" panose="02000300000000000000" pitchFamily="2" charset="0"/>
              </a:rPr>
              <a:t>Ensure the work area is as per the 5s standard and adhering to safe distances.</a:t>
            </a:r>
          </a:p>
          <a:p>
            <a:endParaRPr lang="en-US" sz="1100" dirty="0">
              <a:latin typeface="ChevinLight" panose="02000300000000000000" pitchFamily="2" charset="0"/>
            </a:endParaRPr>
          </a:p>
          <a:p>
            <a:r>
              <a:rPr lang="en-US" sz="1100" b="1" dirty="0">
                <a:latin typeface="ChevinLight" panose="02000300000000000000" pitchFamily="2" charset="0"/>
              </a:rPr>
              <a:t>Quality</a:t>
            </a:r>
          </a:p>
          <a:p>
            <a:pPr marL="171450" indent="-171450">
              <a:buFont typeface="Arial" panose="020B0604020202020204" pitchFamily="34" charset="0"/>
              <a:buChar char="•"/>
            </a:pPr>
            <a:r>
              <a:rPr lang="en-US" sz="1100" dirty="0">
                <a:latin typeface="ChevinLight" panose="02000300000000000000" pitchFamily="2" charset="0"/>
              </a:rPr>
              <a:t>Mis-streaming = 0%</a:t>
            </a:r>
          </a:p>
          <a:p>
            <a:pPr marL="171450" indent="-171450">
              <a:buFont typeface="Arial" panose="020B0604020202020204" pitchFamily="34" charset="0"/>
              <a:buChar char="•"/>
            </a:pPr>
            <a:r>
              <a:rPr lang="en-US" sz="1100" dirty="0">
                <a:latin typeface="ChevinLight" panose="02000300000000000000" pitchFamily="2" charset="0"/>
              </a:rPr>
              <a:t>Missorts = Less than 0.2%</a:t>
            </a:r>
          </a:p>
          <a:p>
            <a:pPr marL="171450" indent="-171450">
              <a:buFont typeface="Arial" panose="020B0604020202020204" pitchFamily="34" charset="0"/>
              <a:buChar char="•"/>
            </a:pPr>
            <a:r>
              <a:rPr lang="en-US" sz="1100" dirty="0">
                <a:latin typeface="ChevinLight" panose="02000300000000000000" pitchFamily="2" charset="0"/>
              </a:rPr>
              <a:t>York cards match content = 100%</a:t>
            </a:r>
          </a:p>
          <a:p>
            <a:pPr marL="171450" indent="-171450">
              <a:buFont typeface="Arial" panose="020B0604020202020204" pitchFamily="34" charset="0"/>
              <a:buChar char="•"/>
            </a:pPr>
            <a:r>
              <a:rPr lang="en-US" sz="1100" dirty="0">
                <a:latin typeface="ChevinLight" panose="02000300000000000000" pitchFamily="2" charset="0"/>
              </a:rPr>
              <a:t>Visual aids used (1 per selection)</a:t>
            </a:r>
          </a:p>
          <a:p>
            <a:pPr marL="171450" indent="-171450">
              <a:buFont typeface="Arial" panose="020B0604020202020204" pitchFamily="34" charset="0"/>
              <a:buChar char="•"/>
            </a:pPr>
            <a:r>
              <a:rPr lang="en-US" sz="1100" dirty="0">
                <a:latin typeface="ChevinLight" panose="02000300000000000000" pitchFamily="2" charset="0"/>
              </a:rPr>
              <a:t>Tracked not to be mixed T24/T48 or with non-tracked parcels.</a:t>
            </a:r>
          </a:p>
          <a:p>
            <a:pPr marL="171450" indent="-171450">
              <a:buFont typeface="Arial" panose="020B0604020202020204" pitchFamily="34" charset="0"/>
              <a:buChar char="•"/>
            </a:pPr>
            <a:r>
              <a:rPr lang="en-US" sz="1100" dirty="0">
                <a:latin typeface="ChevinLight" panose="02000300000000000000" pitchFamily="2" charset="0"/>
              </a:rPr>
              <a:t>Max dimensions = 640x460x460mm</a:t>
            </a:r>
          </a:p>
          <a:p>
            <a:endParaRPr lang="en-US" sz="1100" dirty="0">
              <a:latin typeface="ChevinLight" panose="02000300000000000000" pitchFamily="2" charset="0"/>
            </a:endParaRPr>
          </a:p>
          <a:p>
            <a:endParaRPr lang="en-US" sz="1100" dirty="0">
              <a:latin typeface="ChevinLight" panose="02000300000000000000" pitchFamily="2" charset="0"/>
            </a:endParaRPr>
          </a:p>
          <a:p>
            <a:r>
              <a:rPr lang="en-US" sz="1100" dirty="0">
                <a:highlight>
                  <a:srgbClr val="FFFFFF"/>
                </a:highlight>
                <a:latin typeface="ChevinLight" panose="02000300000000000000" pitchFamily="2" charset="0"/>
              </a:rPr>
              <a:t>Minimum 1 metre distance </a:t>
            </a:r>
            <a:r>
              <a:rPr lang="en-US" sz="1100" dirty="0">
                <a:latin typeface="ChevinLight" panose="02000300000000000000" pitchFamily="2" charset="0"/>
              </a:rPr>
              <a:t>(social distance guidelines) must be followed at all times.</a:t>
            </a:r>
          </a:p>
          <a:p>
            <a:endParaRPr lang="en-US" sz="1100" dirty="0">
              <a:latin typeface="ChevinLight" panose="02000300000000000000" pitchFamily="2" charset="0"/>
            </a:endParaRPr>
          </a:p>
          <a:p>
            <a:r>
              <a:rPr lang="en-US" sz="1100" dirty="0">
                <a:latin typeface="ChevinLight" panose="02000300000000000000" pitchFamily="2" charset="0"/>
              </a:rPr>
              <a:t>Gloves to be worn where practicable and cleaning/sanitising stations made available.</a:t>
            </a:r>
          </a:p>
          <a:p>
            <a:endParaRPr lang="en-US" sz="1100" dirty="0">
              <a:latin typeface="ChevinLight" panose="02000300000000000000" pitchFamily="2" charset="0"/>
            </a:endParaRPr>
          </a:p>
          <a:p>
            <a:endParaRPr lang="en-US" sz="1100" dirty="0">
              <a:latin typeface="ChevinLight" panose="02000300000000000000" pitchFamily="2" charset="0"/>
            </a:endParaRPr>
          </a:p>
          <a:p>
            <a:r>
              <a:rPr lang="en-GB" sz="1100" b="1" dirty="0">
                <a:latin typeface="ChevinLight" panose="02000300000000000000" pitchFamily="2" charset="0"/>
              </a:rPr>
              <a:t>Version Control</a:t>
            </a:r>
          </a:p>
          <a:p>
            <a:pPr marL="171450" indent="-171450">
              <a:buFont typeface="Arial" panose="020B0604020202020204" pitchFamily="34" charset="0"/>
              <a:buChar char="•"/>
            </a:pPr>
            <a:r>
              <a:rPr lang="en-GB" sz="1100" dirty="0">
                <a:latin typeface="ChevinLight" panose="02000300000000000000" pitchFamily="2" charset="0"/>
              </a:rPr>
              <a:t>Approval Date = 25.06.2020</a:t>
            </a:r>
          </a:p>
          <a:p>
            <a:pPr marL="171450" indent="-171450">
              <a:buFont typeface="Arial" panose="020B0604020202020204" pitchFamily="34" charset="0"/>
              <a:buChar char="•"/>
            </a:pPr>
            <a:r>
              <a:rPr lang="en-GB" sz="1100" dirty="0">
                <a:latin typeface="ChevinLight" panose="02000300000000000000" pitchFamily="2" charset="0"/>
              </a:rPr>
              <a:t>Issued by: Matt Kelly</a:t>
            </a:r>
          </a:p>
          <a:p>
            <a:pPr marL="171450" indent="-171450">
              <a:buFont typeface="Arial" panose="020B0604020202020204" pitchFamily="34" charset="0"/>
              <a:buChar char="•"/>
            </a:pPr>
            <a:r>
              <a:rPr lang="en-GB" sz="1100" dirty="0">
                <a:latin typeface="ChevinLight" panose="02000300000000000000" pitchFamily="2" charset="0"/>
              </a:rPr>
              <a:t>Temporary due to Coronavirus.</a:t>
            </a:r>
          </a:p>
        </p:txBody>
      </p:sp>
      <p:sp>
        <p:nvSpPr>
          <p:cNvPr id="24" name="Rectangle 23">
            <a:extLst>
              <a:ext uri="{FF2B5EF4-FFF2-40B4-BE49-F238E27FC236}">
                <a16:creationId xmlns:a16="http://schemas.microsoft.com/office/drawing/2014/main" id="{F32D4308-ABD9-444A-89D1-2EC3040DC4BF}"/>
              </a:ext>
            </a:extLst>
          </p:cNvPr>
          <p:cNvSpPr/>
          <p:nvPr/>
        </p:nvSpPr>
        <p:spPr>
          <a:xfrm>
            <a:off x="135803" y="5021411"/>
            <a:ext cx="9340668" cy="1729661"/>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r>
              <a:rPr lang="en-GB" sz="1100" b="1" dirty="0">
                <a:solidFill>
                  <a:schemeClr val="tx1"/>
                </a:solidFill>
                <a:latin typeface="ChevinLight" panose="02000300000000000000" pitchFamily="2" charset="0"/>
              </a:rPr>
              <a:t>People </a:t>
            </a:r>
            <a:r>
              <a:rPr lang="en-GB" sz="1100" dirty="0">
                <a:solidFill>
                  <a:schemeClr val="tx1"/>
                </a:solidFill>
                <a:latin typeface="ChevinLight" panose="02000300000000000000" pitchFamily="2" charset="0"/>
              </a:rPr>
              <a:t>(</a:t>
            </a:r>
            <a:r>
              <a:rPr lang="en-GB" sz="1100" dirty="0">
                <a:solidFill>
                  <a:srgbClr val="0070C0"/>
                </a:solidFill>
                <a:latin typeface="ChevinLight" panose="02000300000000000000" pitchFamily="2" charset="0"/>
              </a:rPr>
              <a:t>incl. efficiency calc</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A</a:t>
            </a:r>
            <a:r>
              <a:rPr lang="en-GB" sz="1100" dirty="0">
                <a:solidFill>
                  <a:schemeClr val="tx1"/>
                </a:solidFill>
                <a:latin typeface="ChevinLight" panose="02000300000000000000" pitchFamily="2" charset="0"/>
              </a:rPr>
              <a:t> = Induct (</a:t>
            </a:r>
            <a:r>
              <a:rPr lang="en-GB" sz="1100" dirty="0">
                <a:solidFill>
                  <a:srgbClr val="0070C0"/>
                </a:solidFill>
                <a:latin typeface="ChevinLight" panose="02000300000000000000" pitchFamily="2" charset="0"/>
              </a:rPr>
              <a:t>number to allow minimum social distancing guidance</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B</a:t>
            </a:r>
            <a:r>
              <a:rPr lang="en-GB" sz="1100" dirty="0">
                <a:solidFill>
                  <a:schemeClr val="tx1"/>
                </a:solidFill>
                <a:latin typeface="ChevinLight" panose="02000300000000000000" pitchFamily="2" charset="0"/>
              </a:rPr>
              <a:t> = Primary sorters (</a:t>
            </a:r>
            <a:r>
              <a:rPr lang="en-GB" sz="1100" dirty="0">
                <a:solidFill>
                  <a:srgbClr val="0070C0"/>
                </a:solidFill>
                <a:latin typeface="ChevinLight" panose="02000300000000000000" pitchFamily="2" charset="0"/>
              </a:rPr>
              <a:t>x3</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C</a:t>
            </a:r>
            <a:r>
              <a:rPr lang="en-GB" sz="1100" dirty="0">
                <a:solidFill>
                  <a:schemeClr val="tx1"/>
                </a:solidFill>
                <a:latin typeface="ChevinLight" panose="02000300000000000000" pitchFamily="2" charset="0"/>
              </a:rPr>
              <a:t> = Secondary sorters (</a:t>
            </a:r>
            <a:r>
              <a:rPr lang="en-GB" sz="1100" dirty="0">
                <a:solidFill>
                  <a:srgbClr val="0070C0"/>
                </a:solidFill>
                <a:latin typeface="ChevinLight" panose="02000300000000000000" pitchFamily="2" charset="0"/>
              </a:rPr>
              <a:t>to observe 1m distance)</a:t>
            </a:r>
            <a:endParaRPr lang="en-GB" sz="1100" dirty="0">
              <a:solidFill>
                <a:schemeClr val="tx1"/>
              </a:solidFill>
              <a:latin typeface="ChevinLight" panose="02000300000000000000" pitchFamily="2" charset="0"/>
            </a:endParaRP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D</a:t>
            </a:r>
            <a:r>
              <a:rPr lang="en-GB" sz="1100" dirty="0">
                <a:solidFill>
                  <a:schemeClr val="tx1"/>
                </a:solidFill>
                <a:latin typeface="ChevinLight" panose="02000300000000000000" pitchFamily="2" charset="0"/>
              </a:rPr>
              <a:t> = </a:t>
            </a:r>
            <a:r>
              <a:rPr lang="en-GB" sz="1100" dirty="0">
                <a:solidFill>
                  <a:schemeClr val="accent1"/>
                </a:solidFill>
                <a:latin typeface="ChevinLight" panose="02000300000000000000" pitchFamily="2" charset="0"/>
              </a:rPr>
              <a:t>Porters</a:t>
            </a:r>
            <a:r>
              <a:rPr lang="en-GB" sz="1100" dirty="0">
                <a:solidFill>
                  <a:schemeClr val="tx1"/>
                </a:solidFill>
                <a:latin typeface="ChevinLight" panose="02000300000000000000" pitchFamily="2" charset="0"/>
              </a:rPr>
              <a:t> (</a:t>
            </a:r>
            <a:r>
              <a:rPr lang="en-GB" sz="1100" dirty="0">
                <a:solidFill>
                  <a:schemeClr val="tx1"/>
                </a:solidFill>
                <a:highlight>
                  <a:srgbClr val="FFFFFF"/>
                </a:highlight>
                <a:latin typeface="ChevinLight" panose="02000300000000000000" pitchFamily="2" charset="0"/>
              </a:rPr>
              <a:t>maintaining 1m gap</a:t>
            </a:r>
            <a:r>
              <a:rPr lang="en-GB" sz="1100" dirty="0">
                <a:solidFill>
                  <a:schemeClr val="tx1"/>
                </a:solidFill>
                <a:latin typeface="ChevinLight" panose="02000300000000000000" pitchFamily="2" charset="0"/>
              </a:rPr>
              <a:t>)</a:t>
            </a:r>
          </a:p>
          <a:p>
            <a:endParaRPr lang="en-GB" sz="1100" b="1" dirty="0">
              <a:solidFill>
                <a:schemeClr val="tx1"/>
              </a:solidFill>
              <a:latin typeface="ChevinLight" panose="02000300000000000000" pitchFamily="2" charset="0"/>
            </a:endParaRPr>
          </a:p>
          <a:p>
            <a:endParaRPr lang="en-GB" sz="1100" b="1" dirty="0">
              <a:solidFill>
                <a:schemeClr val="tx1"/>
              </a:solidFill>
              <a:latin typeface="ChevinLight" panose="02000300000000000000" pitchFamily="2" charset="0"/>
            </a:endParaRPr>
          </a:p>
          <a:p>
            <a:endParaRPr lang="en-GB" sz="1100" b="1" dirty="0">
              <a:solidFill>
                <a:schemeClr val="tx1"/>
              </a:solidFill>
              <a:latin typeface="ChevinLight" panose="02000300000000000000" pitchFamily="2" charset="0"/>
            </a:endParaRPr>
          </a:p>
          <a:p>
            <a:r>
              <a:rPr lang="en-GB" sz="1100" b="1" dirty="0">
                <a:solidFill>
                  <a:schemeClr val="tx1"/>
                </a:solidFill>
                <a:latin typeface="ChevinLight" panose="02000300000000000000" pitchFamily="2" charset="0"/>
              </a:rPr>
              <a:t>Equipment</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Powered Conveyor (x1)</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Gravity conveyors (x4)</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York selections (as per PSSA)</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York cards and visual aids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Hand scanners (1 per induct operator)</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100 nested York’s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Waste bin</a:t>
            </a:r>
          </a:p>
          <a:p>
            <a:pPr marL="171450" indent="-171450">
              <a:buFont typeface="Arial" panose="020B0604020202020204" pitchFamily="34" charset="0"/>
              <a:buChar char="•"/>
            </a:pPr>
            <a:endParaRPr lang="en-GB" sz="1100" b="1" dirty="0">
              <a:solidFill>
                <a:schemeClr val="tx1"/>
              </a:solidFill>
              <a:latin typeface="ChevinLight" panose="02000300000000000000" pitchFamily="2" charset="0"/>
            </a:endParaRPr>
          </a:p>
          <a:p>
            <a:r>
              <a:rPr lang="en-GB" sz="1100" b="1" dirty="0">
                <a:solidFill>
                  <a:schemeClr val="tx1"/>
                </a:solidFill>
                <a:latin typeface="ChevinLight" panose="02000300000000000000" pitchFamily="2" charset="0"/>
              </a:rPr>
              <a:t>Multiple Area</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TM covers up to 2 machines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WAM covers multiple areas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Porters cover multiple areas and operate continuously to maintain flow to and from area.  </a:t>
            </a:r>
            <a:r>
              <a:rPr lang="en-GB" sz="1100" dirty="0">
                <a:solidFill>
                  <a:schemeClr val="tx1"/>
                </a:solidFill>
                <a:highlight>
                  <a:srgbClr val="FFFFFF"/>
                </a:highlight>
                <a:latin typeface="ChevinLight" panose="02000300000000000000" pitchFamily="2" charset="0"/>
              </a:rPr>
              <a:t>1 metre </a:t>
            </a:r>
            <a:r>
              <a:rPr lang="en-GB" sz="1100" dirty="0">
                <a:solidFill>
                  <a:schemeClr val="tx1"/>
                </a:solidFill>
                <a:latin typeface="ChevinLight" panose="02000300000000000000" pitchFamily="2" charset="0"/>
              </a:rPr>
              <a:t>social distancing must be adhered to.</a:t>
            </a:r>
          </a:p>
          <a:p>
            <a:endParaRPr lang="en-GB" sz="1088" dirty="0">
              <a:solidFill>
                <a:schemeClr val="tx1"/>
              </a:solidFill>
              <a:latin typeface="ChevinLight" panose="02000300000000000000" pitchFamily="2" charset="0"/>
            </a:endParaRPr>
          </a:p>
        </p:txBody>
      </p:sp>
      <p:sp>
        <p:nvSpPr>
          <p:cNvPr id="4" name="TextBox 3"/>
          <p:cNvSpPr txBox="1"/>
          <p:nvPr/>
        </p:nvSpPr>
        <p:spPr>
          <a:xfrm>
            <a:off x="9476470" y="668216"/>
            <a:ext cx="2495113" cy="343620"/>
          </a:xfrm>
          <a:prstGeom prst="rect">
            <a:avLst/>
          </a:prstGeom>
          <a:noFill/>
          <a:ln>
            <a:noFill/>
          </a:ln>
        </p:spPr>
        <p:txBody>
          <a:bodyPr wrap="square" rtlCol="0">
            <a:spAutoFit/>
          </a:bodyPr>
          <a:lstStyle/>
          <a:p>
            <a:pPr algn="ctr"/>
            <a:r>
              <a:rPr lang="en-GB" sz="1633" b="1" dirty="0">
                <a:solidFill>
                  <a:srgbClr val="FF0000"/>
                </a:solidFill>
              </a:rPr>
              <a:t>Minimum Standards</a:t>
            </a:r>
          </a:p>
        </p:txBody>
      </p:sp>
      <p:sp>
        <p:nvSpPr>
          <p:cNvPr id="28" name="Rectangle 27">
            <a:extLst>
              <a:ext uri="{FF2B5EF4-FFF2-40B4-BE49-F238E27FC236}">
                <a16:creationId xmlns:a16="http://schemas.microsoft.com/office/drawing/2014/main" id="{DF365196-5704-40A2-89AA-D8C448133083}"/>
              </a:ext>
            </a:extLst>
          </p:cNvPr>
          <p:cNvSpPr/>
          <p:nvPr/>
        </p:nvSpPr>
        <p:spPr>
          <a:xfrm rot="5400000">
            <a:off x="4494080" y="-1352275"/>
            <a:ext cx="219444" cy="661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sp>
        <p:nvSpPr>
          <p:cNvPr id="31" name="Rectangle 30">
            <a:extLst>
              <a:ext uri="{FF2B5EF4-FFF2-40B4-BE49-F238E27FC236}">
                <a16:creationId xmlns:a16="http://schemas.microsoft.com/office/drawing/2014/main" id="{5BDC2117-01DF-4166-805A-AC8510625A4B}"/>
              </a:ext>
            </a:extLst>
          </p:cNvPr>
          <p:cNvSpPr/>
          <p:nvPr/>
        </p:nvSpPr>
        <p:spPr>
          <a:xfrm rot="10800000">
            <a:off x="2979237" y="2062157"/>
            <a:ext cx="219444" cy="1700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sp>
        <p:nvSpPr>
          <p:cNvPr id="32" name="Rectangle 31">
            <a:extLst>
              <a:ext uri="{FF2B5EF4-FFF2-40B4-BE49-F238E27FC236}">
                <a16:creationId xmlns:a16="http://schemas.microsoft.com/office/drawing/2014/main" id="{7FCF7AD7-B6C3-413C-ACA3-1E9324A2B9ED}"/>
              </a:ext>
            </a:extLst>
          </p:cNvPr>
          <p:cNvSpPr/>
          <p:nvPr/>
        </p:nvSpPr>
        <p:spPr>
          <a:xfrm rot="10800000">
            <a:off x="4483830" y="2062157"/>
            <a:ext cx="219444" cy="1700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sp>
        <p:nvSpPr>
          <p:cNvPr id="33" name="Rectangle 32">
            <a:extLst>
              <a:ext uri="{FF2B5EF4-FFF2-40B4-BE49-F238E27FC236}">
                <a16:creationId xmlns:a16="http://schemas.microsoft.com/office/drawing/2014/main" id="{C2D7DF1B-687D-468E-BF11-8E7B3F7719CE}"/>
              </a:ext>
            </a:extLst>
          </p:cNvPr>
          <p:cNvSpPr/>
          <p:nvPr/>
        </p:nvSpPr>
        <p:spPr>
          <a:xfrm rot="10800000">
            <a:off x="5926027" y="2080697"/>
            <a:ext cx="219444" cy="1700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pic>
        <p:nvPicPr>
          <p:cNvPr id="35" name="Picture 34">
            <a:extLst>
              <a:ext uri="{FF2B5EF4-FFF2-40B4-BE49-F238E27FC236}">
                <a16:creationId xmlns:a16="http://schemas.microsoft.com/office/drawing/2014/main" id="{2BED1CA2-4428-41E1-BB65-EF1BE7A00B3B}"/>
              </a:ext>
            </a:extLst>
          </p:cNvPr>
          <p:cNvPicPr>
            <a:picLocks noChangeAspect="1"/>
          </p:cNvPicPr>
          <p:nvPr/>
        </p:nvPicPr>
        <p:blipFill>
          <a:blip r:embed="rId3"/>
          <a:stretch>
            <a:fillRect/>
          </a:stretch>
        </p:blipFill>
        <p:spPr>
          <a:xfrm rot="5400000">
            <a:off x="2401405" y="3839246"/>
            <a:ext cx="800079" cy="252079"/>
          </a:xfrm>
          <a:prstGeom prst="rect">
            <a:avLst/>
          </a:prstGeom>
        </p:spPr>
      </p:pic>
      <p:pic>
        <p:nvPicPr>
          <p:cNvPr id="36" name="Picture 35">
            <a:extLst>
              <a:ext uri="{FF2B5EF4-FFF2-40B4-BE49-F238E27FC236}">
                <a16:creationId xmlns:a16="http://schemas.microsoft.com/office/drawing/2014/main" id="{DB22B8D3-9AF0-4F96-A76B-7D860DC0B1C7}"/>
              </a:ext>
            </a:extLst>
          </p:cNvPr>
          <p:cNvPicPr>
            <a:picLocks noChangeAspect="1"/>
          </p:cNvPicPr>
          <p:nvPr/>
        </p:nvPicPr>
        <p:blipFill>
          <a:blip r:embed="rId3"/>
          <a:stretch>
            <a:fillRect/>
          </a:stretch>
        </p:blipFill>
        <p:spPr>
          <a:xfrm rot="16200000">
            <a:off x="2977563" y="2386460"/>
            <a:ext cx="800079" cy="252079"/>
          </a:xfrm>
          <a:prstGeom prst="rect">
            <a:avLst/>
          </a:prstGeom>
        </p:spPr>
      </p:pic>
      <p:pic>
        <p:nvPicPr>
          <p:cNvPr id="38" name="Picture 6" descr="york empty">
            <a:extLst>
              <a:ext uri="{FF2B5EF4-FFF2-40B4-BE49-F238E27FC236}">
                <a16:creationId xmlns:a16="http://schemas.microsoft.com/office/drawing/2014/main" id="{53C54723-7067-4FC5-8A0D-1F8976C595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562" y="2945453"/>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york empty">
            <a:extLst>
              <a:ext uri="{FF2B5EF4-FFF2-40B4-BE49-F238E27FC236}">
                <a16:creationId xmlns:a16="http://schemas.microsoft.com/office/drawing/2014/main" id="{898ECAB2-62FB-458F-91EC-98B28D4AF1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561" y="3147697"/>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york empty">
            <a:extLst>
              <a:ext uri="{FF2B5EF4-FFF2-40B4-BE49-F238E27FC236}">
                <a16:creationId xmlns:a16="http://schemas.microsoft.com/office/drawing/2014/main" id="{7FA865FA-2C17-4ADD-8F69-C37E6383F4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3152" y="3357632"/>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218C4F99-F1E9-4143-997F-DCFC23525759}"/>
              </a:ext>
            </a:extLst>
          </p:cNvPr>
          <p:cNvPicPr>
            <a:picLocks noChangeAspect="1"/>
          </p:cNvPicPr>
          <p:nvPr/>
        </p:nvPicPr>
        <p:blipFill>
          <a:blip r:embed="rId5"/>
          <a:stretch>
            <a:fillRect/>
          </a:stretch>
        </p:blipFill>
        <p:spPr>
          <a:xfrm rot="10800000">
            <a:off x="2418078" y="2927783"/>
            <a:ext cx="256054" cy="396274"/>
          </a:xfrm>
          <a:prstGeom prst="rect">
            <a:avLst/>
          </a:prstGeom>
        </p:spPr>
      </p:pic>
      <p:pic>
        <p:nvPicPr>
          <p:cNvPr id="42" name="Picture 41">
            <a:extLst>
              <a:ext uri="{FF2B5EF4-FFF2-40B4-BE49-F238E27FC236}">
                <a16:creationId xmlns:a16="http://schemas.microsoft.com/office/drawing/2014/main" id="{3E94DDB0-D5AE-4CB8-880C-D75A0BF159A9}"/>
              </a:ext>
            </a:extLst>
          </p:cNvPr>
          <p:cNvPicPr>
            <a:picLocks noChangeAspect="1"/>
          </p:cNvPicPr>
          <p:nvPr/>
        </p:nvPicPr>
        <p:blipFill>
          <a:blip r:embed="rId6"/>
          <a:stretch>
            <a:fillRect/>
          </a:stretch>
        </p:blipFill>
        <p:spPr>
          <a:xfrm rot="5400000">
            <a:off x="3132055" y="4199321"/>
            <a:ext cx="256054" cy="597460"/>
          </a:xfrm>
          <a:prstGeom prst="rect">
            <a:avLst/>
          </a:prstGeom>
        </p:spPr>
      </p:pic>
      <p:pic>
        <p:nvPicPr>
          <p:cNvPr id="45" name="Picture 44">
            <a:extLst>
              <a:ext uri="{FF2B5EF4-FFF2-40B4-BE49-F238E27FC236}">
                <a16:creationId xmlns:a16="http://schemas.microsoft.com/office/drawing/2014/main" id="{3FD72913-B8C2-4FBC-9423-A3E6B1472CE1}"/>
              </a:ext>
            </a:extLst>
          </p:cNvPr>
          <p:cNvPicPr>
            <a:picLocks noChangeAspect="1"/>
          </p:cNvPicPr>
          <p:nvPr/>
        </p:nvPicPr>
        <p:blipFill>
          <a:blip r:embed="rId5"/>
          <a:stretch>
            <a:fillRect/>
          </a:stretch>
        </p:blipFill>
        <p:spPr>
          <a:xfrm>
            <a:off x="3523152" y="3575813"/>
            <a:ext cx="256054" cy="396274"/>
          </a:xfrm>
          <a:prstGeom prst="rect">
            <a:avLst/>
          </a:prstGeom>
        </p:spPr>
      </p:pic>
      <p:pic>
        <p:nvPicPr>
          <p:cNvPr id="55" name="Picture 54">
            <a:extLst>
              <a:ext uri="{FF2B5EF4-FFF2-40B4-BE49-F238E27FC236}">
                <a16:creationId xmlns:a16="http://schemas.microsoft.com/office/drawing/2014/main" id="{51BEB2DD-CF80-49F4-B953-B114B5282C61}"/>
              </a:ext>
            </a:extLst>
          </p:cNvPr>
          <p:cNvPicPr>
            <a:picLocks noChangeAspect="1"/>
          </p:cNvPicPr>
          <p:nvPr/>
        </p:nvPicPr>
        <p:blipFill>
          <a:blip r:embed="rId6"/>
          <a:stretch>
            <a:fillRect/>
          </a:stretch>
        </p:blipFill>
        <p:spPr>
          <a:xfrm>
            <a:off x="8562023" y="1613775"/>
            <a:ext cx="256054" cy="597460"/>
          </a:xfrm>
          <a:prstGeom prst="rect">
            <a:avLst/>
          </a:prstGeom>
        </p:spPr>
      </p:pic>
      <p:pic>
        <p:nvPicPr>
          <p:cNvPr id="48" name="Picture 47">
            <a:extLst>
              <a:ext uri="{FF2B5EF4-FFF2-40B4-BE49-F238E27FC236}">
                <a16:creationId xmlns:a16="http://schemas.microsoft.com/office/drawing/2014/main" id="{1975BA70-9D43-481B-ACDD-E6CDAD9D2D48}"/>
              </a:ext>
            </a:extLst>
          </p:cNvPr>
          <p:cNvPicPr>
            <a:picLocks noChangeAspect="1"/>
          </p:cNvPicPr>
          <p:nvPr/>
        </p:nvPicPr>
        <p:blipFill>
          <a:blip r:embed="rId7"/>
          <a:stretch>
            <a:fillRect/>
          </a:stretch>
        </p:blipFill>
        <p:spPr>
          <a:xfrm rot="10800000">
            <a:off x="7075775" y="2223538"/>
            <a:ext cx="1432684" cy="256054"/>
          </a:xfrm>
          <a:prstGeom prst="rect">
            <a:avLst/>
          </a:prstGeom>
        </p:spPr>
      </p:pic>
      <p:pic>
        <p:nvPicPr>
          <p:cNvPr id="57" name="Picture 56">
            <a:extLst>
              <a:ext uri="{FF2B5EF4-FFF2-40B4-BE49-F238E27FC236}">
                <a16:creationId xmlns:a16="http://schemas.microsoft.com/office/drawing/2014/main" id="{881A0306-436F-4EC1-BC89-C6F50E8CC5E4}"/>
              </a:ext>
            </a:extLst>
          </p:cNvPr>
          <p:cNvPicPr>
            <a:picLocks noChangeAspect="1"/>
          </p:cNvPicPr>
          <p:nvPr/>
        </p:nvPicPr>
        <p:blipFill>
          <a:blip r:embed="rId7"/>
          <a:stretch>
            <a:fillRect/>
          </a:stretch>
        </p:blipFill>
        <p:spPr>
          <a:xfrm>
            <a:off x="7075774" y="1384269"/>
            <a:ext cx="1432684" cy="256054"/>
          </a:xfrm>
          <a:prstGeom prst="rect">
            <a:avLst/>
          </a:prstGeom>
        </p:spPr>
      </p:pic>
      <p:pic>
        <p:nvPicPr>
          <p:cNvPr id="58" name="Picture 10" descr="Figure 1 standing still">
            <a:extLst>
              <a:ext uri="{FF2B5EF4-FFF2-40B4-BE49-F238E27FC236}">
                <a16:creationId xmlns:a16="http://schemas.microsoft.com/office/drawing/2014/main" id="{A873099C-03D9-405C-A2C0-7E1E0B05EB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2721252" y="2761423"/>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0" descr="Figure 1 standing still">
            <a:extLst>
              <a:ext uri="{FF2B5EF4-FFF2-40B4-BE49-F238E27FC236}">
                <a16:creationId xmlns:a16="http://schemas.microsoft.com/office/drawing/2014/main" id="{FE48E061-ABCB-4A60-970F-E8C81B6ED3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8029274" y="1826656"/>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0" descr="Figure 1 standing still">
            <a:extLst>
              <a:ext uri="{FF2B5EF4-FFF2-40B4-BE49-F238E27FC236}">
                <a16:creationId xmlns:a16="http://schemas.microsoft.com/office/drawing/2014/main" id="{54896F67-E7E4-49F2-8F0A-DDA44E3D26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9260" y="1582975"/>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0" descr="Figure 1 standing still">
            <a:extLst>
              <a:ext uri="{FF2B5EF4-FFF2-40B4-BE49-F238E27FC236}">
                <a16:creationId xmlns:a16="http://schemas.microsoft.com/office/drawing/2014/main" id="{986B6420-9D8F-4535-826F-551D467568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3853" y="1573203"/>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0" descr="Figure 1 standing still">
            <a:extLst>
              <a:ext uri="{FF2B5EF4-FFF2-40B4-BE49-F238E27FC236}">
                <a16:creationId xmlns:a16="http://schemas.microsoft.com/office/drawing/2014/main" id="{4776A483-2791-420D-9D07-D33BA62C9A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4276" y="1582257"/>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 descr="Figure 1 standing still">
            <a:extLst>
              <a:ext uri="{FF2B5EF4-FFF2-40B4-BE49-F238E27FC236}">
                <a16:creationId xmlns:a16="http://schemas.microsoft.com/office/drawing/2014/main" id="{FF73754F-91EF-4300-88A1-FBB7FBE097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42348">
            <a:off x="1143374" y="1578053"/>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0" descr="Figure 1 standing still">
            <a:extLst>
              <a:ext uri="{FF2B5EF4-FFF2-40B4-BE49-F238E27FC236}">
                <a16:creationId xmlns:a16="http://schemas.microsoft.com/office/drawing/2014/main" id="{7409D494-DF89-472E-BDEC-A648FE8D94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01665">
            <a:off x="2093243" y="1545292"/>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a:extLst>
              <a:ext uri="{FF2B5EF4-FFF2-40B4-BE49-F238E27FC236}">
                <a16:creationId xmlns:a16="http://schemas.microsoft.com/office/drawing/2014/main" id="{61D32290-2815-47FD-8D4A-5958F185AD2D}"/>
              </a:ext>
            </a:extLst>
          </p:cNvPr>
          <p:cNvSpPr txBox="1"/>
          <p:nvPr/>
        </p:nvSpPr>
        <p:spPr>
          <a:xfrm>
            <a:off x="3144804" y="1358583"/>
            <a:ext cx="309700" cy="369332"/>
          </a:xfrm>
          <a:prstGeom prst="rect">
            <a:avLst/>
          </a:prstGeom>
          <a:noFill/>
        </p:spPr>
        <p:txBody>
          <a:bodyPr wrap="none" rtlCol="0">
            <a:spAutoFit/>
          </a:bodyPr>
          <a:lstStyle/>
          <a:p>
            <a:r>
              <a:rPr lang="en-GB" dirty="0">
                <a:solidFill>
                  <a:srgbClr val="FF0000"/>
                </a:solidFill>
              </a:rPr>
              <a:t>B</a:t>
            </a:r>
          </a:p>
        </p:txBody>
      </p:sp>
      <p:sp>
        <p:nvSpPr>
          <p:cNvPr id="68" name="TextBox 67">
            <a:extLst>
              <a:ext uri="{FF2B5EF4-FFF2-40B4-BE49-F238E27FC236}">
                <a16:creationId xmlns:a16="http://schemas.microsoft.com/office/drawing/2014/main" id="{05F68989-DECD-46EE-BDB6-45017ADD0F4A}"/>
              </a:ext>
            </a:extLst>
          </p:cNvPr>
          <p:cNvSpPr txBox="1"/>
          <p:nvPr/>
        </p:nvSpPr>
        <p:spPr>
          <a:xfrm>
            <a:off x="4617048" y="1349212"/>
            <a:ext cx="309700" cy="369332"/>
          </a:xfrm>
          <a:prstGeom prst="rect">
            <a:avLst/>
          </a:prstGeom>
          <a:noFill/>
        </p:spPr>
        <p:txBody>
          <a:bodyPr wrap="none" rtlCol="0">
            <a:spAutoFit/>
          </a:bodyPr>
          <a:lstStyle/>
          <a:p>
            <a:r>
              <a:rPr lang="en-GB" dirty="0">
                <a:solidFill>
                  <a:srgbClr val="FF0000"/>
                </a:solidFill>
              </a:rPr>
              <a:t>B</a:t>
            </a:r>
          </a:p>
        </p:txBody>
      </p:sp>
      <p:sp>
        <p:nvSpPr>
          <p:cNvPr id="69" name="TextBox 68">
            <a:extLst>
              <a:ext uri="{FF2B5EF4-FFF2-40B4-BE49-F238E27FC236}">
                <a16:creationId xmlns:a16="http://schemas.microsoft.com/office/drawing/2014/main" id="{1F2C186B-8050-4CAB-B4D4-7B5096DBB4B3}"/>
              </a:ext>
            </a:extLst>
          </p:cNvPr>
          <p:cNvSpPr txBox="1"/>
          <p:nvPr/>
        </p:nvSpPr>
        <p:spPr>
          <a:xfrm>
            <a:off x="6052802" y="1349567"/>
            <a:ext cx="309700" cy="369332"/>
          </a:xfrm>
          <a:prstGeom prst="rect">
            <a:avLst/>
          </a:prstGeom>
          <a:noFill/>
        </p:spPr>
        <p:txBody>
          <a:bodyPr wrap="none" rtlCol="0">
            <a:spAutoFit/>
          </a:bodyPr>
          <a:lstStyle/>
          <a:p>
            <a:r>
              <a:rPr lang="en-GB" dirty="0">
                <a:solidFill>
                  <a:srgbClr val="FF0000"/>
                </a:solidFill>
              </a:rPr>
              <a:t>B</a:t>
            </a:r>
          </a:p>
        </p:txBody>
      </p:sp>
      <p:sp>
        <p:nvSpPr>
          <p:cNvPr id="70" name="TextBox 69">
            <a:extLst>
              <a:ext uri="{FF2B5EF4-FFF2-40B4-BE49-F238E27FC236}">
                <a16:creationId xmlns:a16="http://schemas.microsoft.com/office/drawing/2014/main" id="{2039930B-D84F-4D95-8829-1DA449AD9BC0}"/>
              </a:ext>
            </a:extLst>
          </p:cNvPr>
          <p:cNvSpPr txBox="1"/>
          <p:nvPr/>
        </p:nvSpPr>
        <p:spPr>
          <a:xfrm>
            <a:off x="942332" y="1672905"/>
            <a:ext cx="317716" cy="369332"/>
          </a:xfrm>
          <a:prstGeom prst="rect">
            <a:avLst/>
          </a:prstGeom>
          <a:noFill/>
        </p:spPr>
        <p:txBody>
          <a:bodyPr wrap="none" rtlCol="0">
            <a:spAutoFit/>
          </a:bodyPr>
          <a:lstStyle/>
          <a:p>
            <a:r>
              <a:rPr lang="en-GB" dirty="0">
                <a:solidFill>
                  <a:srgbClr val="FF0000"/>
                </a:solidFill>
              </a:rPr>
              <a:t>A</a:t>
            </a:r>
          </a:p>
        </p:txBody>
      </p:sp>
      <p:sp>
        <p:nvSpPr>
          <p:cNvPr id="71" name="TextBox 70">
            <a:extLst>
              <a:ext uri="{FF2B5EF4-FFF2-40B4-BE49-F238E27FC236}">
                <a16:creationId xmlns:a16="http://schemas.microsoft.com/office/drawing/2014/main" id="{DE749F4A-4122-4191-B281-3339A7CE1C08}"/>
              </a:ext>
            </a:extLst>
          </p:cNvPr>
          <p:cNvSpPr txBox="1"/>
          <p:nvPr/>
        </p:nvSpPr>
        <p:spPr>
          <a:xfrm>
            <a:off x="1647960" y="2537586"/>
            <a:ext cx="317716" cy="369332"/>
          </a:xfrm>
          <a:prstGeom prst="rect">
            <a:avLst/>
          </a:prstGeom>
          <a:noFill/>
        </p:spPr>
        <p:txBody>
          <a:bodyPr wrap="none" rtlCol="0">
            <a:spAutoFit/>
          </a:bodyPr>
          <a:lstStyle/>
          <a:p>
            <a:r>
              <a:rPr lang="en-GB" dirty="0">
                <a:solidFill>
                  <a:srgbClr val="FF0000"/>
                </a:solidFill>
              </a:rPr>
              <a:t>A</a:t>
            </a:r>
          </a:p>
        </p:txBody>
      </p:sp>
      <p:sp>
        <p:nvSpPr>
          <p:cNvPr id="72" name="TextBox 71">
            <a:extLst>
              <a:ext uri="{FF2B5EF4-FFF2-40B4-BE49-F238E27FC236}">
                <a16:creationId xmlns:a16="http://schemas.microsoft.com/office/drawing/2014/main" id="{ECBCC7D8-0D13-4C59-BF2F-E2C2C4E0DD33}"/>
              </a:ext>
            </a:extLst>
          </p:cNvPr>
          <p:cNvSpPr txBox="1"/>
          <p:nvPr/>
        </p:nvSpPr>
        <p:spPr>
          <a:xfrm>
            <a:off x="3180384" y="3588020"/>
            <a:ext cx="317716" cy="369332"/>
          </a:xfrm>
          <a:prstGeom prst="rect">
            <a:avLst/>
          </a:prstGeom>
          <a:noFill/>
        </p:spPr>
        <p:txBody>
          <a:bodyPr wrap="none" rtlCol="0">
            <a:spAutoFit/>
          </a:bodyPr>
          <a:lstStyle/>
          <a:p>
            <a:r>
              <a:rPr lang="en-GB" dirty="0">
                <a:solidFill>
                  <a:srgbClr val="FF0000"/>
                </a:solidFill>
              </a:rPr>
              <a:t>C</a:t>
            </a:r>
          </a:p>
        </p:txBody>
      </p:sp>
      <p:sp>
        <p:nvSpPr>
          <p:cNvPr id="73" name="TextBox 72">
            <a:extLst>
              <a:ext uri="{FF2B5EF4-FFF2-40B4-BE49-F238E27FC236}">
                <a16:creationId xmlns:a16="http://schemas.microsoft.com/office/drawing/2014/main" id="{4AA5B13E-4FB4-4B6D-A258-7BFEA5366D28}"/>
              </a:ext>
            </a:extLst>
          </p:cNvPr>
          <p:cNvSpPr txBox="1"/>
          <p:nvPr/>
        </p:nvSpPr>
        <p:spPr>
          <a:xfrm>
            <a:off x="4702990" y="3586370"/>
            <a:ext cx="317716" cy="369332"/>
          </a:xfrm>
          <a:prstGeom prst="rect">
            <a:avLst/>
          </a:prstGeom>
          <a:noFill/>
        </p:spPr>
        <p:txBody>
          <a:bodyPr wrap="none" rtlCol="0">
            <a:spAutoFit/>
          </a:bodyPr>
          <a:lstStyle/>
          <a:p>
            <a:r>
              <a:rPr lang="en-GB" dirty="0">
                <a:solidFill>
                  <a:srgbClr val="FF0000"/>
                </a:solidFill>
              </a:rPr>
              <a:t>C</a:t>
            </a:r>
          </a:p>
        </p:txBody>
      </p:sp>
      <p:sp>
        <p:nvSpPr>
          <p:cNvPr id="75" name="TextBox 74">
            <a:extLst>
              <a:ext uri="{FF2B5EF4-FFF2-40B4-BE49-F238E27FC236}">
                <a16:creationId xmlns:a16="http://schemas.microsoft.com/office/drawing/2014/main" id="{F5736926-1E17-48C2-90FC-DCDFF5B6E202}"/>
              </a:ext>
            </a:extLst>
          </p:cNvPr>
          <p:cNvSpPr txBox="1"/>
          <p:nvPr/>
        </p:nvSpPr>
        <p:spPr>
          <a:xfrm>
            <a:off x="8128903" y="1891390"/>
            <a:ext cx="317716" cy="369332"/>
          </a:xfrm>
          <a:prstGeom prst="rect">
            <a:avLst/>
          </a:prstGeom>
          <a:noFill/>
        </p:spPr>
        <p:txBody>
          <a:bodyPr wrap="none" rtlCol="0">
            <a:spAutoFit/>
          </a:bodyPr>
          <a:lstStyle/>
          <a:p>
            <a:r>
              <a:rPr lang="en-GB" dirty="0">
                <a:solidFill>
                  <a:srgbClr val="FF0000"/>
                </a:solidFill>
              </a:rPr>
              <a:t>C</a:t>
            </a:r>
          </a:p>
        </p:txBody>
      </p:sp>
      <p:pic>
        <p:nvPicPr>
          <p:cNvPr id="76" name="Picture 9" descr="York with packets">
            <a:extLst>
              <a:ext uri="{FF2B5EF4-FFF2-40B4-BE49-F238E27FC236}">
                <a16:creationId xmlns:a16="http://schemas.microsoft.com/office/drawing/2014/main" id="{AF66E052-138F-430A-B140-DA70B9EDFB03}"/>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742357" y="1566010"/>
            <a:ext cx="293238"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9" descr="York with packets">
            <a:extLst>
              <a:ext uri="{FF2B5EF4-FFF2-40B4-BE49-F238E27FC236}">
                <a16:creationId xmlns:a16="http://schemas.microsoft.com/office/drawing/2014/main" id="{0EEDF164-1D53-461F-BBA7-B1E37E4DD57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426589" y="1570514"/>
            <a:ext cx="293238"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a:extLst>
              <a:ext uri="{FF2B5EF4-FFF2-40B4-BE49-F238E27FC236}">
                <a16:creationId xmlns:a16="http://schemas.microsoft.com/office/drawing/2014/main" id="{AC98F3B1-F63A-4A52-9F82-D93FD9F7EE6A}"/>
              </a:ext>
            </a:extLst>
          </p:cNvPr>
          <p:cNvPicPr>
            <a:picLocks noChangeAspect="1"/>
          </p:cNvPicPr>
          <p:nvPr/>
        </p:nvPicPr>
        <p:blipFill>
          <a:blip r:embed="rId10"/>
          <a:stretch>
            <a:fillRect/>
          </a:stretch>
        </p:blipFill>
        <p:spPr>
          <a:xfrm rot="18868340">
            <a:off x="6932620" y="2813520"/>
            <a:ext cx="571910" cy="522178"/>
          </a:xfrm>
          <a:prstGeom prst="rect">
            <a:avLst/>
          </a:prstGeom>
        </p:spPr>
      </p:pic>
      <p:pic>
        <p:nvPicPr>
          <p:cNvPr id="56" name="Picture 55">
            <a:extLst>
              <a:ext uri="{FF2B5EF4-FFF2-40B4-BE49-F238E27FC236}">
                <a16:creationId xmlns:a16="http://schemas.microsoft.com/office/drawing/2014/main" id="{D1B461BF-47C1-4691-9BC2-63EA365CC7D0}"/>
              </a:ext>
            </a:extLst>
          </p:cNvPr>
          <p:cNvPicPr>
            <a:picLocks noChangeAspect="1"/>
          </p:cNvPicPr>
          <p:nvPr/>
        </p:nvPicPr>
        <p:blipFill>
          <a:blip r:embed="rId11"/>
          <a:stretch>
            <a:fillRect/>
          </a:stretch>
        </p:blipFill>
        <p:spPr>
          <a:xfrm rot="11396080">
            <a:off x="335926" y="2648716"/>
            <a:ext cx="585267" cy="438950"/>
          </a:xfrm>
          <a:prstGeom prst="rect">
            <a:avLst/>
          </a:prstGeom>
        </p:spPr>
      </p:pic>
      <p:cxnSp>
        <p:nvCxnSpPr>
          <p:cNvPr id="85" name="Straight Connector 84">
            <a:extLst>
              <a:ext uri="{FF2B5EF4-FFF2-40B4-BE49-F238E27FC236}">
                <a16:creationId xmlns:a16="http://schemas.microsoft.com/office/drawing/2014/main" id="{70C41EFB-5C18-4841-9F07-B3EA782CDBB5}"/>
              </a:ext>
            </a:extLst>
          </p:cNvPr>
          <p:cNvCxnSpPr>
            <a:cxnSpLocks/>
          </p:cNvCxnSpPr>
          <p:nvPr/>
        </p:nvCxnSpPr>
        <p:spPr>
          <a:xfrm>
            <a:off x="942332" y="1188688"/>
            <a:ext cx="8011545" cy="722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6496E48-F765-4F77-9956-5BE7F353595B}"/>
              </a:ext>
            </a:extLst>
          </p:cNvPr>
          <p:cNvCxnSpPr>
            <a:cxnSpLocks/>
          </p:cNvCxnSpPr>
          <p:nvPr/>
        </p:nvCxnSpPr>
        <p:spPr>
          <a:xfrm>
            <a:off x="2399313" y="4897177"/>
            <a:ext cx="4544829" cy="2227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36EDF59-8FF2-4CB0-998E-B883D1F5B2A0}"/>
              </a:ext>
            </a:extLst>
          </p:cNvPr>
          <p:cNvCxnSpPr>
            <a:cxnSpLocks/>
          </p:cNvCxnSpPr>
          <p:nvPr/>
        </p:nvCxnSpPr>
        <p:spPr>
          <a:xfrm flipV="1">
            <a:off x="8953877" y="1203778"/>
            <a:ext cx="0" cy="148386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8B339B4-836C-438F-90F6-A645D30284B3}"/>
              </a:ext>
            </a:extLst>
          </p:cNvPr>
          <p:cNvCxnSpPr>
            <a:cxnSpLocks/>
          </p:cNvCxnSpPr>
          <p:nvPr/>
        </p:nvCxnSpPr>
        <p:spPr>
          <a:xfrm>
            <a:off x="6934944" y="2691504"/>
            <a:ext cx="2018932"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3E7623D-1E26-4B63-85E6-2F91967DC1D7}"/>
              </a:ext>
            </a:extLst>
          </p:cNvPr>
          <p:cNvCxnSpPr>
            <a:cxnSpLocks/>
          </p:cNvCxnSpPr>
          <p:nvPr/>
        </p:nvCxnSpPr>
        <p:spPr>
          <a:xfrm flipH="1" flipV="1">
            <a:off x="6934944" y="2708227"/>
            <a:ext cx="9198" cy="218894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6950DAA-FE82-4AFE-B145-BF9994C43CDD}"/>
              </a:ext>
            </a:extLst>
          </p:cNvPr>
          <p:cNvCxnSpPr>
            <a:cxnSpLocks/>
          </p:cNvCxnSpPr>
          <p:nvPr/>
        </p:nvCxnSpPr>
        <p:spPr>
          <a:xfrm flipV="1">
            <a:off x="2355644" y="2459945"/>
            <a:ext cx="7903" cy="243723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BBEFA98-0D36-4794-B592-2B732CC9B4A2}"/>
              </a:ext>
            </a:extLst>
          </p:cNvPr>
          <p:cNvCxnSpPr>
            <a:cxnSpLocks/>
          </p:cNvCxnSpPr>
          <p:nvPr/>
        </p:nvCxnSpPr>
        <p:spPr>
          <a:xfrm flipV="1">
            <a:off x="925344" y="1187090"/>
            <a:ext cx="3964" cy="132540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1AEFDE4-9C41-40DA-A3D6-1A2BBD3377D8}"/>
              </a:ext>
            </a:extLst>
          </p:cNvPr>
          <p:cNvCxnSpPr>
            <a:cxnSpLocks/>
          </p:cNvCxnSpPr>
          <p:nvPr/>
        </p:nvCxnSpPr>
        <p:spPr>
          <a:xfrm flipV="1">
            <a:off x="925344" y="2481665"/>
            <a:ext cx="1393295" cy="674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CE12D14-C27F-4CF5-A019-8B72A790AA78}"/>
              </a:ext>
            </a:extLst>
          </p:cNvPr>
          <p:cNvCxnSpPr>
            <a:cxnSpLocks/>
          </p:cNvCxnSpPr>
          <p:nvPr/>
        </p:nvCxnSpPr>
        <p:spPr>
          <a:xfrm>
            <a:off x="2959260" y="4630669"/>
            <a:ext cx="0" cy="288782"/>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B65D6DEA-EA49-47C1-9BFA-E8BAEC61CD3D}"/>
              </a:ext>
            </a:extLst>
          </p:cNvPr>
          <p:cNvSpPr txBox="1"/>
          <p:nvPr/>
        </p:nvSpPr>
        <p:spPr>
          <a:xfrm>
            <a:off x="2997386" y="4652369"/>
            <a:ext cx="2610010" cy="261610"/>
          </a:xfrm>
          <a:prstGeom prst="rect">
            <a:avLst/>
          </a:prstGeom>
          <a:noFill/>
        </p:spPr>
        <p:txBody>
          <a:bodyPr wrap="none" rtlCol="0">
            <a:spAutoFit/>
          </a:bodyPr>
          <a:lstStyle/>
          <a:p>
            <a:r>
              <a:rPr lang="en-GB" sz="1100" dirty="0"/>
              <a:t>Minimum 1.5 metre gap surrounding area </a:t>
            </a:r>
          </a:p>
        </p:txBody>
      </p:sp>
      <p:sp>
        <p:nvSpPr>
          <p:cNvPr id="112" name="TextBox 111">
            <a:extLst>
              <a:ext uri="{FF2B5EF4-FFF2-40B4-BE49-F238E27FC236}">
                <a16:creationId xmlns:a16="http://schemas.microsoft.com/office/drawing/2014/main" id="{E45B0242-CC8E-45DE-B4CF-00D3100D5FC8}"/>
              </a:ext>
            </a:extLst>
          </p:cNvPr>
          <p:cNvSpPr txBox="1"/>
          <p:nvPr/>
        </p:nvSpPr>
        <p:spPr>
          <a:xfrm>
            <a:off x="658455" y="2882637"/>
            <a:ext cx="327334" cy="369332"/>
          </a:xfrm>
          <a:prstGeom prst="rect">
            <a:avLst/>
          </a:prstGeom>
          <a:noFill/>
        </p:spPr>
        <p:txBody>
          <a:bodyPr wrap="none" rtlCol="0">
            <a:spAutoFit/>
          </a:bodyPr>
          <a:lstStyle/>
          <a:p>
            <a:r>
              <a:rPr lang="en-GB" dirty="0">
                <a:solidFill>
                  <a:srgbClr val="FF0000"/>
                </a:solidFill>
              </a:rPr>
              <a:t>D</a:t>
            </a:r>
          </a:p>
        </p:txBody>
      </p:sp>
      <p:sp>
        <p:nvSpPr>
          <p:cNvPr id="113" name="TextBox 112">
            <a:extLst>
              <a:ext uri="{FF2B5EF4-FFF2-40B4-BE49-F238E27FC236}">
                <a16:creationId xmlns:a16="http://schemas.microsoft.com/office/drawing/2014/main" id="{D6C17C45-5F7A-4947-B08E-E4956AC70FA9}"/>
              </a:ext>
            </a:extLst>
          </p:cNvPr>
          <p:cNvSpPr txBox="1"/>
          <p:nvPr/>
        </p:nvSpPr>
        <p:spPr>
          <a:xfrm>
            <a:off x="7301828" y="2893189"/>
            <a:ext cx="327334" cy="369332"/>
          </a:xfrm>
          <a:prstGeom prst="rect">
            <a:avLst/>
          </a:prstGeom>
          <a:noFill/>
        </p:spPr>
        <p:txBody>
          <a:bodyPr wrap="none" rtlCol="0">
            <a:spAutoFit/>
          </a:bodyPr>
          <a:lstStyle/>
          <a:p>
            <a:r>
              <a:rPr lang="en-GB" dirty="0">
                <a:solidFill>
                  <a:srgbClr val="FF0000"/>
                </a:solidFill>
              </a:rPr>
              <a:t>D</a:t>
            </a:r>
          </a:p>
        </p:txBody>
      </p:sp>
      <p:pic>
        <p:nvPicPr>
          <p:cNvPr id="114" name="Picture 2">
            <a:extLst>
              <a:ext uri="{FF2B5EF4-FFF2-40B4-BE49-F238E27FC236}">
                <a16:creationId xmlns:a16="http://schemas.microsoft.com/office/drawing/2014/main" id="{80C678A0-36AB-484B-9F50-148336830D8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3338" t="20156" r="18860" b="27980"/>
          <a:stretch/>
        </p:blipFill>
        <p:spPr bwMode="auto">
          <a:xfrm>
            <a:off x="8165836" y="4351593"/>
            <a:ext cx="760532" cy="463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5" name="TextBox 114">
            <a:extLst>
              <a:ext uri="{FF2B5EF4-FFF2-40B4-BE49-F238E27FC236}">
                <a16:creationId xmlns:a16="http://schemas.microsoft.com/office/drawing/2014/main" id="{7FE55D19-60B5-4A2E-BDEB-F8C2171CF651}"/>
              </a:ext>
            </a:extLst>
          </p:cNvPr>
          <p:cNvSpPr txBox="1"/>
          <p:nvPr/>
        </p:nvSpPr>
        <p:spPr>
          <a:xfrm>
            <a:off x="7935828" y="3908426"/>
            <a:ext cx="1200970" cy="461665"/>
          </a:xfrm>
          <a:prstGeom prst="rect">
            <a:avLst/>
          </a:prstGeom>
          <a:noFill/>
        </p:spPr>
        <p:txBody>
          <a:bodyPr wrap="none" rtlCol="0">
            <a:spAutoFit/>
          </a:bodyPr>
          <a:lstStyle/>
          <a:p>
            <a:pPr algn="ctr"/>
            <a:r>
              <a:rPr lang="en-GB" sz="1200" dirty="0"/>
              <a:t>Visual Aids</a:t>
            </a:r>
          </a:p>
          <a:p>
            <a:pPr algn="ctr"/>
            <a:r>
              <a:rPr lang="en-GB" sz="1200" dirty="0"/>
              <a:t>(1 per selection)</a:t>
            </a:r>
          </a:p>
        </p:txBody>
      </p:sp>
      <p:sp>
        <p:nvSpPr>
          <p:cNvPr id="116" name="TextBox 115">
            <a:extLst>
              <a:ext uri="{FF2B5EF4-FFF2-40B4-BE49-F238E27FC236}">
                <a16:creationId xmlns:a16="http://schemas.microsoft.com/office/drawing/2014/main" id="{1274182A-FC0E-47ED-AD8C-DE7F7925DBE7}"/>
              </a:ext>
            </a:extLst>
          </p:cNvPr>
          <p:cNvSpPr txBox="1"/>
          <p:nvPr/>
        </p:nvSpPr>
        <p:spPr>
          <a:xfrm>
            <a:off x="202156" y="3814660"/>
            <a:ext cx="1959863" cy="1169551"/>
          </a:xfrm>
          <a:prstGeom prst="rect">
            <a:avLst/>
          </a:prstGeom>
          <a:noFill/>
        </p:spPr>
        <p:txBody>
          <a:bodyPr wrap="square" rtlCol="0">
            <a:spAutoFit/>
          </a:bodyPr>
          <a:lstStyle/>
          <a:p>
            <a:r>
              <a:rPr lang="en-GB" sz="1400" dirty="0"/>
              <a:t>Observe social distancing guidelines allowing </a:t>
            </a:r>
            <a:r>
              <a:rPr lang="en-GB" sz="1400" dirty="0">
                <a:highlight>
                  <a:srgbClr val="FFFFFF"/>
                </a:highlight>
              </a:rPr>
              <a:t>minimum 1 metre distance </a:t>
            </a:r>
            <a:r>
              <a:rPr lang="en-GB" sz="1400" dirty="0"/>
              <a:t>between operators.</a:t>
            </a:r>
          </a:p>
        </p:txBody>
      </p:sp>
      <p:cxnSp>
        <p:nvCxnSpPr>
          <p:cNvPr id="118" name="Straight Arrow Connector 117">
            <a:extLst>
              <a:ext uri="{FF2B5EF4-FFF2-40B4-BE49-F238E27FC236}">
                <a16:creationId xmlns:a16="http://schemas.microsoft.com/office/drawing/2014/main" id="{60C29198-A578-4F66-B604-979017F53945}"/>
              </a:ext>
            </a:extLst>
          </p:cNvPr>
          <p:cNvCxnSpPr>
            <a:cxnSpLocks/>
          </p:cNvCxnSpPr>
          <p:nvPr/>
        </p:nvCxnSpPr>
        <p:spPr>
          <a:xfrm>
            <a:off x="1610071" y="1956469"/>
            <a:ext cx="961740" cy="976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0EE29500-7CC1-4BBF-A429-28B9673B9360}"/>
              </a:ext>
            </a:extLst>
          </p:cNvPr>
          <p:cNvCxnSpPr>
            <a:cxnSpLocks/>
          </p:cNvCxnSpPr>
          <p:nvPr/>
        </p:nvCxnSpPr>
        <p:spPr>
          <a:xfrm>
            <a:off x="3085642" y="2395549"/>
            <a:ext cx="0" cy="50611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CAE5DE69-7EE2-42B7-9AC1-40C7B9711527}"/>
              </a:ext>
            </a:extLst>
          </p:cNvPr>
          <p:cNvCxnSpPr>
            <a:cxnSpLocks/>
          </p:cNvCxnSpPr>
          <p:nvPr/>
        </p:nvCxnSpPr>
        <p:spPr>
          <a:xfrm>
            <a:off x="4593550" y="2395549"/>
            <a:ext cx="0" cy="50611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DA6976A0-1B60-490F-A6D4-52E60EA9AE8F}"/>
              </a:ext>
            </a:extLst>
          </p:cNvPr>
          <p:cNvCxnSpPr>
            <a:cxnSpLocks/>
          </p:cNvCxnSpPr>
          <p:nvPr/>
        </p:nvCxnSpPr>
        <p:spPr>
          <a:xfrm>
            <a:off x="6037264" y="2378900"/>
            <a:ext cx="0" cy="50611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0" name="Picture 10" descr="Figure 1 standing still">
            <a:extLst>
              <a:ext uri="{FF2B5EF4-FFF2-40B4-BE49-F238E27FC236}">
                <a16:creationId xmlns:a16="http://schemas.microsoft.com/office/drawing/2014/main" id="{1482B889-15F2-48BC-90AA-168EAE729F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209545" y="3379677"/>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 descr="Figure 1 standing still">
            <a:extLst>
              <a:ext uri="{FF2B5EF4-FFF2-40B4-BE49-F238E27FC236}">
                <a16:creationId xmlns:a16="http://schemas.microsoft.com/office/drawing/2014/main" id="{86B8A99B-2EF6-4F22-9E69-ABF63292AB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734424" y="3404197"/>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0" descr="Figure 1 standing still">
            <a:extLst>
              <a:ext uri="{FF2B5EF4-FFF2-40B4-BE49-F238E27FC236}">
                <a16:creationId xmlns:a16="http://schemas.microsoft.com/office/drawing/2014/main" id="{6115967F-1163-4873-B843-7514F3B433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4221871" y="2576904"/>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Box 89">
            <a:extLst>
              <a:ext uri="{FF2B5EF4-FFF2-40B4-BE49-F238E27FC236}">
                <a16:creationId xmlns:a16="http://schemas.microsoft.com/office/drawing/2014/main" id="{C0C07038-24C1-448B-945D-3781A8DB04AF}"/>
              </a:ext>
            </a:extLst>
          </p:cNvPr>
          <p:cNvSpPr txBox="1"/>
          <p:nvPr/>
        </p:nvSpPr>
        <p:spPr>
          <a:xfrm>
            <a:off x="4196111" y="2808455"/>
            <a:ext cx="317716" cy="369332"/>
          </a:xfrm>
          <a:prstGeom prst="rect">
            <a:avLst/>
          </a:prstGeom>
          <a:noFill/>
        </p:spPr>
        <p:txBody>
          <a:bodyPr wrap="none" rtlCol="0">
            <a:spAutoFit/>
          </a:bodyPr>
          <a:lstStyle/>
          <a:p>
            <a:r>
              <a:rPr lang="en-GB" dirty="0">
                <a:solidFill>
                  <a:srgbClr val="FF0000"/>
                </a:solidFill>
              </a:rPr>
              <a:t>C</a:t>
            </a:r>
          </a:p>
        </p:txBody>
      </p:sp>
      <p:sp>
        <p:nvSpPr>
          <p:cNvPr id="91" name="TextBox 90">
            <a:extLst>
              <a:ext uri="{FF2B5EF4-FFF2-40B4-BE49-F238E27FC236}">
                <a16:creationId xmlns:a16="http://schemas.microsoft.com/office/drawing/2014/main" id="{DE9ED2A0-18AB-47F6-9864-8D2A62EB546B}"/>
              </a:ext>
            </a:extLst>
          </p:cNvPr>
          <p:cNvSpPr txBox="1"/>
          <p:nvPr/>
        </p:nvSpPr>
        <p:spPr>
          <a:xfrm>
            <a:off x="2707389" y="2970597"/>
            <a:ext cx="317716" cy="369332"/>
          </a:xfrm>
          <a:prstGeom prst="rect">
            <a:avLst/>
          </a:prstGeom>
          <a:noFill/>
        </p:spPr>
        <p:txBody>
          <a:bodyPr wrap="none" rtlCol="0">
            <a:spAutoFit/>
          </a:bodyPr>
          <a:lstStyle/>
          <a:p>
            <a:r>
              <a:rPr lang="en-GB" dirty="0">
                <a:solidFill>
                  <a:srgbClr val="FF0000"/>
                </a:solidFill>
              </a:rPr>
              <a:t>C</a:t>
            </a:r>
          </a:p>
        </p:txBody>
      </p:sp>
      <p:pic>
        <p:nvPicPr>
          <p:cNvPr id="86" name="Picture 85">
            <a:extLst>
              <a:ext uri="{FF2B5EF4-FFF2-40B4-BE49-F238E27FC236}">
                <a16:creationId xmlns:a16="http://schemas.microsoft.com/office/drawing/2014/main" id="{6DADD3D9-D8AA-498D-BF77-DFD5007AD3AA}"/>
              </a:ext>
            </a:extLst>
          </p:cNvPr>
          <p:cNvPicPr>
            <a:picLocks noChangeAspect="1"/>
          </p:cNvPicPr>
          <p:nvPr/>
        </p:nvPicPr>
        <p:blipFill rotWithShape="1">
          <a:blip r:embed="rId3"/>
          <a:srcRect l="23809" t="30572"/>
          <a:stretch/>
        </p:blipFill>
        <p:spPr>
          <a:xfrm rot="5400000">
            <a:off x="2234983" y="2472392"/>
            <a:ext cx="609587" cy="241589"/>
          </a:xfrm>
          <a:prstGeom prst="rect">
            <a:avLst/>
          </a:prstGeom>
        </p:spPr>
      </p:pic>
      <p:pic>
        <p:nvPicPr>
          <p:cNvPr id="92" name="Picture 91">
            <a:extLst>
              <a:ext uri="{FF2B5EF4-FFF2-40B4-BE49-F238E27FC236}">
                <a16:creationId xmlns:a16="http://schemas.microsoft.com/office/drawing/2014/main" id="{5A429534-292B-4A19-93E9-16DC885FCCDB}"/>
              </a:ext>
            </a:extLst>
          </p:cNvPr>
          <p:cNvPicPr>
            <a:picLocks noChangeAspect="1"/>
          </p:cNvPicPr>
          <p:nvPr/>
        </p:nvPicPr>
        <p:blipFill>
          <a:blip r:embed="rId13"/>
          <a:stretch>
            <a:fillRect/>
          </a:stretch>
        </p:blipFill>
        <p:spPr>
          <a:xfrm rot="16200000">
            <a:off x="2702821" y="3327349"/>
            <a:ext cx="182219" cy="253371"/>
          </a:xfrm>
          <a:prstGeom prst="rect">
            <a:avLst/>
          </a:prstGeom>
        </p:spPr>
      </p:pic>
      <p:cxnSp>
        <p:nvCxnSpPr>
          <p:cNvPr id="6" name="Straight Arrow Connector 5">
            <a:extLst>
              <a:ext uri="{FF2B5EF4-FFF2-40B4-BE49-F238E27FC236}">
                <a16:creationId xmlns:a16="http://schemas.microsoft.com/office/drawing/2014/main" id="{28A38960-4351-4F78-8B7A-8C75E43B2694}"/>
              </a:ext>
            </a:extLst>
          </p:cNvPr>
          <p:cNvCxnSpPr>
            <a:endCxn id="92" idx="0"/>
          </p:cNvCxnSpPr>
          <p:nvPr/>
        </p:nvCxnSpPr>
        <p:spPr>
          <a:xfrm flipV="1">
            <a:off x="1747252" y="3454034"/>
            <a:ext cx="919993" cy="7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92FA187-1D95-471C-8542-9A351758777B}"/>
              </a:ext>
            </a:extLst>
          </p:cNvPr>
          <p:cNvSpPr txBox="1"/>
          <p:nvPr/>
        </p:nvSpPr>
        <p:spPr>
          <a:xfrm>
            <a:off x="219620" y="3306091"/>
            <a:ext cx="1959863" cy="307777"/>
          </a:xfrm>
          <a:prstGeom prst="rect">
            <a:avLst/>
          </a:prstGeom>
          <a:noFill/>
        </p:spPr>
        <p:txBody>
          <a:bodyPr wrap="square" rtlCol="0">
            <a:spAutoFit/>
          </a:bodyPr>
          <a:lstStyle/>
          <a:p>
            <a:r>
              <a:rPr lang="en-GB" sz="1400" dirty="0"/>
              <a:t>Handover selection</a:t>
            </a:r>
          </a:p>
        </p:txBody>
      </p:sp>
      <p:cxnSp>
        <p:nvCxnSpPr>
          <p:cNvPr id="95" name="Straight Arrow Connector 94">
            <a:extLst>
              <a:ext uri="{FF2B5EF4-FFF2-40B4-BE49-F238E27FC236}">
                <a16:creationId xmlns:a16="http://schemas.microsoft.com/office/drawing/2014/main" id="{1EB42268-88CC-401C-BCA5-0ED34C0E7450}"/>
              </a:ext>
            </a:extLst>
          </p:cNvPr>
          <p:cNvCxnSpPr>
            <a:cxnSpLocks/>
          </p:cNvCxnSpPr>
          <p:nvPr/>
        </p:nvCxnSpPr>
        <p:spPr>
          <a:xfrm flipH="1">
            <a:off x="1466560" y="1485712"/>
            <a:ext cx="587091"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D3A5823-2A2A-4DF9-AE2A-23359776348A}"/>
              </a:ext>
            </a:extLst>
          </p:cNvPr>
          <p:cNvSpPr txBox="1"/>
          <p:nvPr/>
        </p:nvSpPr>
        <p:spPr>
          <a:xfrm>
            <a:off x="1406676" y="1212733"/>
            <a:ext cx="715260" cy="261610"/>
          </a:xfrm>
          <a:prstGeom prst="rect">
            <a:avLst/>
          </a:prstGeom>
          <a:noFill/>
        </p:spPr>
        <p:txBody>
          <a:bodyPr wrap="none" rtlCol="0">
            <a:spAutoFit/>
          </a:bodyPr>
          <a:lstStyle/>
          <a:p>
            <a:r>
              <a:rPr lang="en-GB" sz="1100" dirty="0"/>
              <a:t>2.0m gap</a:t>
            </a:r>
          </a:p>
        </p:txBody>
      </p:sp>
      <p:sp>
        <p:nvSpPr>
          <p:cNvPr id="98" name="TextBox 97">
            <a:extLst>
              <a:ext uri="{FF2B5EF4-FFF2-40B4-BE49-F238E27FC236}">
                <a16:creationId xmlns:a16="http://schemas.microsoft.com/office/drawing/2014/main" id="{A977E140-4ECC-40C7-8D99-2686A0D10E7E}"/>
              </a:ext>
            </a:extLst>
          </p:cNvPr>
          <p:cNvSpPr txBox="1"/>
          <p:nvPr/>
        </p:nvSpPr>
        <p:spPr>
          <a:xfrm>
            <a:off x="2327929" y="1375035"/>
            <a:ext cx="715260" cy="261610"/>
          </a:xfrm>
          <a:prstGeom prst="rect">
            <a:avLst/>
          </a:prstGeom>
          <a:noFill/>
        </p:spPr>
        <p:txBody>
          <a:bodyPr wrap="none" rtlCol="0">
            <a:spAutoFit/>
          </a:bodyPr>
          <a:lstStyle/>
          <a:p>
            <a:r>
              <a:rPr lang="en-GB" sz="1100" dirty="0"/>
              <a:t>2.0m gap</a:t>
            </a:r>
          </a:p>
        </p:txBody>
      </p:sp>
      <p:cxnSp>
        <p:nvCxnSpPr>
          <p:cNvPr id="101" name="Straight Arrow Connector 100">
            <a:extLst>
              <a:ext uri="{FF2B5EF4-FFF2-40B4-BE49-F238E27FC236}">
                <a16:creationId xmlns:a16="http://schemas.microsoft.com/office/drawing/2014/main" id="{B85B37F6-282D-4091-B92F-C7C47ABEC38D}"/>
              </a:ext>
            </a:extLst>
          </p:cNvPr>
          <p:cNvCxnSpPr>
            <a:cxnSpLocks/>
          </p:cNvCxnSpPr>
          <p:nvPr/>
        </p:nvCxnSpPr>
        <p:spPr>
          <a:xfrm flipH="1">
            <a:off x="2347196" y="1687775"/>
            <a:ext cx="587091"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4E53EECD-E5FF-4199-87E8-DF29D3844A84}"/>
              </a:ext>
            </a:extLst>
          </p:cNvPr>
          <p:cNvPicPr>
            <a:picLocks noChangeAspect="1"/>
          </p:cNvPicPr>
          <p:nvPr/>
        </p:nvPicPr>
        <p:blipFill>
          <a:blip r:embed="rId3"/>
          <a:stretch>
            <a:fillRect/>
          </a:stretch>
        </p:blipFill>
        <p:spPr>
          <a:xfrm rot="5400000">
            <a:off x="3903222" y="3837673"/>
            <a:ext cx="800079" cy="252079"/>
          </a:xfrm>
          <a:prstGeom prst="rect">
            <a:avLst/>
          </a:prstGeom>
        </p:spPr>
      </p:pic>
      <p:pic>
        <p:nvPicPr>
          <p:cNvPr id="102" name="Picture 101">
            <a:extLst>
              <a:ext uri="{FF2B5EF4-FFF2-40B4-BE49-F238E27FC236}">
                <a16:creationId xmlns:a16="http://schemas.microsoft.com/office/drawing/2014/main" id="{81A44C70-315B-49D5-B97A-A1F1BC6561D3}"/>
              </a:ext>
            </a:extLst>
          </p:cNvPr>
          <p:cNvPicPr>
            <a:picLocks noChangeAspect="1"/>
          </p:cNvPicPr>
          <p:nvPr/>
        </p:nvPicPr>
        <p:blipFill>
          <a:blip r:embed="rId3"/>
          <a:stretch>
            <a:fillRect/>
          </a:stretch>
        </p:blipFill>
        <p:spPr>
          <a:xfrm rot="16200000">
            <a:off x="4479380" y="2384887"/>
            <a:ext cx="800079" cy="252079"/>
          </a:xfrm>
          <a:prstGeom prst="rect">
            <a:avLst/>
          </a:prstGeom>
        </p:spPr>
      </p:pic>
      <p:pic>
        <p:nvPicPr>
          <p:cNvPr id="104" name="Picture 6" descr="york empty">
            <a:extLst>
              <a:ext uri="{FF2B5EF4-FFF2-40B4-BE49-F238E27FC236}">
                <a16:creationId xmlns:a16="http://schemas.microsoft.com/office/drawing/2014/main" id="{4C1021D5-977A-44CE-BDE4-5BAB97494C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3378" y="3146124"/>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 descr="york empty">
            <a:extLst>
              <a:ext uri="{FF2B5EF4-FFF2-40B4-BE49-F238E27FC236}">
                <a16:creationId xmlns:a16="http://schemas.microsoft.com/office/drawing/2014/main" id="{8D9A54B0-188A-4D90-8348-46E74DB7D3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4969" y="3356059"/>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D1FD8424-7010-4290-9CC6-1A8E80CF0EC3}"/>
              </a:ext>
            </a:extLst>
          </p:cNvPr>
          <p:cNvPicPr>
            <a:picLocks noChangeAspect="1"/>
          </p:cNvPicPr>
          <p:nvPr/>
        </p:nvPicPr>
        <p:blipFill>
          <a:blip r:embed="rId5"/>
          <a:stretch>
            <a:fillRect/>
          </a:stretch>
        </p:blipFill>
        <p:spPr>
          <a:xfrm rot="10800000">
            <a:off x="3919895" y="2926210"/>
            <a:ext cx="256054" cy="396274"/>
          </a:xfrm>
          <a:prstGeom prst="rect">
            <a:avLst/>
          </a:prstGeom>
        </p:spPr>
      </p:pic>
      <p:pic>
        <p:nvPicPr>
          <p:cNvPr id="108" name="Picture 107">
            <a:extLst>
              <a:ext uri="{FF2B5EF4-FFF2-40B4-BE49-F238E27FC236}">
                <a16:creationId xmlns:a16="http://schemas.microsoft.com/office/drawing/2014/main" id="{9F3E0698-9B85-48B3-A25F-732E57D57CA1}"/>
              </a:ext>
            </a:extLst>
          </p:cNvPr>
          <p:cNvPicPr>
            <a:picLocks noChangeAspect="1"/>
          </p:cNvPicPr>
          <p:nvPr/>
        </p:nvPicPr>
        <p:blipFill>
          <a:blip r:embed="rId6"/>
          <a:stretch>
            <a:fillRect/>
          </a:stretch>
        </p:blipFill>
        <p:spPr>
          <a:xfrm rot="5400000">
            <a:off x="4633872" y="4197748"/>
            <a:ext cx="256054" cy="597460"/>
          </a:xfrm>
          <a:prstGeom prst="rect">
            <a:avLst/>
          </a:prstGeom>
        </p:spPr>
      </p:pic>
      <p:pic>
        <p:nvPicPr>
          <p:cNvPr id="111" name="Picture 110">
            <a:extLst>
              <a:ext uri="{FF2B5EF4-FFF2-40B4-BE49-F238E27FC236}">
                <a16:creationId xmlns:a16="http://schemas.microsoft.com/office/drawing/2014/main" id="{AB8C9F6D-E3DC-4647-BE37-6AE515B5335C}"/>
              </a:ext>
            </a:extLst>
          </p:cNvPr>
          <p:cNvPicPr>
            <a:picLocks noChangeAspect="1"/>
          </p:cNvPicPr>
          <p:nvPr/>
        </p:nvPicPr>
        <p:blipFill>
          <a:blip r:embed="rId13"/>
          <a:stretch>
            <a:fillRect/>
          </a:stretch>
        </p:blipFill>
        <p:spPr>
          <a:xfrm rot="16200000">
            <a:off x="4204638" y="3325776"/>
            <a:ext cx="182219" cy="253371"/>
          </a:xfrm>
          <a:prstGeom prst="rect">
            <a:avLst/>
          </a:prstGeom>
        </p:spPr>
      </p:pic>
      <p:pic>
        <p:nvPicPr>
          <p:cNvPr id="117" name="Picture 116">
            <a:extLst>
              <a:ext uri="{FF2B5EF4-FFF2-40B4-BE49-F238E27FC236}">
                <a16:creationId xmlns:a16="http://schemas.microsoft.com/office/drawing/2014/main" id="{6C1A4BDF-0A7C-4ADE-8765-CF8EDC5B293F}"/>
              </a:ext>
            </a:extLst>
          </p:cNvPr>
          <p:cNvPicPr>
            <a:picLocks noChangeAspect="1"/>
          </p:cNvPicPr>
          <p:nvPr/>
        </p:nvPicPr>
        <p:blipFill rotWithShape="1">
          <a:blip r:embed="rId3"/>
          <a:srcRect l="23809" t="30572"/>
          <a:stretch/>
        </p:blipFill>
        <p:spPr>
          <a:xfrm rot="5400000">
            <a:off x="3736533" y="2471092"/>
            <a:ext cx="609587" cy="241589"/>
          </a:xfrm>
          <a:prstGeom prst="rect">
            <a:avLst/>
          </a:prstGeom>
        </p:spPr>
      </p:pic>
      <p:pic>
        <p:nvPicPr>
          <p:cNvPr id="119" name="Picture 118">
            <a:extLst>
              <a:ext uri="{FF2B5EF4-FFF2-40B4-BE49-F238E27FC236}">
                <a16:creationId xmlns:a16="http://schemas.microsoft.com/office/drawing/2014/main" id="{129FFB6F-61E4-4418-B6A6-6616910173BA}"/>
              </a:ext>
            </a:extLst>
          </p:cNvPr>
          <p:cNvPicPr>
            <a:picLocks noChangeAspect="1"/>
          </p:cNvPicPr>
          <p:nvPr/>
        </p:nvPicPr>
        <p:blipFill>
          <a:blip r:embed="rId5"/>
          <a:stretch>
            <a:fillRect/>
          </a:stretch>
        </p:blipFill>
        <p:spPr>
          <a:xfrm>
            <a:off x="5022981" y="3564786"/>
            <a:ext cx="256054" cy="396274"/>
          </a:xfrm>
          <a:prstGeom prst="rect">
            <a:avLst/>
          </a:prstGeom>
        </p:spPr>
      </p:pic>
      <p:pic>
        <p:nvPicPr>
          <p:cNvPr id="121" name="Picture 6" descr="york empty">
            <a:extLst>
              <a:ext uri="{FF2B5EF4-FFF2-40B4-BE49-F238E27FC236}">
                <a16:creationId xmlns:a16="http://schemas.microsoft.com/office/drawing/2014/main" id="{219228F5-3A22-45BD-B4E4-B357BD04E4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846" y="2935102"/>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TextBox 121">
            <a:extLst>
              <a:ext uri="{FF2B5EF4-FFF2-40B4-BE49-F238E27FC236}">
                <a16:creationId xmlns:a16="http://schemas.microsoft.com/office/drawing/2014/main" id="{A9F0F125-88F5-440D-B496-95347AACC906}"/>
              </a:ext>
            </a:extLst>
          </p:cNvPr>
          <p:cNvSpPr txBox="1"/>
          <p:nvPr/>
        </p:nvSpPr>
        <p:spPr>
          <a:xfrm>
            <a:off x="6148265" y="3568325"/>
            <a:ext cx="317716" cy="369332"/>
          </a:xfrm>
          <a:prstGeom prst="rect">
            <a:avLst/>
          </a:prstGeom>
          <a:noFill/>
        </p:spPr>
        <p:txBody>
          <a:bodyPr wrap="none" rtlCol="0">
            <a:spAutoFit/>
          </a:bodyPr>
          <a:lstStyle/>
          <a:p>
            <a:r>
              <a:rPr lang="en-GB" dirty="0">
                <a:solidFill>
                  <a:srgbClr val="FF0000"/>
                </a:solidFill>
              </a:rPr>
              <a:t>C</a:t>
            </a:r>
          </a:p>
        </p:txBody>
      </p:sp>
      <p:pic>
        <p:nvPicPr>
          <p:cNvPr id="126" name="Picture 10" descr="Figure 1 standing still">
            <a:extLst>
              <a:ext uri="{FF2B5EF4-FFF2-40B4-BE49-F238E27FC236}">
                <a16:creationId xmlns:a16="http://schemas.microsoft.com/office/drawing/2014/main" id="{FC4BA101-E543-4582-910A-6471057C63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179699" y="3386152"/>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0" descr="Figure 1 standing still">
            <a:extLst>
              <a:ext uri="{FF2B5EF4-FFF2-40B4-BE49-F238E27FC236}">
                <a16:creationId xmlns:a16="http://schemas.microsoft.com/office/drawing/2014/main" id="{89F391EE-AE04-45B1-AC98-560756024D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5667146" y="2558859"/>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TextBox 127">
            <a:extLst>
              <a:ext uri="{FF2B5EF4-FFF2-40B4-BE49-F238E27FC236}">
                <a16:creationId xmlns:a16="http://schemas.microsoft.com/office/drawing/2014/main" id="{87A42BEA-5EC4-4591-BF6A-597769C3F416}"/>
              </a:ext>
            </a:extLst>
          </p:cNvPr>
          <p:cNvSpPr txBox="1"/>
          <p:nvPr/>
        </p:nvSpPr>
        <p:spPr>
          <a:xfrm>
            <a:off x="5641386" y="2790410"/>
            <a:ext cx="317716" cy="369332"/>
          </a:xfrm>
          <a:prstGeom prst="rect">
            <a:avLst/>
          </a:prstGeom>
          <a:noFill/>
        </p:spPr>
        <p:txBody>
          <a:bodyPr wrap="none" rtlCol="0">
            <a:spAutoFit/>
          </a:bodyPr>
          <a:lstStyle/>
          <a:p>
            <a:r>
              <a:rPr lang="en-GB" dirty="0">
                <a:solidFill>
                  <a:srgbClr val="FF0000"/>
                </a:solidFill>
              </a:rPr>
              <a:t>C</a:t>
            </a:r>
          </a:p>
        </p:txBody>
      </p:sp>
      <p:pic>
        <p:nvPicPr>
          <p:cNvPr id="129" name="Picture 128">
            <a:extLst>
              <a:ext uri="{FF2B5EF4-FFF2-40B4-BE49-F238E27FC236}">
                <a16:creationId xmlns:a16="http://schemas.microsoft.com/office/drawing/2014/main" id="{1E98CB1C-2CDD-4767-A683-F7F7BA40E12A}"/>
              </a:ext>
            </a:extLst>
          </p:cNvPr>
          <p:cNvPicPr>
            <a:picLocks noChangeAspect="1"/>
          </p:cNvPicPr>
          <p:nvPr/>
        </p:nvPicPr>
        <p:blipFill>
          <a:blip r:embed="rId3"/>
          <a:stretch>
            <a:fillRect/>
          </a:stretch>
        </p:blipFill>
        <p:spPr>
          <a:xfrm rot="5400000">
            <a:off x="5348497" y="3819628"/>
            <a:ext cx="800079" cy="252079"/>
          </a:xfrm>
          <a:prstGeom prst="rect">
            <a:avLst/>
          </a:prstGeom>
        </p:spPr>
      </p:pic>
      <p:pic>
        <p:nvPicPr>
          <p:cNvPr id="130" name="Picture 129">
            <a:extLst>
              <a:ext uri="{FF2B5EF4-FFF2-40B4-BE49-F238E27FC236}">
                <a16:creationId xmlns:a16="http://schemas.microsoft.com/office/drawing/2014/main" id="{8EA043A4-AE39-4562-B50B-D9C1055B2E1E}"/>
              </a:ext>
            </a:extLst>
          </p:cNvPr>
          <p:cNvPicPr>
            <a:picLocks noChangeAspect="1"/>
          </p:cNvPicPr>
          <p:nvPr/>
        </p:nvPicPr>
        <p:blipFill>
          <a:blip r:embed="rId3"/>
          <a:stretch>
            <a:fillRect/>
          </a:stretch>
        </p:blipFill>
        <p:spPr>
          <a:xfrm rot="16200000">
            <a:off x="5924655" y="2366842"/>
            <a:ext cx="800079" cy="252079"/>
          </a:xfrm>
          <a:prstGeom prst="rect">
            <a:avLst/>
          </a:prstGeom>
        </p:spPr>
      </p:pic>
      <p:pic>
        <p:nvPicPr>
          <p:cNvPr id="131" name="Picture 6" descr="york empty">
            <a:extLst>
              <a:ext uri="{FF2B5EF4-FFF2-40B4-BE49-F238E27FC236}">
                <a16:creationId xmlns:a16="http://schemas.microsoft.com/office/drawing/2014/main" id="{2E870047-3D34-4FD8-ACF7-DA35F32C58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653" y="3128079"/>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6" descr="york empty">
            <a:extLst>
              <a:ext uri="{FF2B5EF4-FFF2-40B4-BE49-F238E27FC236}">
                <a16:creationId xmlns:a16="http://schemas.microsoft.com/office/drawing/2014/main" id="{849FFEC1-1E43-4E92-A6CE-B64AC28730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244" y="3338014"/>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32">
            <a:extLst>
              <a:ext uri="{FF2B5EF4-FFF2-40B4-BE49-F238E27FC236}">
                <a16:creationId xmlns:a16="http://schemas.microsoft.com/office/drawing/2014/main" id="{7DA55B4A-13FD-4DAB-9230-AD8B131ADAB9}"/>
              </a:ext>
            </a:extLst>
          </p:cNvPr>
          <p:cNvPicPr>
            <a:picLocks noChangeAspect="1"/>
          </p:cNvPicPr>
          <p:nvPr/>
        </p:nvPicPr>
        <p:blipFill>
          <a:blip r:embed="rId5"/>
          <a:stretch>
            <a:fillRect/>
          </a:stretch>
        </p:blipFill>
        <p:spPr>
          <a:xfrm rot="10800000">
            <a:off x="5365170" y="2908165"/>
            <a:ext cx="256054" cy="396274"/>
          </a:xfrm>
          <a:prstGeom prst="rect">
            <a:avLst/>
          </a:prstGeom>
        </p:spPr>
      </p:pic>
      <p:pic>
        <p:nvPicPr>
          <p:cNvPr id="134" name="Picture 133">
            <a:extLst>
              <a:ext uri="{FF2B5EF4-FFF2-40B4-BE49-F238E27FC236}">
                <a16:creationId xmlns:a16="http://schemas.microsoft.com/office/drawing/2014/main" id="{6D1A2D78-8D4B-4508-B4B0-F4C173D05EB8}"/>
              </a:ext>
            </a:extLst>
          </p:cNvPr>
          <p:cNvPicPr>
            <a:picLocks noChangeAspect="1"/>
          </p:cNvPicPr>
          <p:nvPr/>
        </p:nvPicPr>
        <p:blipFill>
          <a:blip r:embed="rId6"/>
          <a:stretch>
            <a:fillRect/>
          </a:stretch>
        </p:blipFill>
        <p:spPr>
          <a:xfrm rot="5400000">
            <a:off x="6079147" y="4179703"/>
            <a:ext cx="256054" cy="597460"/>
          </a:xfrm>
          <a:prstGeom prst="rect">
            <a:avLst/>
          </a:prstGeom>
        </p:spPr>
      </p:pic>
      <p:pic>
        <p:nvPicPr>
          <p:cNvPr id="135" name="Picture 134">
            <a:extLst>
              <a:ext uri="{FF2B5EF4-FFF2-40B4-BE49-F238E27FC236}">
                <a16:creationId xmlns:a16="http://schemas.microsoft.com/office/drawing/2014/main" id="{43418689-A485-47D4-AF91-D3C326C385F7}"/>
              </a:ext>
            </a:extLst>
          </p:cNvPr>
          <p:cNvPicPr>
            <a:picLocks noChangeAspect="1"/>
          </p:cNvPicPr>
          <p:nvPr/>
        </p:nvPicPr>
        <p:blipFill>
          <a:blip r:embed="rId13"/>
          <a:stretch>
            <a:fillRect/>
          </a:stretch>
        </p:blipFill>
        <p:spPr>
          <a:xfrm rot="16200000">
            <a:off x="5649913" y="3307731"/>
            <a:ext cx="182219" cy="253371"/>
          </a:xfrm>
          <a:prstGeom prst="rect">
            <a:avLst/>
          </a:prstGeom>
        </p:spPr>
      </p:pic>
      <p:pic>
        <p:nvPicPr>
          <p:cNvPr id="136" name="Picture 135">
            <a:extLst>
              <a:ext uri="{FF2B5EF4-FFF2-40B4-BE49-F238E27FC236}">
                <a16:creationId xmlns:a16="http://schemas.microsoft.com/office/drawing/2014/main" id="{CD606D45-8EFF-4B18-AF7A-F5D1421DAA9C}"/>
              </a:ext>
            </a:extLst>
          </p:cNvPr>
          <p:cNvPicPr>
            <a:picLocks noChangeAspect="1"/>
          </p:cNvPicPr>
          <p:nvPr/>
        </p:nvPicPr>
        <p:blipFill rotWithShape="1">
          <a:blip r:embed="rId3"/>
          <a:srcRect l="23809" t="30572"/>
          <a:stretch/>
        </p:blipFill>
        <p:spPr>
          <a:xfrm rot="5400000">
            <a:off x="5181808" y="2453047"/>
            <a:ext cx="609587" cy="241589"/>
          </a:xfrm>
          <a:prstGeom prst="rect">
            <a:avLst/>
          </a:prstGeom>
        </p:spPr>
      </p:pic>
      <p:pic>
        <p:nvPicPr>
          <p:cNvPr id="137" name="Picture 136">
            <a:extLst>
              <a:ext uri="{FF2B5EF4-FFF2-40B4-BE49-F238E27FC236}">
                <a16:creationId xmlns:a16="http://schemas.microsoft.com/office/drawing/2014/main" id="{6D3EF9C8-E2B7-47D3-BEB2-B1CB31207618}"/>
              </a:ext>
            </a:extLst>
          </p:cNvPr>
          <p:cNvPicPr>
            <a:picLocks noChangeAspect="1"/>
          </p:cNvPicPr>
          <p:nvPr/>
        </p:nvPicPr>
        <p:blipFill>
          <a:blip r:embed="rId5"/>
          <a:stretch>
            <a:fillRect/>
          </a:stretch>
        </p:blipFill>
        <p:spPr>
          <a:xfrm>
            <a:off x="6468256" y="3546741"/>
            <a:ext cx="256054" cy="396274"/>
          </a:xfrm>
          <a:prstGeom prst="rect">
            <a:avLst/>
          </a:prstGeom>
        </p:spPr>
      </p:pic>
      <p:pic>
        <p:nvPicPr>
          <p:cNvPr id="138" name="Picture 6" descr="york empty">
            <a:extLst>
              <a:ext uri="{FF2B5EF4-FFF2-40B4-BE49-F238E27FC236}">
                <a16:creationId xmlns:a16="http://schemas.microsoft.com/office/drawing/2014/main" id="{B6CF8A8F-A4C3-4667-9AE3-E590911B05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121" y="2917057"/>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46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9E09EF6F-6CE2-4904-8C36-D757F6D0B482}"/>
              </a:ext>
            </a:extLst>
          </p:cNvPr>
          <p:cNvSpPr/>
          <p:nvPr/>
        </p:nvSpPr>
        <p:spPr>
          <a:xfrm rot="8053857">
            <a:off x="2117864" y="1893871"/>
            <a:ext cx="117199" cy="394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pic>
        <p:nvPicPr>
          <p:cNvPr id="2" name="Picture 6" descr="R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262" y="87176"/>
            <a:ext cx="697321" cy="4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5802" y="188641"/>
            <a:ext cx="10981853" cy="370643"/>
          </a:xfrm>
          <a:prstGeom prst="rect">
            <a:avLst/>
          </a:prstGeom>
          <a:solidFill>
            <a:srgbClr val="FF0000"/>
          </a:solidFill>
          <a:ln>
            <a:noFill/>
          </a:ln>
        </p:spPr>
        <p:txBody>
          <a:bodyPr wrap="square" lIns="92738" tIns="46369" rIns="92738" bIns="46369" rtlCol="0">
            <a:spAutoFit/>
          </a:bodyPr>
          <a:lstStyle/>
          <a:p>
            <a:pPr algn="ctr"/>
            <a:r>
              <a:rPr lang="en-GB" dirty="0">
                <a:solidFill>
                  <a:schemeClr val="bg1"/>
                </a:solidFill>
                <a:latin typeface="ChevinBold" panose="02000700000000000000" pitchFamily="2" charset="0"/>
              </a:rPr>
              <a:t>Volumetric conveyor system for parcel processing</a:t>
            </a:r>
          </a:p>
        </p:txBody>
      </p:sp>
      <p:sp>
        <p:nvSpPr>
          <p:cNvPr id="13" name="Rectangle 12"/>
          <p:cNvSpPr/>
          <p:nvPr/>
        </p:nvSpPr>
        <p:spPr>
          <a:xfrm>
            <a:off x="135802" y="648305"/>
            <a:ext cx="9340669" cy="4531330"/>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79" name="TextBox 78"/>
          <p:cNvSpPr txBox="1"/>
          <p:nvPr/>
        </p:nvSpPr>
        <p:spPr>
          <a:xfrm>
            <a:off x="9476470" y="647914"/>
            <a:ext cx="2495113" cy="6095674"/>
          </a:xfrm>
          <a:prstGeom prst="rect">
            <a:avLst/>
          </a:prstGeom>
          <a:noFill/>
          <a:ln w="28575">
            <a:solidFill>
              <a:schemeClr val="bg1">
                <a:lumMod val="65000"/>
              </a:schemeClr>
            </a:solidFill>
          </a:ln>
        </p:spPr>
        <p:txBody>
          <a:bodyPr wrap="square" rtlCol="0">
            <a:noAutofit/>
          </a:bodyPr>
          <a:lstStyle/>
          <a:p>
            <a:endParaRPr lang="en-GB" sz="1100" b="1" dirty="0">
              <a:latin typeface="ChevinLight" panose="02000300000000000000" pitchFamily="2" charset="0"/>
            </a:endParaRPr>
          </a:p>
          <a:p>
            <a:endParaRPr lang="en-GB" sz="1100" b="1" dirty="0">
              <a:latin typeface="ChevinLight" panose="02000300000000000000" pitchFamily="2" charset="0"/>
            </a:endParaRPr>
          </a:p>
          <a:p>
            <a:r>
              <a:rPr lang="en-US" sz="1100" b="1" dirty="0">
                <a:latin typeface="ChevinLight" panose="02000300000000000000" pitchFamily="2" charset="0"/>
              </a:rPr>
              <a:t>Safety and Maximum Weights</a:t>
            </a:r>
          </a:p>
          <a:p>
            <a:pPr marL="171450" indent="-171450">
              <a:buFont typeface="Arial" panose="020B0604020202020204" pitchFamily="34" charset="0"/>
              <a:buChar char="•"/>
            </a:pPr>
            <a:r>
              <a:rPr lang="en-US" sz="1100" dirty="0">
                <a:latin typeface="ChevinLight" panose="02000300000000000000" pitchFamily="2" charset="0"/>
              </a:rPr>
              <a:t>Adhere to SSOW and SOP’s.</a:t>
            </a:r>
          </a:p>
          <a:p>
            <a:pPr marL="171450" indent="-171450">
              <a:buFont typeface="Arial" panose="020B0604020202020204" pitchFamily="34" charset="0"/>
              <a:buChar char="•"/>
            </a:pPr>
            <a:r>
              <a:rPr lang="en-US" sz="1100" dirty="0">
                <a:latin typeface="ChevinLight" panose="02000300000000000000" pitchFamily="2" charset="0"/>
              </a:rPr>
              <a:t>York = 250kg.</a:t>
            </a:r>
          </a:p>
          <a:p>
            <a:pPr marL="171450" indent="-171450">
              <a:buFont typeface="Arial" panose="020B0604020202020204" pitchFamily="34" charset="0"/>
              <a:buChar char="•"/>
            </a:pPr>
            <a:r>
              <a:rPr lang="en-US" sz="1100" dirty="0">
                <a:latin typeface="ChevinLight" panose="02000300000000000000" pitchFamily="2" charset="0"/>
              </a:rPr>
              <a:t>Parcel = 20kg (with assisted lift).</a:t>
            </a:r>
          </a:p>
          <a:p>
            <a:endParaRPr lang="en-US" sz="1100" b="1" dirty="0">
              <a:latin typeface="ChevinLight" panose="02000300000000000000" pitchFamily="2" charset="0"/>
            </a:endParaRPr>
          </a:p>
          <a:p>
            <a:r>
              <a:rPr lang="en-US" sz="1100" b="1" dirty="0">
                <a:latin typeface="ChevinLight" panose="02000300000000000000" pitchFamily="2" charset="0"/>
              </a:rPr>
              <a:t>Set-up</a:t>
            </a:r>
          </a:p>
          <a:p>
            <a:pPr marL="171450" indent="-171450">
              <a:buFont typeface="Arial" panose="020B0604020202020204" pitchFamily="34" charset="0"/>
              <a:buChar char="•"/>
            </a:pPr>
            <a:r>
              <a:rPr lang="en-US" sz="1100" dirty="0">
                <a:latin typeface="ChevinLight" panose="02000300000000000000" pitchFamily="2" charset="0"/>
              </a:rPr>
              <a:t>Ensure the work area is as per the 5s standard and adhering to safe distances.</a:t>
            </a:r>
          </a:p>
          <a:p>
            <a:endParaRPr lang="en-US" sz="1100" dirty="0">
              <a:latin typeface="ChevinLight" panose="02000300000000000000" pitchFamily="2" charset="0"/>
            </a:endParaRPr>
          </a:p>
          <a:p>
            <a:r>
              <a:rPr lang="en-US" sz="1100" b="1" dirty="0">
                <a:latin typeface="ChevinLight" panose="02000300000000000000" pitchFamily="2" charset="0"/>
              </a:rPr>
              <a:t>Quality</a:t>
            </a:r>
          </a:p>
          <a:p>
            <a:pPr marL="171450" indent="-171450">
              <a:buFont typeface="Arial" panose="020B0604020202020204" pitchFamily="34" charset="0"/>
              <a:buChar char="•"/>
            </a:pPr>
            <a:r>
              <a:rPr lang="en-US" sz="1100" dirty="0">
                <a:latin typeface="ChevinLight" panose="02000300000000000000" pitchFamily="2" charset="0"/>
              </a:rPr>
              <a:t>Mis-streaming = 0%</a:t>
            </a:r>
          </a:p>
          <a:p>
            <a:pPr marL="171450" indent="-171450">
              <a:buFont typeface="Arial" panose="020B0604020202020204" pitchFamily="34" charset="0"/>
              <a:buChar char="•"/>
            </a:pPr>
            <a:r>
              <a:rPr lang="en-US" sz="1100" dirty="0">
                <a:latin typeface="ChevinLight" panose="02000300000000000000" pitchFamily="2" charset="0"/>
              </a:rPr>
              <a:t>Missorts = Less than 0.2%</a:t>
            </a:r>
          </a:p>
          <a:p>
            <a:pPr marL="171450" indent="-171450">
              <a:buFont typeface="Arial" panose="020B0604020202020204" pitchFamily="34" charset="0"/>
              <a:buChar char="•"/>
            </a:pPr>
            <a:r>
              <a:rPr lang="en-US" sz="1100" dirty="0">
                <a:latin typeface="ChevinLight" panose="02000300000000000000" pitchFamily="2" charset="0"/>
              </a:rPr>
              <a:t>York cards match content = 100%</a:t>
            </a:r>
          </a:p>
          <a:p>
            <a:pPr marL="171450" indent="-171450">
              <a:buFont typeface="Arial" panose="020B0604020202020204" pitchFamily="34" charset="0"/>
              <a:buChar char="•"/>
            </a:pPr>
            <a:r>
              <a:rPr lang="en-US" sz="1100" dirty="0">
                <a:latin typeface="ChevinLight" panose="02000300000000000000" pitchFamily="2" charset="0"/>
              </a:rPr>
              <a:t>Visual aids used (1 per selection)</a:t>
            </a:r>
          </a:p>
          <a:p>
            <a:pPr marL="171450" indent="-171450">
              <a:buFont typeface="Arial" panose="020B0604020202020204" pitchFamily="34" charset="0"/>
              <a:buChar char="•"/>
            </a:pPr>
            <a:r>
              <a:rPr lang="en-US" sz="1100" dirty="0">
                <a:latin typeface="ChevinLight" panose="02000300000000000000" pitchFamily="2" charset="0"/>
              </a:rPr>
              <a:t>Tracked not to be mixed T24/T48 or with non-tracked parcels.</a:t>
            </a:r>
          </a:p>
          <a:p>
            <a:pPr marL="171450" indent="-171450">
              <a:buFont typeface="Arial" panose="020B0604020202020204" pitchFamily="34" charset="0"/>
              <a:buChar char="•"/>
            </a:pPr>
            <a:r>
              <a:rPr lang="en-US" sz="1100" dirty="0">
                <a:latin typeface="ChevinLight" panose="02000300000000000000" pitchFamily="2" charset="0"/>
              </a:rPr>
              <a:t>Max dimensions = 640x460x460mm</a:t>
            </a:r>
          </a:p>
          <a:p>
            <a:endParaRPr lang="en-US" sz="1100" dirty="0">
              <a:latin typeface="ChevinLight" panose="02000300000000000000" pitchFamily="2" charset="0"/>
            </a:endParaRPr>
          </a:p>
          <a:p>
            <a:endParaRPr lang="en-US" sz="1100" dirty="0">
              <a:latin typeface="ChevinLight" panose="02000300000000000000" pitchFamily="2" charset="0"/>
            </a:endParaRPr>
          </a:p>
          <a:p>
            <a:r>
              <a:rPr lang="en-US" sz="1100" dirty="0">
                <a:highlight>
                  <a:srgbClr val="FFFFFF"/>
                </a:highlight>
                <a:latin typeface="ChevinLight" panose="02000300000000000000" pitchFamily="2" charset="0"/>
              </a:rPr>
              <a:t>Minimum 1 metre distance </a:t>
            </a:r>
            <a:r>
              <a:rPr lang="en-US" sz="1100" dirty="0">
                <a:latin typeface="ChevinLight" panose="02000300000000000000" pitchFamily="2" charset="0"/>
              </a:rPr>
              <a:t>(social distance guidelines) must be followed at all times.</a:t>
            </a:r>
          </a:p>
          <a:p>
            <a:endParaRPr lang="en-US" sz="1100" dirty="0">
              <a:latin typeface="ChevinLight" panose="02000300000000000000" pitchFamily="2" charset="0"/>
            </a:endParaRPr>
          </a:p>
          <a:p>
            <a:r>
              <a:rPr lang="en-US" sz="1100" dirty="0">
                <a:latin typeface="ChevinLight" panose="02000300000000000000" pitchFamily="2" charset="0"/>
              </a:rPr>
              <a:t>Gloves to be worn where practicable and cleaning/sanitising stations made available.</a:t>
            </a:r>
          </a:p>
          <a:p>
            <a:endParaRPr lang="en-US" sz="1100" dirty="0">
              <a:latin typeface="ChevinLight" panose="02000300000000000000" pitchFamily="2" charset="0"/>
            </a:endParaRPr>
          </a:p>
          <a:p>
            <a:endParaRPr lang="en-US" sz="1100" dirty="0">
              <a:latin typeface="ChevinLight" panose="02000300000000000000" pitchFamily="2" charset="0"/>
            </a:endParaRPr>
          </a:p>
          <a:p>
            <a:r>
              <a:rPr lang="en-GB" sz="1100" b="1" dirty="0">
                <a:latin typeface="ChevinLight" panose="02000300000000000000" pitchFamily="2" charset="0"/>
              </a:rPr>
              <a:t>Version Control</a:t>
            </a:r>
          </a:p>
          <a:p>
            <a:pPr marL="171450" indent="-171450">
              <a:buFont typeface="Arial" panose="020B0604020202020204" pitchFamily="34" charset="0"/>
              <a:buChar char="•"/>
            </a:pPr>
            <a:r>
              <a:rPr lang="en-GB" sz="1100" dirty="0">
                <a:latin typeface="ChevinLight" panose="02000300000000000000" pitchFamily="2" charset="0"/>
              </a:rPr>
              <a:t>Approval Date = 25.06.2020</a:t>
            </a:r>
          </a:p>
          <a:p>
            <a:pPr marL="171450" indent="-171450">
              <a:buFont typeface="Arial" panose="020B0604020202020204" pitchFamily="34" charset="0"/>
              <a:buChar char="•"/>
            </a:pPr>
            <a:r>
              <a:rPr lang="en-GB" sz="1100" dirty="0">
                <a:latin typeface="ChevinLight" panose="02000300000000000000" pitchFamily="2" charset="0"/>
              </a:rPr>
              <a:t>Issued by: Matt Kelly</a:t>
            </a:r>
          </a:p>
          <a:p>
            <a:pPr marL="171450" indent="-171450">
              <a:buFont typeface="Arial" panose="020B0604020202020204" pitchFamily="34" charset="0"/>
              <a:buChar char="•"/>
            </a:pPr>
            <a:r>
              <a:rPr lang="en-GB" sz="1100" dirty="0">
                <a:latin typeface="ChevinLight" panose="02000300000000000000" pitchFamily="2" charset="0"/>
              </a:rPr>
              <a:t>Temporary due to Coronavirus.</a:t>
            </a:r>
          </a:p>
        </p:txBody>
      </p:sp>
      <p:sp>
        <p:nvSpPr>
          <p:cNvPr id="24" name="Rectangle 23">
            <a:extLst>
              <a:ext uri="{FF2B5EF4-FFF2-40B4-BE49-F238E27FC236}">
                <a16:creationId xmlns:a16="http://schemas.microsoft.com/office/drawing/2014/main" id="{F32D4308-ABD9-444A-89D1-2EC3040DC4BF}"/>
              </a:ext>
            </a:extLst>
          </p:cNvPr>
          <p:cNvSpPr/>
          <p:nvPr/>
        </p:nvSpPr>
        <p:spPr>
          <a:xfrm>
            <a:off x="135803" y="5180026"/>
            <a:ext cx="9340668" cy="1571046"/>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r>
              <a:rPr lang="en-GB" sz="1100" b="1" dirty="0">
                <a:solidFill>
                  <a:schemeClr val="tx1"/>
                </a:solidFill>
                <a:latin typeface="ChevinLight" panose="02000300000000000000" pitchFamily="2" charset="0"/>
              </a:rPr>
              <a:t>People </a:t>
            </a:r>
            <a:r>
              <a:rPr lang="en-GB" sz="1100" dirty="0">
                <a:solidFill>
                  <a:schemeClr val="tx1"/>
                </a:solidFill>
                <a:latin typeface="ChevinLight" panose="02000300000000000000" pitchFamily="2" charset="0"/>
              </a:rPr>
              <a:t>(</a:t>
            </a:r>
            <a:r>
              <a:rPr lang="en-GB" sz="1100" dirty="0">
                <a:solidFill>
                  <a:srgbClr val="0070C0"/>
                </a:solidFill>
                <a:latin typeface="ChevinLight" panose="02000300000000000000" pitchFamily="2" charset="0"/>
              </a:rPr>
              <a:t>incl. efficiency calc</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A</a:t>
            </a:r>
            <a:r>
              <a:rPr lang="en-GB" sz="1100" dirty="0">
                <a:solidFill>
                  <a:schemeClr val="tx1"/>
                </a:solidFill>
                <a:latin typeface="ChevinLight" panose="02000300000000000000" pitchFamily="2" charset="0"/>
              </a:rPr>
              <a:t> = Induct (</a:t>
            </a:r>
            <a:r>
              <a:rPr lang="en-GB" sz="1100" dirty="0">
                <a:solidFill>
                  <a:srgbClr val="0070C0"/>
                </a:solidFill>
                <a:latin typeface="ChevinLight" panose="02000300000000000000" pitchFamily="2" charset="0"/>
              </a:rPr>
              <a:t>number to allow minimum social distancing guidance</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B</a:t>
            </a:r>
            <a:r>
              <a:rPr lang="en-GB" sz="1100" dirty="0">
                <a:solidFill>
                  <a:schemeClr val="tx1"/>
                </a:solidFill>
                <a:latin typeface="ChevinLight" panose="02000300000000000000" pitchFamily="2" charset="0"/>
              </a:rPr>
              <a:t> = Primary sorters (</a:t>
            </a:r>
            <a:r>
              <a:rPr lang="en-GB" sz="1100" dirty="0">
                <a:solidFill>
                  <a:srgbClr val="0070C0"/>
                </a:solidFill>
                <a:latin typeface="ChevinLight" panose="02000300000000000000" pitchFamily="2" charset="0"/>
              </a:rPr>
              <a:t>x3</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C</a:t>
            </a:r>
            <a:r>
              <a:rPr lang="en-GB" sz="1100" dirty="0">
                <a:solidFill>
                  <a:schemeClr val="tx1"/>
                </a:solidFill>
                <a:latin typeface="ChevinLight" panose="02000300000000000000" pitchFamily="2" charset="0"/>
              </a:rPr>
              <a:t> = Secondary sorters (</a:t>
            </a:r>
            <a:r>
              <a:rPr lang="en-GB" sz="1100" dirty="0">
                <a:solidFill>
                  <a:srgbClr val="0070C0"/>
                </a:solidFill>
                <a:latin typeface="ChevinLight" panose="02000300000000000000" pitchFamily="2" charset="0"/>
              </a:rPr>
              <a:t>to observe 1m distance</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D</a:t>
            </a:r>
            <a:r>
              <a:rPr lang="en-GB" sz="1100" dirty="0">
                <a:solidFill>
                  <a:schemeClr val="tx1"/>
                </a:solidFill>
                <a:latin typeface="ChevinLight" panose="02000300000000000000" pitchFamily="2" charset="0"/>
              </a:rPr>
              <a:t> = </a:t>
            </a:r>
            <a:r>
              <a:rPr lang="en-GB" sz="1100" dirty="0">
                <a:solidFill>
                  <a:schemeClr val="accent1"/>
                </a:solidFill>
                <a:latin typeface="ChevinLight" panose="02000300000000000000" pitchFamily="2" charset="0"/>
              </a:rPr>
              <a:t>Porters</a:t>
            </a:r>
            <a:r>
              <a:rPr lang="en-GB" sz="1100" dirty="0">
                <a:solidFill>
                  <a:schemeClr val="tx1"/>
                </a:solidFill>
                <a:latin typeface="ChevinLight" panose="02000300000000000000" pitchFamily="2" charset="0"/>
              </a:rPr>
              <a:t> (</a:t>
            </a:r>
            <a:r>
              <a:rPr lang="en-GB" sz="1100" dirty="0">
                <a:solidFill>
                  <a:schemeClr val="tx1"/>
                </a:solidFill>
                <a:highlight>
                  <a:srgbClr val="FFFFFF"/>
                </a:highlight>
                <a:latin typeface="ChevinLight" panose="02000300000000000000" pitchFamily="2" charset="0"/>
              </a:rPr>
              <a:t>maintaining 1m gap</a:t>
            </a:r>
            <a:r>
              <a:rPr lang="en-GB" sz="1100" dirty="0">
                <a:solidFill>
                  <a:schemeClr val="tx1"/>
                </a:solidFill>
                <a:latin typeface="ChevinLight" panose="02000300000000000000" pitchFamily="2" charset="0"/>
              </a:rPr>
              <a:t>)</a:t>
            </a:r>
          </a:p>
          <a:p>
            <a:endParaRPr lang="en-GB" sz="1100" b="1" dirty="0">
              <a:solidFill>
                <a:schemeClr val="tx1"/>
              </a:solidFill>
              <a:latin typeface="ChevinLight" panose="02000300000000000000" pitchFamily="2" charset="0"/>
            </a:endParaRPr>
          </a:p>
          <a:p>
            <a:endParaRPr lang="en-GB" sz="1100" b="1" dirty="0">
              <a:solidFill>
                <a:schemeClr val="tx1"/>
              </a:solidFill>
              <a:latin typeface="ChevinLight" panose="02000300000000000000" pitchFamily="2" charset="0"/>
            </a:endParaRPr>
          </a:p>
          <a:p>
            <a:r>
              <a:rPr lang="en-GB" sz="1100" b="1" dirty="0">
                <a:solidFill>
                  <a:schemeClr val="tx1"/>
                </a:solidFill>
                <a:latin typeface="ChevinLight" panose="02000300000000000000" pitchFamily="2" charset="0"/>
              </a:rPr>
              <a:t>Equipment</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Powered Conveyor (x1)</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Gravity conveyors (x4)</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York selections (as per PSSA)</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York cards and visual aids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100 nested York’s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Waste bin</a:t>
            </a:r>
          </a:p>
          <a:p>
            <a:pPr marL="171450" indent="-171450">
              <a:buFont typeface="Arial" panose="020B0604020202020204" pitchFamily="34" charset="0"/>
              <a:buChar char="•"/>
            </a:pPr>
            <a:endParaRPr lang="en-GB" sz="1100" dirty="0">
              <a:solidFill>
                <a:schemeClr val="tx1"/>
              </a:solidFill>
              <a:latin typeface="ChevinLight" panose="02000300000000000000" pitchFamily="2" charset="0"/>
            </a:endParaRPr>
          </a:p>
          <a:p>
            <a:r>
              <a:rPr lang="en-GB" sz="1100" b="1" dirty="0">
                <a:solidFill>
                  <a:schemeClr val="tx1"/>
                </a:solidFill>
                <a:latin typeface="ChevinLight" panose="02000300000000000000" pitchFamily="2" charset="0"/>
              </a:rPr>
              <a:t>Multiple Area</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TM covers up to 2 machines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WAM covers multiple areas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Porters cover multiple areas and operate continuously to maintain flow to and from area.  </a:t>
            </a:r>
            <a:r>
              <a:rPr lang="en-GB" sz="1100" dirty="0">
                <a:solidFill>
                  <a:schemeClr val="tx1"/>
                </a:solidFill>
                <a:highlight>
                  <a:srgbClr val="FFFFFF"/>
                </a:highlight>
                <a:latin typeface="ChevinLight" panose="02000300000000000000" pitchFamily="2" charset="0"/>
              </a:rPr>
              <a:t>1 metre social </a:t>
            </a:r>
            <a:r>
              <a:rPr lang="en-GB" sz="1100" dirty="0">
                <a:solidFill>
                  <a:schemeClr val="tx1"/>
                </a:solidFill>
                <a:latin typeface="ChevinLight" panose="02000300000000000000" pitchFamily="2" charset="0"/>
              </a:rPr>
              <a:t>distancing must be adhered to.</a:t>
            </a:r>
          </a:p>
          <a:p>
            <a:endParaRPr lang="en-GB" sz="1088" dirty="0">
              <a:solidFill>
                <a:schemeClr val="tx1"/>
              </a:solidFill>
              <a:latin typeface="ChevinLight" panose="02000300000000000000" pitchFamily="2" charset="0"/>
            </a:endParaRPr>
          </a:p>
        </p:txBody>
      </p:sp>
      <p:sp>
        <p:nvSpPr>
          <p:cNvPr id="4" name="TextBox 3"/>
          <p:cNvSpPr txBox="1"/>
          <p:nvPr/>
        </p:nvSpPr>
        <p:spPr>
          <a:xfrm>
            <a:off x="9476470" y="668216"/>
            <a:ext cx="2495113" cy="343620"/>
          </a:xfrm>
          <a:prstGeom prst="rect">
            <a:avLst/>
          </a:prstGeom>
          <a:noFill/>
          <a:ln>
            <a:noFill/>
          </a:ln>
        </p:spPr>
        <p:txBody>
          <a:bodyPr wrap="square" rtlCol="0">
            <a:spAutoFit/>
          </a:bodyPr>
          <a:lstStyle/>
          <a:p>
            <a:pPr algn="ctr"/>
            <a:r>
              <a:rPr lang="en-GB" sz="1633" b="1" dirty="0">
                <a:solidFill>
                  <a:srgbClr val="FF0000"/>
                </a:solidFill>
              </a:rPr>
              <a:t>Minimum Standards</a:t>
            </a:r>
          </a:p>
        </p:txBody>
      </p:sp>
      <p:sp>
        <p:nvSpPr>
          <p:cNvPr id="28" name="Rectangle 27">
            <a:extLst>
              <a:ext uri="{FF2B5EF4-FFF2-40B4-BE49-F238E27FC236}">
                <a16:creationId xmlns:a16="http://schemas.microsoft.com/office/drawing/2014/main" id="{DF365196-5704-40A2-89AA-D8C448133083}"/>
              </a:ext>
            </a:extLst>
          </p:cNvPr>
          <p:cNvSpPr/>
          <p:nvPr/>
        </p:nvSpPr>
        <p:spPr>
          <a:xfrm rot="5400000">
            <a:off x="4254044" y="-1999697"/>
            <a:ext cx="219444" cy="7767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sp>
        <p:nvSpPr>
          <p:cNvPr id="31" name="Rectangle 30">
            <a:extLst>
              <a:ext uri="{FF2B5EF4-FFF2-40B4-BE49-F238E27FC236}">
                <a16:creationId xmlns:a16="http://schemas.microsoft.com/office/drawing/2014/main" id="{5BDC2117-01DF-4166-805A-AC8510625A4B}"/>
              </a:ext>
            </a:extLst>
          </p:cNvPr>
          <p:cNvSpPr/>
          <p:nvPr/>
        </p:nvSpPr>
        <p:spPr>
          <a:xfrm rot="10800000">
            <a:off x="3314198" y="1989733"/>
            <a:ext cx="219444" cy="1700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sp>
        <p:nvSpPr>
          <p:cNvPr id="32" name="Rectangle 31">
            <a:extLst>
              <a:ext uri="{FF2B5EF4-FFF2-40B4-BE49-F238E27FC236}">
                <a16:creationId xmlns:a16="http://schemas.microsoft.com/office/drawing/2014/main" id="{7FCF7AD7-B6C3-413C-ACA3-1E9324A2B9ED}"/>
              </a:ext>
            </a:extLst>
          </p:cNvPr>
          <p:cNvSpPr/>
          <p:nvPr/>
        </p:nvSpPr>
        <p:spPr>
          <a:xfrm rot="10800000">
            <a:off x="4818791" y="1989733"/>
            <a:ext cx="219444" cy="1700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sp>
        <p:nvSpPr>
          <p:cNvPr id="33" name="Rectangle 32">
            <a:extLst>
              <a:ext uri="{FF2B5EF4-FFF2-40B4-BE49-F238E27FC236}">
                <a16:creationId xmlns:a16="http://schemas.microsoft.com/office/drawing/2014/main" id="{C2D7DF1B-687D-468E-BF11-8E7B3F7719CE}"/>
              </a:ext>
            </a:extLst>
          </p:cNvPr>
          <p:cNvSpPr/>
          <p:nvPr/>
        </p:nvSpPr>
        <p:spPr>
          <a:xfrm rot="10800000">
            <a:off x="6396793" y="2008273"/>
            <a:ext cx="219444" cy="1700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dirty="0"/>
          </a:p>
        </p:txBody>
      </p:sp>
      <p:pic>
        <p:nvPicPr>
          <p:cNvPr id="55" name="Picture 54">
            <a:extLst>
              <a:ext uri="{FF2B5EF4-FFF2-40B4-BE49-F238E27FC236}">
                <a16:creationId xmlns:a16="http://schemas.microsoft.com/office/drawing/2014/main" id="{51BEB2DD-CF80-49F4-B953-B114B5282C61}"/>
              </a:ext>
            </a:extLst>
          </p:cNvPr>
          <p:cNvPicPr>
            <a:picLocks noChangeAspect="1"/>
          </p:cNvPicPr>
          <p:nvPr/>
        </p:nvPicPr>
        <p:blipFill>
          <a:blip r:embed="rId3"/>
          <a:stretch>
            <a:fillRect/>
          </a:stretch>
        </p:blipFill>
        <p:spPr>
          <a:xfrm>
            <a:off x="8878880" y="1541351"/>
            <a:ext cx="256054" cy="597460"/>
          </a:xfrm>
          <a:prstGeom prst="rect">
            <a:avLst/>
          </a:prstGeom>
        </p:spPr>
      </p:pic>
      <p:pic>
        <p:nvPicPr>
          <p:cNvPr id="48" name="Picture 47">
            <a:extLst>
              <a:ext uri="{FF2B5EF4-FFF2-40B4-BE49-F238E27FC236}">
                <a16:creationId xmlns:a16="http://schemas.microsoft.com/office/drawing/2014/main" id="{1975BA70-9D43-481B-ACDD-E6CDAD9D2D48}"/>
              </a:ext>
            </a:extLst>
          </p:cNvPr>
          <p:cNvPicPr>
            <a:picLocks noChangeAspect="1"/>
          </p:cNvPicPr>
          <p:nvPr/>
        </p:nvPicPr>
        <p:blipFill>
          <a:blip r:embed="rId4"/>
          <a:stretch>
            <a:fillRect/>
          </a:stretch>
        </p:blipFill>
        <p:spPr>
          <a:xfrm rot="10800000">
            <a:off x="7392632" y="2151114"/>
            <a:ext cx="1432684" cy="256054"/>
          </a:xfrm>
          <a:prstGeom prst="rect">
            <a:avLst/>
          </a:prstGeom>
        </p:spPr>
      </p:pic>
      <p:pic>
        <p:nvPicPr>
          <p:cNvPr id="57" name="Picture 56">
            <a:extLst>
              <a:ext uri="{FF2B5EF4-FFF2-40B4-BE49-F238E27FC236}">
                <a16:creationId xmlns:a16="http://schemas.microsoft.com/office/drawing/2014/main" id="{881A0306-436F-4EC1-BC89-C6F50E8CC5E4}"/>
              </a:ext>
            </a:extLst>
          </p:cNvPr>
          <p:cNvPicPr>
            <a:picLocks noChangeAspect="1"/>
          </p:cNvPicPr>
          <p:nvPr/>
        </p:nvPicPr>
        <p:blipFill>
          <a:blip r:embed="rId4"/>
          <a:stretch>
            <a:fillRect/>
          </a:stretch>
        </p:blipFill>
        <p:spPr>
          <a:xfrm>
            <a:off x="7392631" y="1311845"/>
            <a:ext cx="1432684" cy="256054"/>
          </a:xfrm>
          <a:prstGeom prst="rect">
            <a:avLst/>
          </a:prstGeom>
        </p:spPr>
      </p:pic>
      <p:pic>
        <p:nvPicPr>
          <p:cNvPr id="61" name="Picture 10" descr="Figure 1 standing still">
            <a:extLst>
              <a:ext uri="{FF2B5EF4-FFF2-40B4-BE49-F238E27FC236}">
                <a16:creationId xmlns:a16="http://schemas.microsoft.com/office/drawing/2014/main" id="{FE48E061-ABCB-4A60-970F-E8C81B6ED3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509085" y="1754232"/>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0" descr="Figure 1 standing still">
            <a:extLst>
              <a:ext uri="{FF2B5EF4-FFF2-40B4-BE49-F238E27FC236}">
                <a16:creationId xmlns:a16="http://schemas.microsoft.com/office/drawing/2014/main" id="{54896F67-E7E4-49F2-8F0A-DDA44E3D26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4221" y="1510551"/>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0" descr="Figure 1 standing still">
            <a:extLst>
              <a:ext uri="{FF2B5EF4-FFF2-40B4-BE49-F238E27FC236}">
                <a16:creationId xmlns:a16="http://schemas.microsoft.com/office/drawing/2014/main" id="{986B6420-9D8F-4535-826F-551D467568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8814" y="1500779"/>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0" descr="Figure 1 standing still">
            <a:extLst>
              <a:ext uri="{FF2B5EF4-FFF2-40B4-BE49-F238E27FC236}">
                <a16:creationId xmlns:a16="http://schemas.microsoft.com/office/drawing/2014/main" id="{4776A483-2791-420D-9D07-D33BA62C9A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5042" y="1509833"/>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 descr="Figure 1 standing still">
            <a:extLst>
              <a:ext uri="{FF2B5EF4-FFF2-40B4-BE49-F238E27FC236}">
                <a16:creationId xmlns:a16="http://schemas.microsoft.com/office/drawing/2014/main" id="{FF73754F-91EF-4300-88A1-FBB7FBE097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342348">
            <a:off x="328561" y="1462192"/>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0" descr="Figure 1 standing still">
            <a:extLst>
              <a:ext uri="{FF2B5EF4-FFF2-40B4-BE49-F238E27FC236}">
                <a16:creationId xmlns:a16="http://schemas.microsoft.com/office/drawing/2014/main" id="{7409D494-DF89-472E-BDEC-A648FE8D94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339291">
            <a:off x="813747" y="2106972"/>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a:extLst>
              <a:ext uri="{FF2B5EF4-FFF2-40B4-BE49-F238E27FC236}">
                <a16:creationId xmlns:a16="http://schemas.microsoft.com/office/drawing/2014/main" id="{61D32290-2815-47FD-8D4A-5958F185AD2D}"/>
              </a:ext>
            </a:extLst>
          </p:cNvPr>
          <p:cNvSpPr txBox="1"/>
          <p:nvPr/>
        </p:nvSpPr>
        <p:spPr>
          <a:xfrm>
            <a:off x="3479765" y="1286159"/>
            <a:ext cx="309700" cy="369332"/>
          </a:xfrm>
          <a:prstGeom prst="rect">
            <a:avLst/>
          </a:prstGeom>
          <a:noFill/>
        </p:spPr>
        <p:txBody>
          <a:bodyPr wrap="none" rtlCol="0">
            <a:spAutoFit/>
          </a:bodyPr>
          <a:lstStyle/>
          <a:p>
            <a:r>
              <a:rPr lang="en-GB" dirty="0">
                <a:solidFill>
                  <a:srgbClr val="FF0000"/>
                </a:solidFill>
              </a:rPr>
              <a:t>B</a:t>
            </a:r>
          </a:p>
        </p:txBody>
      </p:sp>
      <p:sp>
        <p:nvSpPr>
          <p:cNvPr id="68" name="TextBox 67">
            <a:extLst>
              <a:ext uri="{FF2B5EF4-FFF2-40B4-BE49-F238E27FC236}">
                <a16:creationId xmlns:a16="http://schemas.microsoft.com/office/drawing/2014/main" id="{05F68989-DECD-46EE-BDB6-45017ADD0F4A}"/>
              </a:ext>
            </a:extLst>
          </p:cNvPr>
          <p:cNvSpPr txBox="1"/>
          <p:nvPr/>
        </p:nvSpPr>
        <p:spPr>
          <a:xfrm>
            <a:off x="4952009" y="1276788"/>
            <a:ext cx="309700" cy="369332"/>
          </a:xfrm>
          <a:prstGeom prst="rect">
            <a:avLst/>
          </a:prstGeom>
          <a:noFill/>
        </p:spPr>
        <p:txBody>
          <a:bodyPr wrap="none" rtlCol="0">
            <a:spAutoFit/>
          </a:bodyPr>
          <a:lstStyle/>
          <a:p>
            <a:r>
              <a:rPr lang="en-GB" dirty="0">
                <a:solidFill>
                  <a:srgbClr val="FF0000"/>
                </a:solidFill>
              </a:rPr>
              <a:t>B</a:t>
            </a:r>
          </a:p>
        </p:txBody>
      </p:sp>
      <p:sp>
        <p:nvSpPr>
          <p:cNvPr id="69" name="TextBox 68">
            <a:extLst>
              <a:ext uri="{FF2B5EF4-FFF2-40B4-BE49-F238E27FC236}">
                <a16:creationId xmlns:a16="http://schemas.microsoft.com/office/drawing/2014/main" id="{1F2C186B-8050-4CAB-B4D4-7B5096DBB4B3}"/>
              </a:ext>
            </a:extLst>
          </p:cNvPr>
          <p:cNvSpPr txBox="1"/>
          <p:nvPr/>
        </p:nvSpPr>
        <p:spPr>
          <a:xfrm>
            <a:off x="6523568" y="1277143"/>
            <a:ext cx="309700" cy="369332"/>
          </a:xfrm>
          <a:prstGeom prst="rect">
            <a:avLst/>
          </a:prstGeom>
          <a:noFill/>
        </p:spPr>
        <p:txBody>
          <a:bodyPr wrap="none" rtlCol="0">
            <a:spAutoFit/>
          </a:bodyPr>
          <a:lstStyle/>
          <a:p>
            <a:r>
              <a:rPr lang="en-GB" dirty="0">
                <a:solidFill>
                  <a:srgbClr val="FF0000"/>
                </a:solidFill>
              </a:rPr>
              <a:t>B</a:t>
            </a:r>
          </a:p>
        </p:txBody>
      </p:sp>
      <p:sp>
        <p:nvSpPr>
          <p:cNvPr id="70" name="TextBox 69">
            <a:extLst>
              <a:ext uri="{FF2B5EF4-FFF2-40B4-BE49-F238E27FC236}">
                <a16:creationId xmlns:a16="http://schemas.microsoft.com/office/drawing/2014/main" id="{2039930B-D84F-4D95-8829-1DA449AD9BC0}"/>
              </a:ext>
            </a:extLst>
          </p:cNvPr>
          <p:cNvSpPr txBox="1"/>
          <p:nvPr/>
        </p:nvSpPr>
        <p:spPr>
          <a:xfrm>
            <a:off x="389609" y="1152341"/>
            <a:ext cx="317716" cy="369332"/>
          </a:xfrm>
          <a:prstGeom prst="rect">
            <a:avLst/>
          </a:prstGeom>
          <a:noFill/>
        </p:spPr>
        <p:txBody>
          <a:bodyPr wrap="none" rtlCol="0">
            <a:spAutoFit/>
          </a:bodyPr>
          <a:lstStyle/>
          <a:p>
            <a:r>
              <a:rPr lang="en-GB" dirty="0">
                <a:solidFill>
                  <a:srgbClr val="FF0000"/>
                </a:solidFill>
              </a:rPr>
              <a:t>A</a:t>
            </a:r>
          </a:p>
        </p:txBody>
      </p:sp>
      <p:sp>
        <p:nvSpPr>
          <p:cNvPr id="71" name="TextBox 70">
            <a:extLst>
              <a:ext uri="{FF2B5EF4-FFF2-40B4-BE49-F238E27FC236}">
                <a16:creationId xmlns:a16="http://schemas.microsoft.com/office/drawing/2014/main" id="{DE749F4A-4122-4191-B281-3339A7CE1C08}"/>
              </a:ext>
            </a:extLst>
          </p:cNvPr>
          <p:cNvSpPr txBox="1"/>
          <p:nvPr/>
        </p:nvSpPr>
        <p:spPr>
          <a:xfrm>
            <a:off x="678959" y="2245888"/>
            <a:ext cx="317716" cy="369332"/>
          </a:xfrm>
          <a:prstGeom prst="rect">
            <a:avLst/>
          </a:prstGeom>
          <a:noFill/>
        </p:spPr>
        <p:txBody>
          <a:bodyPr wrap="none" rtlCol="0">
            <a:spAutoFit/>
          </a:bodyPr>
          <a:lstStyle/>
          <a:p>
            <a:r>
              <a:rPr lang="en-GB" dirty="0">
                <a:solidFill>
                  <a:srgbClr val="FF0000"/>
                </a:solidFill>
              </a:rPr>
              <a:t>A</a:t>
            </a:r>
          </a:p>
        </p:txBody>
      </p:sp>
      <p:sp>
        <p:nvSpPr>
          <p:cNvPr id="75" name="TextBox 74">
            <a:extLst>
              <a:ext uri="{FF2B5EF4-FFF2-40B4-BE49-F238E27FC236}">
                <a16:creationId xmlns:a16="http://schemas.microsoft.com/office/drawing/2014/main" id="{F5736926-1E17-48C2-90FC-DCDFF5B6E202}"/>
              </a:ext>
            </a:extLst>
          </p:cNvPr>
          <p:cNvSpPr txBox="1"/>
          <p:nvPr/>
        </p:nvSpPr>
        <p:spPr>
          <a:xfrm>
            <a:off x="8608714" y="1818966"/>
            <a:ext cx="317716" cy="369332"/>
          </a:xfrm>
          <a:prstGeom prst="rect">
            <a:avLst/>
          </a:prstGeom>
          <a:noFill/>
        </p:spPr>
        <p:txBody>
          <a:bodyPr wrap="none" rtlCol="0">
            <a:spAutoFit/>
          </a:bodyPr>
          <a:lstStyle/>
          <a:p>
            <a:r>
              <a:rPr lang="en-GB" dirty="0">
                <a:solidFill>
                  <a:srgbClr val="FF0000"/>
                </a:solidFill>
              </a:rPr>
              <a:t>C</a:t>
            </a:r>
          </a:p>
        </p:txBody>
      </p:sp>
      <p:pic>
        <p:nvPicPr>
          <p:cNvPr id="76" name="Picture 9" descr="York with packets">
            <a:extLst>
              <a:ext uri="{FF2B5EF4-FFF2-40B4-BE49-F238E27FC236}">
                <a16:creationId xmlns:a16="http://schemas.microsoft.com/office/drawing/2014/main" id="{AF66E052-138F-430A-B140-DA70B9EDFB0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20102915">
            <a:off x="468780" y="2131437"/>
            <a:ext cx="293238"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9" descr="York with packets">
            <a:extLst>
              <a:ext uri="{FF2B5EF4-FFF2-40B4-BE49-F238E27FC236}">
                <a16:creationId xmlns:a16="http://schemas.microsoft.com/office/drawing/2014/main" id="{0EEDF164-1D53-461F-BBA7-B1E37E4DD57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7439949">
            <a:off x="652766" y="1411369"/>
            <a:ext cx="293238"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a:extLst>
              <a:ext uri="{FF2B5EF4-FFF2-40B4-BE49-F238E27FC236}">
                <a16:creationId xmlns:a16="http://schemas.microsoft.com/office/drawing/2014/main" id="{AC98F3B1-F63A-4A52-9F82-D93FD9F7EE6A}"/>
              </a:ext>
            </a:extLst>
          </p:cNvPr>
          <p:cNvPicPr>
            <a:picLocks noChangeAspect="1"/>
          </p:cNvPicPr>
          <p:nvPr/>
        </p:nvPicPr>
        <p:blipFill>
          <a:blip r:embed="rId7"/>
          <a:stretch>
            <a:fillRect/>
          </a:stretch>
        </p:blipFill>
        <p:spPr>
          <a:xfrm rot="18868340">
            <a:off x="7267581" y="2741096"/>
            <a:ext cx="571910" cy="522178"/>
          </a:xfrm>
          <a:prstGeom prst="rect">
            <a:avLst/>
          </a:prstGeom>
        </p:spPr>
      </p:pic>
      <p:pic>
        <p:nvPicPr>
          <p:cNvPr id="56" name="Picture 55">
            <a:extLst>
              <a:ext uri="{FF2B5EF4-FFF2-40B4-BE49-F238E27FC236}">
                <a16:creationId xmlns:a16="http://schemas.microsoft.com/office/drawing/2014/main" id="{D1B461BF-47C1-4691-9BC2-63EA365CC7D0}"/>
              </a:ext>
            </a:extLst>
          </p:cNvPr>
          <p:cNvPicPr>
            <a:picLocks noChangeAspect="1"/>
          </p:cNvPicPr>
          <p:nvPr/>
        </p:nvPicPr>
        <p:blipFill>
          <a:blip r:embed="rId8"/>
          <a:stretch>
            <a:fillRect/>
          </a:stretch>
        </p:blipFill>
        <p:spPr>
          <a:xfrm rot="11396080">
            <a:off x="324700" y="2939215"/>
            <a:ext cx="585267" cy="438950"/>
          </a:xfrm>
          <a:prstGeom prst="rect">
            <a:avLst/>
          </a:prstGeom>
        </p:spPr>
      </p:pic>
      <p:cxnSp>
        <p:nvCxnSpPr>
          <p:cNvPr id="85" name="Straight Connector 84">
            <a:extLst>
              <a:ext uri="{FF2B5EF4-FFF2-40B4-BE49-F238E27FC236}">
                <a16:creationId xmlns:a16="http://schemas.microsoft.com/office/drawing/2014/main" id="{70C41EFB-5C18-4841-9F07-B3EA782CDBB5}"/>
              </a:ext>
            </a:extLst>
          </p:cNvPr>
          <p:cNvCxnSpPr>
            <a:cxnSpLocks/>
          </p:cNvCxnSpPr>
          <p:nvPr/>
        </p:nvCxnSpPr>
        <p:spPr>
          <a:xfrm>
            <a:off x="227551" y="1105129"/>
            <a:ext cx="9061287" cy="1835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6496E48-F765-4F77-9956-5BE7F353595B}"/>
              </a:ext>
            </a:extLst>
          </p:cNvPr>
          <p:cNvCxnSpPr>
            <a:cxnSpLocks/>
          </p:cNvCxnSpPr>
          <p:nvPr/>
        </p:nvCxnSpPr>
        <p:spPr>
          <a:xfrm>
            <a:off x="2715529" y="5024612"/>
            <a:ext cx="4608212" cy="2872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36EDF59-8FF2-4CB0-998E-B883D1F5B2A0}"/>
              </a:ext>
            </a:extLst>
          </p:cNvPr>
          <p:cNvCxnSpPr>
            <a:cxnSpLocks/>
          </p:cNvCxnSpPr>
          <p:nvPr/>
        </p:nvCxnSpPr>
        <p:spPr>
          <a:xfrm flipV="1">
            <a:off x="9288838" y="1131354"/>
            <a:ext cx="0" cy="148386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8B339B4-836C-438F-90F6-A645D30284B3}"/>
              </a:ext>
            </a:extLst>
          </p:cNvPr>
          <p:cNvCxnSpPr>
            <a:cxnSpLocks/>
          </p:cNvCxnSpPr>
          <p:nvPr/>
        </p:nvCxnSpPr>
        <p:spPr>
          <a:xfrm>
            <a:off x="7342343" y="2619080"/>
            <a:ext cx="1946494"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3E7623D-1E26-4B63-85E6-2F91967DC1D7}"/>
              </a:ext>
            </a:extLst>
          </p:cNvPr>
          <p:cNvCxnSpPr>
            <a:cxnSpLocks/>
          </p:cNvCxnSpPr>
          <p:nvPr/>
        </p:nvCxnSpPr>
        <p:spPr>
          <a:xfrm flipH="1" flipV="1">
            <a:off x="7342343" y="2635803"/>
            <a:ext cx="9027" cy="240316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6950DAA-FE82-4AFE-B145-BF9994C43CDD}"/>
              </a:ext>
            </a:extLst>
          </p:cNvPr>
          <p:cNvCxnSpPr>
            <a:cxnSpLocks/>
          </p:cNvCxnSpPr>
          <p:nvPr/>
        </p:nvCxnSpPr>
        <p:spPr>
          <a:xfrm flipV="1">
            <a:off x="2681791" y="2679295"/>
            <a:ext cx="6229" cy="234531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BBEFA98-0D36-4794-B592-2B732CC9B4A2}"/>
              </a:ext>
            </a:extLst>
          </p:cNvPr>
          <p:cNvCxnSpPr>
            <a:cxnSpLocks/>
          </p:cNvCxnSpPr>
          <p:nvPr/>
        </p:nvCxnSpPr>
        <p:spPr>
          <a:xfrm flipV="1">
            <a:off x="214741" y="1152142"/>
            <a:ext cx="7153" cy="154733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1AEFDE4-9C41-40DA-A3D6-1A2BBD3377D8}"/>
              </a:ext>
            </a:extLst>
          </p:cNvPr>
          <p:cNvCxnSpPr>
            <a:cxnSpLocks/>
          </p:cNvCxnSpPr>
          <p:nvPr/>
        </p:nvCxnSpPr>
        <p:spPr>
          <a:xfrm>
            <a:off x="227551" y="2679294"/>
            <a:ext cx="245424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CE12D14-C27F-4CF5-A019-8B72A790AA78}"/>
              </a:ext>
            </a:extLst>
          </p:cNvPr>
          <p:cNvCxnSpPr>
            <a:cxnSpLocks/>
          </p:cNvCxnSpPr>
          <p:nvPr/>
        </p:nvCxnSpPr>
        <p:spPr>
          <a:xfrm>
            <a:off x="3556122" y="4746740"/>
            <a:ext cx="0" cy="288782"/>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B65D6DEA-EA49-47C1-9BFA-E8BAEC61CD3D}"/>
              </a:ext>
            </a:extLst>
          </p:cNvPr>
          <p:cNvSpPr txBox="1"/>
          <p:nvPr/>
        </p:nvSpPr>
        <p:spPr>
          <a:xfrm>
            <a:off x="3579065" y="4764045"/>
            <a:ext cx="2610010" cy="261610"/>
          </a:xfrm>
          <a:prstGeom prst="rect">
            <a:avLst/>
          </a:prstGeom>
          <a:noFill/>
        </p:spPr>
        <p:txBody>
          <a:bodyPr wrap="none" rtlCol="0">
            <a:spAutoFit/>
          </a:bodyPr>
          <a:lstStyle/>
          <a:p>
            <a:r>
              <a:rPr lang="en-GB" sz="1100" dirty="0"/>
              <a:t>Minimum 1.5 metre gap surrounding area </a:t>
            </a:r>
          </a:p>
        </p:txBody>
      </p:sp>
      <p:sp>
        <p:nvSpPr>
          <p:cNvPr id="112" name="TextBox 111">
            <a:extLst>
              <a:ext uri="{FF2B5EF4-FFF2-40B4-BE49-F238E27FC236}">
                <a16:creationId xmlns:a16="http://schemas.microsoft.com/office/drawing/2014/main" id="{E45B0242-CC8E-45DE-B4CF-00D3100D5FC8}"/>
              </a:ext>
            </a:extLst>
          </p:cNvPr>
          <p:cNvSpPr txBox="1"/>
          <p:nvPr/>
        </p:nvSpPr>
        <p:spPr>
          <a:xfrm>
            <a:off x="515292" y="3173029"/>
            <a:ext cx="327334" cy="369332"/>
          </a:xfrm>
          <a:prstGeom prst="rect">
            <a:avLst/>
          </a:prstGeom>
          <a:noFill/>
        </p:spPr>
        <p:txBody>
          <a:bodyPr wrap="none" rtlCol="0">
            <a:spAutoFit/>
          </a:bodyPr>
          <a:lstStyle/>
          <a:p>
            <a:r>
              <a:rPr lang="en-GB" dirty="0">
                <a:solidFill>
                  <a:srgbClr val="FF0000"/>
                </a:solidFill>
              </a:rPr>
              <a:t>D</a:t>
            </a:r>
          </a:p>
        </p:txBody>
      </p:sp>
      <p:sp>
        <p:nvSpPr>
          <p:cNvPr id="113" name="TextBox 112">
            <a:extLst>
              <a:ext uri="{FF2B5EF4-FFF2-40B4-BE49-F238E27FC236}">
                <a16:creationId xmlns:a16="http://schemas.microsoft.com/office/drawing/2014/main" id="{D6C17C45-5F7A-4947-B08E-E4956AC70FA9}"/>
              </a:ext>
            </a:extLst>
          </p:cNvPr>
          <p:cNvSpPr txBox="1"/>
          <p:nvPr/>
        </p:nvSpPr>
        <p:spPr>
          <a:xfrm>
            <a:off x="7636789" y="2820765"/>
            <a:ext cx="327334" cy="369332"/>
          </a:xfrm>
          <a:prstGeom prst="rect">
            <a:avLst/>
          </a:prstGeom>
          <a:noFill/>
        </p:spPr>
        <p:txBody>
          <a:bodyPr wrap="none" rtlCol="0">
            <a:spAutoFit/>
          </a:bodyPr>
          <a:lstStyle/>
          <a:p>
            <a:r>
              <a:rPr lang="en-GB" dirty="0">
                <a:solidFill>
                  <a:srgbClr val="FF0000"/>
                </a:solidFill>
              </a:rPr>
              <a:t>D</a:t>
            </a:r>
          </a:p>
        </p:txBody>
      </p:sp>
      <p:pic>
        <p:nvPicPr>
          <p:cNvPr id="81" name="Picture 6" descr="york empty">
            <a:extLst>
              <a:ext uri="{FF2B5EF4-FFF2-40B4-BE49-F238E27FC236}">
                <a16:creationId xmlns:a16="http://schemas.microsoft.com/office/drawing/2014/main" id="{BD449307-261D-4DC9-82F4-50B7150E39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472321" flipV="1">
            <a:off x="2299331" y="2245651"/>
            <a:ext cx="254613" cy="18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9BF3F5D-20B0-42C8-AB71-F2621FC2EF08}"/>
              </a:ext>
            </a:extLst>
          </p:cNvPr>
          <p:cNvSpPr/>
          <p:nvPr/>
        </p:nvSpPr>
        <p:spPr>
          <a:xfrm>
            <a:off x="1287663" y="1596759"/>
            <a:ext cx="648615" cy="546974"/>
          </a:xfrm>
          <a:prstGeom prst="rect">
            <a:avLst/>
          </a:prstGeom>
          <a:solidFill>
            <a:schemeClr val="accent1">
              <a:lumMod val="40000"/>
              <a:lumOff val="60000"/>
            </a:schemeClr>
          </a:solidFill>
        </p:spPr>
        <p:txBody>
          <a:bodyPr wrap="none" rtlCol="0" anchor="ctr">
            <a:noAutofit/>
          </a:bodyPr>
          <a:lstStyle/>
          <a:p>
            <a:pPr algn="ctr"/>
            <a:r>
              <a:rPr lang="en-GB" sz="1200" dirty="0">
                <a:latin typeface="ChevinBold" panose="02000700000000000000" pitchFamily="2" charset="0"/>
              </a:rPr>
              <a:t>VMS</a:t>
            </a:r>
          </a:p>
        </p:txBody>
      </p:sp>
      <p:pic>
        <p:nvPicPr>
          <p:cNvPr id="82" name="Picture 2">
            <a:extLst>
              <a:ext uri="{FF2B5EF4-FFF2-40B4-BE49-F238E27FC236}">
                <a16:creationId xmlns:a16="http://schemas.microsoft.com/office/drawing/2014/main" id="{F1FAB8C4-A2D2-4CAE-B290-4539955641F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338" t="20156" r="18860" b="27980"/>
          <a:stretch/>
        </p:blipFill>
        <p:spPr bwMode="auto">
          <a:xfrm>
            <a:off x="8165836" y="4279169"/>
            <a:ext cx="760532" cy="463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3" name="TextBox 82">
            <a:extLst>
              <a:ext uri="{FF2B5EF4-FFF2-40B4-BE49-F238E27FC236}">
                <a16:creationId xmlns:a16="http://schemas.microsoft.com/office/drawing/2014/main" id="{000BCEFB-6CFF-4861-BC42-105294C470D8}"/>
              </a:ext>
            </a:extLst>
          </p:cNvPr>
          <p:cNvSpPr txBox="1"/>
          <p:nvPr/>
        </p:nvSpPr>
        <p:spPr>
          <a:xfrm>
            <a:off x="7935828" y="3836002"/>
            <a:ext cx="1200970" cy="461665"/>
          </a:xfrm>
          <a:prstGeom prst="rect">
            <a:avLst/>
          </a:prstGeom>
          <a:noFill/>
        </p:spPr>
        <p:txBody>
          <a:bodyPr wrap="none" rtlCol="0">
            <a:spAutoFit/>
          </a:bodyPr>
          <a:lstStyle/>
          <a:p>
            <a:pPr algn="ctr"/>
            <a:r>
              <a:rPr lang="en-GB" sz="1200" dirty="0"/>
              <a:t>Visual Aids</a:t>
            </a:r>
          </a:p>
          <a:p>
            <a:pPr algn="ctr"/>
            <a:r>
              <a:rPr lang="en-GB" sz="1200" dirty="0"/>
              <a:t>(1 per selection)</a:t>
            </a:r>
          </a:p>
        </p:txBody>
      </p:sp>
      <p:sp>
        <p:nvSpPr>
          <p:cNvPr id="84" name="TextBox 83">
            <a:extLst>
              <a:ext uri="{FF2B5EF4-FFF2-40B4-BE49-F238E27FC236}">
                <a16:creationId xmlns:a16="http://schemas.microsoft.com/office/drawing/2014/main" id="{28133036-3D29-4967-B62C-BA72CDB65B31}"/>
              </a:ext>
            </a:extLst>
          </p:cNvPr>
          <p:cNvSpPr txBox="1"/>
          <p:nvPr/>
        </p:nvSpPr>
        <p:spPr>
          <a:xfrm>
            <a:off x="212785" y="3986585"/>
            <a:ext cx="2181673" cy="954107"/>
          </a:xfrm>
          <a:prstGeom prst="rect">
            <a:avLst/>
          </a:prstGeom>
          <a:noFill/>
        </p:spPr>
        <p:txBody>
          <a:bodyPr wrap="square" rtlCol="0">
            <a:spAutoFit/>
          </a:bodyPr>
          <a:lstStyle/>
          <a:p>
            <a:r>
              <a:rPr lang="en-GB" sz="1400" dirty="0"/>
              <a:t>Observe social distancing guidelines allowing </a:t>
            </a:r>
            <a:r>
              <a:rPr lang="en-GB" sz="1400" dirty="0">
                <a:highlight>
                  <a:srgbClr val="FFFFFF"/>
                </a:highlight>
              </a:rPr>
              <a:t>minimum 1 metre distance </a:t>
            </a:r>
            <a:r>
              <a:rPr lang="en-GB" sz="1400" dirty="0"/>
              <a:t>between operators.</a:t>
            </a:r>
          </a:p>
        </p:txBody>
      </p:sp>
      <p:cxnSp>
        <p:nvCxnSpPr>
          <p:cNvPr id="86" name="Straight Arrow Connector 85">
            <a:extLst>
              <a:ext uri="{FF2B5EF4-FFF2-40B4-BE49-F238E27FC236}">
                <a16:creationId xmlns:a16="http://schemas.microsoft.com/office/drawing/2014/main" id="{147D0FCE-B411-4900-AC14-A1BED8A94F75}"/>
              </a:ext>
            </a:extLst>
          </p:cNvPr>
          <p:cNvCxnSpPr>
            <a:cxnSpLocks/>
          </p:cNvCxnSpPr>
          <p:nvPr/>
        </p:nvCxnSpPr>
        <p:spPr>
          <a:xfrm flipV="1">
            <a:off x="2367241" y="1884229"/>
            <a:ext cx="738667" cy="11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4A5851C-EDC8-4C06-8F9D-43F67880CD48}"/>
              </a:ext>
            </a:extLst>
          </p:cNvPr>
          <p:cNvCxnSpPr>
            <a:cxnSpLocks/>
          </p:cNvCxnSpPr>
          <p:nvPr/>
        </p:nvCxnSpPr>
        <p:spPr>
          <a:xfrm>
            <a:off x="3422963" y="2355343"/>
            <a:ext cx="0" cy="50611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4B89C42-AE36-4D8C-9861-5AC1BB2F3C32}"/>
              </a:ext>
            </a:extLst>
          </p:cNvPr>
          <p:cNvCxnSpPr>
            <a:cxnSpLocks/>
          </p:cNvCxnSpPr>
          <p:nvPr/>
        </p:nvCxnSpPr>
        <p:spPr>
          <a:xfrm>
            <a:off x="4933903" y="2355343"/>
            <a:ext cx="0" cy="50611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980B829-41BB-483C-B247-55F610C86A30}"/>
              </a:ext>
            </a:extLst>
          </p:cNvPr>
          <p:cNvCxnSpPr>
            <a:cxnSpLocks/>
          </p:cNvCxnSpPr>
          <p:nvPr/>
        </p:nvCxnSpPr>
        <p:spPr>
          <a:xfrm>
            <a:off x="6504945" y="2357718"/>
            <a:ext cx="0" cy="50611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E2B3FCE-5575-4233-A8E5-4C454ACE63C8}"/>
              </a:ext>
            </a:extLst>
          </p:cNvPr>
          <p:cNvSpPr txBox="1"/>
          <p:nvPr/>
        </p:nvSpPr>
        <p:spPr>
          <a:xfrm>
            <a:off x="6608083" y="3499837"/>
            <a:ext cx="317716" cy="369332"/>
          </a:xfrm>
          <a:prstGeom prst="rect">
            <a:avLst/>
          </a:prstGeom>
          <a:noFill/>
        </p:spPr>
        <p:txBody>
          <a:bodyPr wrap="none" rtlCol="0">
            <a:spAutoFit/>
          </a:bodyPr>
          <a:lstStyle/>
          <a:p>
            <a:r>
              <a:rPr lang="en-GB" dirty="0">
                <a:solidFill>
                  <a:srgbClr val="FF0000"/>
                </a:solidFill>
              </a:rPr>
              <a:t>C</a:t>
            </a:r>
          </a:p>
        </p:txBody>
      </p:sp>
      <p:pic>
        <p:nvPicPr>
          <p:cNvPr id="111" name="Picture 10" descr="Figure 1 standing still">
            <a:extLst>
              <a:ext uri="{FF2B5EF4-FFF2-40B4-BE49-F238E27FC236}">
                <a16:creationId xmlns:a16="http://schemas.microsoft.com/office/drawing/2014/main" id="{3BB53CF6-97C3-46A7-B220-24CE69A749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126964" y="2490371"/>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Box 113">
            <a:extLst>
              <a:ext uri="{FF2B5EF4-FFF2-40B4-BE49-F238E27FC236}">
                <a16:creationId xmlns:a16="http://schemas.microsoft.com/office/drawing/2014/main" id="{8B50EECF-081F-4213-9CDB-10FBC9680087}"/>
              </a:ext>
            </a:extLst>
          </p:cNvPr>
          <p:cNvSpPr txBox="1"/>
          <p:nvPr/>
        </p:nvSpPr>
        <p:spPr>
          <a:xfrm>
            <a:off x="6101204" y="2721922"/>
            <a:ext cx="317716" cy="369332"/>
          </a:xfrm>
          <a:prstGeom prst="rect">
            <a:avLst/>
          </a:prstGeom>
          <a:noFill/>
        </p:spPr>
        <p:txBody>
          <a:bodyPr wrap="none" rtlCol="0">
            <a:spAutoFit/>
          </a:bodyPr>
          <a:lstStyle/>
          <a:p>
            <a:r>
              <a:rPr lang="en-GB" dirty="0">
                <a:solidFill>
                  <a:srgbClr val="FF0000"/>
                </a:solidFill>
              </a:rPr>
              <a:t>C</a:t>
            </a:r>
          </a:p>
        </p:txBody>
      </p:sp>
      <p:pic>
        <p:nvPicPr>
          <p:cNvPr id="115" name="Picture 114">
            <a:extLst>
              <a:ext uri="{FF2B5EF4-FFF2-40B4-BE49-F238E27FC236}">
                <a16:creationId xmlns:a16="http://schemas.microsoft.com/office/drawing/2014/main" id="{2CEBF83F-6F08-48F7-8EFE-AF84F81E2854}"/>
              </a:ext>
            </a:extLst>
          </p:cNvPr>
          <p:cNvPicPr>
            <a:picLocks noChangeAspect="1"/>
          </p:cNvPicPr>
          <p:nvPr/>
        </p:nvPicPr>
        <p:blipFill>
          <a:blip r:embed="rId11"/>
          <a:stretch>
            <a:fillRect/>
          </a:stretch>
        </p:blipFill>
        <p:spPr>
          <a:xfrm rot="5400000">
            <a:off x="5808315" y="3751140"/>
            <a:ext cx="800079" cy="252079"/>
          </a:xfrm>
          <a:prstGeom prst="rect">
            <a:avLst/>
          </a:prstGeom>
        </p:spPr>
      </p:pic>
      <p:pic>
        <p:nvPicPr>
          <p:cNvPr id="116" name="Picture 115">
            <a:extLst>
              <a:ext uri="{FF2B5EF4-FFF2-40B4-BE49-F238E27FC236}">
                <a16:creationId xmlns:a16="http://schemas.microsoft.com/office/drawing/2014/main" id="{274E4239-7C45-419E-A71E-3ED98D256CE5}"/>
              </a:ext>
            </a:extLst>
          </p:cNvPr>
          <p:cNvPicPr>
            <a:picLocks noChangeAspect="1"/>
          </p:cNvPicPr>
          <p:nvPr/>
        </p:nvPicPr>
        <p:blipFill>
          <a:blip r:embed="rId11"/>
          <a:stretch>
            <a:fillRect/>
          </a:stretch>
        </p:blipFill>
        <p:spPr>
          <a:xfrm rot="16200000">
            <a:off x="6384473" y="2298354"/>
            <a:ext cx="800079" cy="252079"/>
          </a:xfrm>
          <a:prstGeom prst="rect">
            <a:avLst/>
          </a:prstGeom>
        </p:spPr>
      </p:pic>
      <p:pic>
        <p:nvPicPr>
          <p:cNvPr id="117" name="Picture 6" descr="york empty">
            <a:extLst>
              <a:ext uri="{FF2B5EF4-FFF2-40B4-BE49-F238E27FC236}">
                <a16:creationId xmlns:a16="http://schemas.microsoft.com/office/drawing/2014/main" id="{1F67475A-B233-401F-9D17-311CE4CB91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8471" y="3059591"/>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17">
            <a:extLst>
              <a:ext uri="{FF2B5EF4-FFF2-40B4-BE49-F238E27FC236}">
                <a16:creationId xmlns:a16="http://schemas.microsoft.com/office/drawing/2014/main" id="{D6D1E83B-04B0-4447-BF13-0DC802BD20E4}"/>
              </a:ext>
            </a:extLst>
          </p:cNvPr>
          <p:cNvPicPr>
            <a:picLocks noChangeAspect="1"/>
          </p:cNvPicPr>
          <p:nvPr/>
        </p:nvPicPr>
        <p:blipFill>
          <a:blip r:embed="rId12"/>
          <a:stretch>
            <a:fillRect/>
          </a:stretch>
        </p:blipFill>
        <p:spPr>
          <a:xfrm rot="10800000">
            <a:off x="5824988" y="2839677"/>
            <a:ext cx="256054" cy="396274"/>
          </a:xfrm>
          <a:prstGeom prst="rect">
            <a:avLst/>
          </a:prstGeom>
        </p:spPr>
      </p:pic>
      <p:pic>
        <p:nvPicPr>
          <p:cNvPr id="119" name="Picture 118">
            <a:extLst>
              <a:ext uri="{FF2B5EF4-FFF2-40B4-BE49-F238E27FC236}">
                <a16:creationId xmlns:a16="http://schemas.microsoft.com/office/drawing/2014/main" id="{0B8D15F8-3E53-4131-A3EC-7001A94B5D03}"/>
              </a:ext>
            </a:extLst>
          </p:cNvPr>
          <p:cNvPicPr>
            <a:picLocks noChangeAspect="1"/>
          </p:cNvPicPr>
          <p:nvPr/>
        </p:nvPicPr>
        <p:blipFill>
          <a:blip r:embed="rId3"/>
          <a:stretch>
            <a:fillRect/>
          </a:stretch>
        </p:blipFill>
        <p:spPr>
          <a:xfrm rot="5400000">
            <a:off x="6538965" y="4111215"/>
            <a:ext cx="256054" cy="597460"/>
          </a:xfrm>
          <a:prstGeom prst="rect">
            <a:avLst/>
          </a:prstGeom>
        </p:spPr>
      </p:pic>
      <p:pic>
        <p:nvPicPr>
          <p:cNvPr id="120" name="Picture 119">
            <a:extLst>
              <a:ext uri="{FF2B5EF4-FFF2-40B4-BE49-F238E27FC236}">
                <a16:creationId xmlns:a16="http://schemas.microsoft.com/office/drawing/2014/main" id="{0106F55C-6041-495C-ACDA-E07081C72D46}"/>
              </a:ext>
            </a:extLst>
          </p:cNvPr>
          <p:cNvPicPr>
            <a:picLocks noChangeAspect="1"/>
          </p:cNvPicPr>
          <p:nvPr/>
        </p:nvPicPr>
        <p:blipFill>
          <a:blip r:embed="rId13"/>
          <a:stretch>
            <a:fillRect/>
          </a:stretch>
        </p:blipFill>
        <p:spPr>
          <a:xfrm rot="16200000">
            <a:off x="6109731" y="3239243"/>
            <a:ext cx="182219" cy="253371"/>
          </a:xfrm>
          <a:prstGeom prst="rect">
            <a:avLst/>
          </a:prstGeom>
        </p:spPr>
      </p:pic>
      <p:pic>
        <p:nvPicPr>
          <p:cNvPr id="121" name="Picture 120">
            <a:extLst>
              <a:ext uri="{FF2B5EF4-FFF2-40B4-BE49-F238E27FC236}">
                <a16:creationId xmlns:a16="http://schemas.microsoft.com/office/drawing/2014/main" id="{E6C1C734-7EB4-496B-814C-B2623E122D9B}"/>
              </a:ext>
            </a:extLst>
          </p:cNvPr>
          <p:cNvPicPr>
            <a:picLocks noChangeAspect="1"/>
          </p:cNvPicPr>
          <p:nvPr/>
        </p:nvPicPr>
        <p:blipFill rotWithShape="1">
          <a:blip r:embed="rId11"/>
          <a:srcRect l="23809" t="30572"/>
          <a:stretch/>
        </p:blipFill>
        <p:spPr>
          <a:xfrm rot="5400000">
            <a:off x="5641626" y="2384559"/>
            <a:ext cx="609587" cy="241589"/>
          </a:xfrm>
          <a:prstGeom prst="rect">
            <a:avLst/>
          </a:prstGeom>
        </p:spPr>
      </p:pic>
      <p:pic>
        <p:nvPicPr>
          <p:cNvPr id="122" name="Picture 121">
            <a:extLst>
              <a:ext uri="{FF2B5EF4-FFF2-40B4-BE49-F238E27FC236}">
                <a16:creationId xmlns:a16="http://schemas.microsoft.com/office/drawing/2014/main" id="{BD209A91-A781-4182-B385-886FE47BBC8A}"/>
              </a:ext>
            </a:extLst>
          </p:cNvPr>
          <p:cNvPicPr>
            <a:picLocks noChangeAspect="1"/>
          </p:cNvPicPr>
          <p:nvPr/>
        </p:nvPicPr>
        <p:blipFill>
          <a:blip r:embed="rId12"/>
          <a:stretch>
            <a:fillRect/>
          </a:stretch>
        </p:blipFill>
        <p:spPr>
          <a:xfrm>
            <a:off x="6928074" y="3478253"/>
            <a:ext cx="256054" cy="396274"/>
          </a:xfrm>
          <a:prstGeom prst="rect">
            <a:avLst/>
          </a:prstGeom>
        </p:spPr>
      </p:pic>
      <p:pic>
        <p:nvPicPr>
          <p:cNvPr id="123" name="Picture 6" descr="york empty">
            <a:extLst>
              <a:ext uri="{FF2B5EF4-FFF2-40B4-BE49-F238E27FC236}">
                <a16:creationId xmlns:a16="http://schemas.microsoft.com/office/drawing/2014/main" id="{27775DF4-AFBD-4B1C-8B2F-4E7F76A4F0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7939" y="2848569"/>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Box 123">
            <a:extLst>
              <a:ext uri="{FF2B5EF4-FFF2-40B4-BE49-F238E27FC236}">
                <a16:creationId xmlns:a16="http://schemas.microsoft.com/office/drawing/2014/main" id="{A81CF5F1-E241-4DA4-8117-39C6D52C76F0}"/>
              </a:ext>
            </a:extLst>
          </p:cNvPr>
          <p:cNvSpPr txBox="1"/>
          <p:nvPr/>
        </p:nvSpPr>
        <p:spPr>
          <a:xfrm>
            <a:off x="5025637" y="3506657"/>
            <a:ext cx="317716" cy="369332"/>
          </a:xfrm>
          <a:prstGeom prst="rect">
            <a:avLst/>
          </a:prstGeom>
          <a:noFill/>
        </p:spPr>
        <p:txBody>
          <a:bodyPr wrap="none" rtlCol="0">
            <a:spAutoFit/>
          </a:bodyPr>
          <a:lstStyle/>
          <a:p>
            <a:r>
              <a:rPr lang="en-GB" dirty="0">
                <a:solidFill>
                  <a:srgbClr val="FF0000"/>
                </a:solidFill>
              </a:rPr>
              <a:t>C</a:t>
            </a:r>
          </a:p>
        </p:txBody>
      </p:sp>
      <p:pic>
        <p:nvPicPr>
          <p:cNvPr id="125" name="Picture 10" descr="Figure 1 standing still">
            <a:extLst>
              <a:ext uri="{FF2B5EF4-FFF2-40B4-BE49-F238E27FC236}">
                <a16:creationId xmlns:a16="http://schemas.microsoft.com/office/drawing/2014/main" id="{FA160B09-1EFC-4D57-ABA8-8999C2B358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544518" y="2497191"/>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125">
            <a:extLst>
              <a:ext uri="{FF2B5EF4-FFF2-40B4-BE49-F238E27FC236}">
                <a16:creationId xmlns:a16="http://schemas.microsoft.com/office/drawing/2014/main" id="{A955F102-4D81-43E5-9AA8-5A58EDD0BCCA}"/>
              </a:ext>
            </a:extLst>
          </p:cNvPr>
          <p:cNvSpPr txBox="1"/>
          <p:nvPr/>
        </p:nvSpPr>
        <p:spPr>
          <a:xfrm>
            <a:off x="4518758" y="2728742"/>
            <a:ext cx="317716" cy="369332"/>
          </a:xfrm>
          <a:prstGeom prst="rect">
            <a:avLst/>
          </a:prstGeom>
          <a:noFill/>
        </p:spPr>
        <p:txBody>
          <a:bodyPr wrap="none" rtlCol="0">
            <a:spAutoFit/>
          </a:bodyPr>
          <a:lstStyle/>
          <a:p>
            <a:r>
              <a:rPr lang="en-GB" dirty="0">
                <a:solidFill>
                  <a:srgbClr val="FF0000"/>
                </a:solidFill>
              </a:rPr>
              <a:t>C</a:t>
            </a:r>
          </a:p>
        </p:txBody>
      </p:sp>
      <p:pic>
        <p:nvPicPr>
          <p:cNvPr id="127" name="Picture 126">
            <a:extLst>
              <a:ext uri="{FF2B5EF4-FFF2-40B4-BE49-F238E27FC236}">
                <a16:creationId xmlns:a16="http://schemas.microsoft.com/office/drawing/2014/main" id="{48B2E3F8-E3C1-4D4F-86A2-3F7CA7FB2C91}"/>
              </a:ext>
            </a:extLst>
          </p:cNvPr>
          <p:cNvPicPr>
            <a:picLocks noChangeAspect="1"/>
          </p:cNvPicPr>
          <p:nvPr/>
        </p:nvPicPr>
        <p:blipFill>
          <a:blip r:embed="rId11"/>
          <a:stretch>
            <a:fillRect/>
          </a:stretch>
        </p:blipFill>
        <p:spPr>
          <a:xfrm rot="5400000">
            <a:off x="4225869" y="3757960"/>
            <a:ext cx="800079" cy="252079"/>
          </a:xfrm>
          <a:prstGeom prst="rect">
            <a:avLst/>
          </a:prstGeom>
        </p:spPr>
      </p:pic>
      <p:pic>
        <p:nvPicPr>
          <p:cNvPr id="128" name="Picture 127">
            <a:extLst>
              <a:ext uri="{FF2B5EF4-FFF2-40B4-BE49-F238E27FC236}">
                <a16:creationId xmlns:a16="http://schemas.microsoft.com/office/drawing/2014/main" id="{6D142B34-D966-4110-A6DD-86288FD83142}"/>
              </a:ext>
            </a:extLst>
          </p:cNvPr>
          <p:cNvPicPr>
            <a:picLocks noChangeAspect="1"/>
          </p:cNvPicPr>
          <p:nvPr/>
        </p:nvPicPr>
        <p:blipFill>
          <a:blip r:embed="rId11"/>
          <a:stretch>
            <a:fillRect/>
          </a:stretch>
        </p:blipFill>
        <p:spPr>
          <a:xfrm rot="16200000">
            <a:off x="4802027" y="2305174"/>
            <a:ext cx="800079" cy="252079"/>
          </a:xfrm>
          <a:prstGeom prst="rect">
            <a:avLst/>
          </a:prstGeom>
        </p:spPr>
      </p:pic>
      <p:pic>
        <p:nvPicPr>
          <p:cNvPr id="129" name="Picture 6" descr="york empty">
            <a:extLst>
              <a:ext uri="{FF2B5EF4-FFF2-40B4-BE49-F238E27FC236}">
                <a16:creationId xmlns:a16="http://schemas.microsoft.com/office/drawing/2014/main" id="{5DCA231D-313B-41DD-93FA-BF932E5EE03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025" y="3066411"/>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29">
            <a:extLst>
              <a:ext uri="{FF2B5EF4-FFF2-40B4-BE49-F238E27FC236}">
                <a16:creationId xmlns:a16="http://schemas.microsoft.com/office/drawing/2014/main" id="{6DB1F744-EA3A-4EE9-A311-D8B74777A131}"/>
              </a:ext>
            </a:extLst>
          </p:cNvPr>
          <p:cNvPicPr>
            <a:picLocks noChangeAspect="1"/>
          </p:cNvPicPr>
          <p:nvPr/>
        </p:nvPicPr>
        <p:blipFill>
          <a:blip r:embed="rId12"/>
          <a:stretch>
            <a:fillRect/>
          </a:stretch>
        </p:blipFill>
        <p:spPr>
          <a:xfrm rot="10800000">
            <a:off x="4242542" y="2846497"/>
            <a:ext cx="256054" cy="396274"/>
          </a:xfrm>
          <a:prstGeom prst="rect">
            <a:avLst/>
          </a:prstGeom>
        </p:spPr>
      </p:pic>
      <p:pic>
        <p:nvPicPr>
          <p:cNvPr id="131" name="Picture 130">
            <a:extLst>
              <a:ext uri="{FF2B5EF4-FFF2-40B4-BE49-F238E27FC236}">
                <a16:creationId xmlns:a16="http://schemas.microsoft.com/office/drawing/2014/main" id="{92FE7C8C-0BC1-477A-84A4-A5D384F9D600}"/>
              </a:ext>
            </a:extLst>
          </p:cNvPr>
          <p:cNvPicPr>
            <a:picLocks noChangeAspect="1"/>
          </p:cNvPicPr>
          <p:nvPr/>
        </p:nvPicPr>
        <p:blipFill>
          <a:blip r:embed="rId3"/>
          <a:stretch>
            <a:fillRect/>
          </a:stretch>
        </p:blipFill>
        <p:spPr>
          <a:xfrm rot="5400000">
            <a:off x="4956519" y="4118035"/>
            <a:ext cx="256054" cy="597460"/>
          </a:xfrm>
          <a:prstGeom prst="rect">
            <a:avLst/>
          </a:prstGeom>
        </p:spPr>
      </p:pic>
      <p:pic>
        <p:nvPicPr>
          <p:cNvPr id="132" name="Picture 131">
            <a:extLst>
              <a:ext uri="{FF2B5EF4-FFF2-40B4-BE49-F238E27FC236}">
                <a16:creationId xmlns:a16="http://schemas.microsoft.com/office/drawing/2014/main" id="{E60E611D-B3CB-4D5C-BFB4-54D29A2836B9}"/>
              </a:ext>
            </a:extLst>
          </p:cNvPr>
          <p:cNvPicPr>
            <a:picLocks noChangeAspect="1"/>
          </p:cNvPicPr>
          <p:nvPr/>
        </p:nvPicPr>
        <p:blipFill>
          <a:blip r:embed="rId13"/>
          <a:stretch>
            <a:fillRect/>
          </a:stretch>
        </p:blipFill>
        <p:spPr>
          <a:xfrm rot="16200000">
            <a:off x="4527285" y="3246063"/>
            <a:ext cx="182219" cy="253371"/>
          </a:xfrm>
          <a:prstGeom prst="rect">
            <a:avLst/>
          </a:prstGeom>
        </p:spPr>
      </p:pic>
      <p:pic>
        <p:nvPicPr>
          <p:cNvPr id="133" name="Picture 132">
            <a:extLst>
              <a:ext uri="{FF2B5EF4-FFF2-40B4-BE49-F238E27FC236}">
                <a16:creationId xmlns:a16="http://schemas.microsoft.com/office/drawing/2014/main" id="{034A078A-D37F-4741-A2EF-EC0D1A190F54}"/>
              </a:ext>
            </a:extLst>
          </p:cNvPr>
          <p:cNvPicPr>
            <a:picLocks noChangeAspect="1"/>
          </p:cNvPicPr>
          <p:nvPr/>
        </p:nvPicPr>
        <p:blipFill rotWithShape="1">
          <a:blip r:embed="rId11"/>
          <a:srcRect l="23809" t="30572"/>
          <a:stretch/>
        </p:blipFill>
        <p:spPr>
          <a:xfrm rot="5400000">
            <a:off x="4059180" y="2391379"/>
            <a:ext cx="609587" cy="241589"/>
          </a:xfrm>
          <a:prstGeom prst="rect">
            <a:avLst/>
          </a:prstGeom>
        </p:spPr>
      </p:pic>
      <p:pic>
        <p:nvPicPr>
          <p:cNvPr id="134" name="Picture 133">
            <a:extLst>
              <a:ext uri="{FF2B5EF4-FFF2-40B4-BE49-F238E27FC236}">
                <a16:creationId xmlns:a16="http://schemas.microsoft.com/office/drawing/2014/main" id="{5361A7F2-3EEC-41A8-A51F-666621C7F669}"/>
              </a:ext>
            </a:extLst>
          </p:cNvPr>
          <p:cNvPicPr>
            <a:picLocks noChangeAspect="1"/>
          </p:cNvPicPr>
          <p:nvPr/>
        </p:nvPicPr>
        <p:blipFill>
          <a:blip r:embed="rId12"/>
          <a:stretch>
            <a:fillRect/>
          </a:stretch>
        </p:blipFill>
        <p:spPr>
          <a:xfrm>
            <a:off x="5345628" y="3485073"/>
            <a:ext cx="256054" cy="396274"/>
          </a:xfrm>
          <a:prstGeom prst="rect">
            <a:avLst/>
          </a:prstGeom>
        </p:spPr>
      </p:pic>
      <p:pic>
        <p:nvPicPr>
          <p:cNvPr id="135" name="Picture 6" descr="york empty">
            <a:extLst>
              <a:ext uri="{FF2B5EF4-FFF2-40B4-BE49-F238E27FC236}">
                <a16:creationId xmlns:a16="http://schemas.microsoft.com/office/drawing/2014/main" id="{FB0B9AFE-541E-4061-8C7D-06B24A1B5C6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5493" y="2855389"/>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TextBox 135">
            <a:extLst>
              <a:ext uri="{FF2B5EF4-FFF2-40B4-BE49-F238E27FC236}">
                <a16:creationId xmlns:a16="http://schemas.microsoft.com/office/drawing/2014/main" id="{45DA78FD-A559-47CC-8C93-099D18223E00}"/>
              </a:ext>
            </a:extLst>
          </p:cNvPr>
          <p:cNvSpPr txBox="1"/>
          <p:nvPr/>
        </p:nvSpPr>
        <p:spPr>
          <a:xfrm>
            <a:off x="3505957" y="3499026"/>
            <a:ext cx="317716" cy="369332"/>
          </a:xfrm>
          <a:prstGeom prst="rect">
            <a:avLst/>
          </a:prstGeom>
          <a:noFill/>
        </p:spPr>
        <p:txBody>
          <a:bodyPr wrap="none" rtlCol="0">
            <a:spAutoFit/>
          </a:bodyPr>
          <a:lstStyle/>
          <a:p>
            <a:r>
              <a:rPr lang="en-GB" dirty="0">
                <a:solidFill>
                  <a:srgbClr val="FF0000"/>
                </a:solidFill>
              </a:rPr>
              <a:t>C</a:t>
            </a:r>
          </a:p>
        </p:txBody>
      </p:sp>
      <p:pic>
        <p:nvPicPr>
          <p:cNvPr id="137" name="Picture 10" descr="Figure 1 standing still">
            <a:extLst>
              <a:ext uri="{FF2B5EF4-FFF2-40B4-BE49-F238E27FC236}">
                <a16:creationId xmlns:a16="http://schemas.microsoft.com/office/drawing/2014/main" id="{8C21DEBB-996A-4D37-A277-03B4B56C3D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3024838" y="2489560"/>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TextBox 137">
            <a:extLst>
              <a:ext uri="{FF2B5EF4-FFF2-40B4-BE49-F238E27FC236}">
                <a16:creationId xmlns:a16="http://schemas.microsoft.com/office/drawing/2014/main" id="{C833044C-EA5F-40B5-B592-1203BB2FAEF4}"/>
              </a:ext>
            </a:extLst>
          </p:cNvPr>
          <p:cNvSpPr txBox="1"/>
          <p:nvPr/>
        </p:nvSpPr>
        <p:spPr>
          <a:xfrm>
            <a:off x="2999078" y="2721111"/>
            <a:ext cx="317716" cy="369332"/>
          </a:xfrm>
          <a:prstGeom prst="rect">
            <a:avLst/>
          </a:prstGeom>
          <a:noFill/>
        </p:spPr>
        <p:txBody>
          <a:bodyPr wrap="none" rtlCol="0">
            <a:spAutoFit/>
          </a:bodyPr>
          <a:lstStyle/>
          <a:p>
            <a:r>
              <a:rPr lang="en-GB" dirty="0">
                <a:solidFill>
                  <a:srgbClr val="FF0000"/>
                </a:solidFill>
              </a:rPr>
              <a:t>C</a:t>
            </a:r>
          </a:p>
        </p:txBody>
      </p:sp>
      <p:pic>
        <p:nvPicPr>
          <p:cNvPr id="139" name="Picture 138">
            <a:extLst>
              <a:ext uri="{FF2B5EF4-FFF2-40B4-BE49-F238E27FC236}">
                <a16:creationId xmlns:a16="http://schemas.microsoft.com/office/drawing/2014/main" id="{6E327BB9-440C-4D02-B0AE-E5FB1BC0A734}"/>
              </a:ext>
            </a:extLst>
          </p:cNvPr>
          <p:cNvPicPr>
            <a:picLocks noChangeAspect="1"/>
          </p:cNvPicPr>
          <p:nvPr/>
        </p:nvPicPr>
        <p:blipFill>
          <a:blip r:embed="rId11"/>
          <a:stretch>
            <a:fillRect/>
          </a:stretch>
        </p:blipFill>
        <p:spPr>
          <a:xfrm rot="5400000">
            <a:off x="2742401" y="3750329"/>
            <a:ext cx="800079" cy="252079"/>
          </a:xfrm>
          <a:prstGeom prst="rect">
            <a:avLst/>
          </a:prstGeom>
        </p:spPr>
      </p:pic>
      <p:pic>
        <p:nvPicPr>
          <p:cNvPr id="140" name="Picture 139">
            <a:extLst>
              <a:ext uri="{FF2B5EF4-FFF2-40B4-BE49-F238E27FC236}">
                <a16:creationId xmlns:a16="http://schemas.microsoft.com/office/drawing/2014/main" id="{D2BD23F4-582C-4BA3-8796-46CC191F3B5A}"/>
              </a:ext>
            </a:extLst>
          </p:cNvPr>
          <p:cNvPicPr>
            <a:picLocks noChangeAspect="1"/>
          </p:cNvPicPr>
          <p:nvPr/>
        </p:nvPicPr>
        <p:blipFill>
          <a:blip r:embed="rId11"/>
          <a:stretch>
            <a:fillRect/>
          </a:stretch>
        </p:blipFill>
        <p:spPr>
          <a:xfrm rot="16200000">
            <a:off x="3282347" y="2297543"/>
            <a:ext cx="800079" cy="252079"/>
          </a:xfrm>
          <a:prstGeom prst="rect">
            <a:avLst/>
          </a:prstGeom>
        </p:spPr>
      </p:pic>
      <p:pic>
        <p:nvPicPr>
          <p:cNvPr id="141" name="Picture 6" descr="york empty">
            <a:extLst>
              <a:ext uri="{FF2B5EF4-FFF2-40B4-BE49-F238E27FC236}">
                <a16:creationId xmlns:a16="http://schemas.microsoft.com/office/drawing/2014/main" id="{7757F8D5-5832-4B62-9020-E2940958188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6345" y="3058780"/>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41">
            <a:extLst>
              <a:ext uri="{FF2B5EF4-FFF2-40B4-BE49-F238E27FC236}">
                <a16:creationId xmlns:a16="http://schemas.microsoft.com/office/drawing/2014/main" id="{A6605A20-9A8D-415E-A347-0AAE66C5E80D}"/>
              </a:ext>
            </a:extLst>
          </p:cNvPr>
          <p:cNvPicPr>
            <a:picLocks noChangeAspect="1"/>
          </p:cNvPicPr>
          <p:nvPr/>
        </p:nvPicPr>
        <p:blipFill>
          <a:blip r:embed="rId12"/>
          <a:stretch>
            <a:fillRect/>
          </a:stretch>
        </p:blipFill>
        <p:spPr>
          <a:xfrm rot="10800000">
            <a:off x="2750021" y="2838866"/>
            <a:ext cx="256054" cy="396274"/>
          </a:xfrm>
          <a:prstGeom prst="rect">
            <a:avLst/>
          </a:prstGeom>
        </p:spPr>
      </p:pic>
      <p:pic>
        <p:nvPicPr>
          <p:cNvPr id="143" name="Picture 142">
            <a:extLst>
              <a:ext uri="{FF2B5EF4-FFF2-40B4-BE49-F238E27FC236}">
                <a16:creationId xmlns:a16="http://schemas.microsoft.com/office/drawing/2014/main" id="{7730925A-AE6B-460A-9FE3-4F43AFF532E0}"/>
              </a:ext>
            </a:extLst>
          </p:cNvPr>
          <p:cNvPicPr>
            <a:picLocks noChangeAspect="1"/>
          </p:cNvPicPr>
          <p:nvPr/>
        </p:nvPicPr>
        <p:blipFill>
          <a:blip r:embed="rId3"/>
          <a:stretch>
            <a:fillRect/>
          </a:stretch>
        </p:blipFill>
        <p:spPr>
          <a:xfrm rot="5400000">
            <a:off x="3436839" y="4110404"/>
            <a:ext cx="256054" cy="597460"/>
          </a:xfrm>
          <a:prstGeom prst="rect">
            <a:avLst/>
          </a:prstGeom>
        </p:spPr>
      </p:pic>
      <p:pic>
        <p:nvPicPr>
          <p:cNvPr id="144" name="Picture 143">
            <a:extLst>
              <a:ext uri="{FF2B5EF4-FFF2-40B4-BE49-F238E27FC236}">
                <a16:creationId xmlns:a16="http://schemas.microsoft.com/office/drawing/2014/main" id="{595190BC-9243-4DB9-82D7-04E27F67E287}"/>
              </a:ext>
            </a:extLst>
          </p:cNvPr>
          <p:cNvPicPr>
            <a:picLocks noChangeAspect="1"/>
          </p:cNvPicPr>
          <p:nvPr/>
        </p:nvPicPr>
        <p:blipFill>
          <a:blip r:embed="rId13"/>
          <a:stretch>
            <a:fillRect/>
          </a:stretch>
        </p:blipFill>
        <p:spPr>
          <a:xfrm rot="16200000">
            <a:off x="3043817" y="3238432"/>
            <a:ext cx="182219" cy="253371"/>
          </a:xfrm>
          <a:prstGeom prst="rect">
            <a:avLst/>
          </a:prstGeom>
        </p:spPr>
      </p:pic>
      <p:pic>
        <p:nvPicPr>
          <p:cNvPr id="145" name="Picture 144">
            <a:extLst>
              <a:ext uri="{FF2B5EF4-FFF2-40B4-BE49-F238E27FC236}">
                <a16:creationId xmlns:a16="http://schemas.microsoft.com/office/drawing/2014/main" id="{F6BA86FA-2DC7-4890-B67E-E2A0DA0F5047}"/>
              </a:ext>
            </a:extLst>
          </p:cNvPr>
          <p:cNvPicPr>
            <a:picLocks noChangeAspect="1"/>
          </p:cNvPicPr>
          <p:nvPr/>
        </p:nvPicPr>
        <p:blipFill rotWithShape="1">
          <a:blip r:embed="rId11"/>
          <a:srcRect l="23809" t="30572"/>
          <a:stretch/>
        </p:blipFill>
        <p:spPr>
          <a:xfrm rot="5400000">
            <a:off x="2566659" y="2383748"/>
            <a:ext cx="609587" cy="241589"/>
          </a:xfrm>
          <a:prstGeom prst="rect">
            <a:avLst/>
          </a:prstGeom>
        </p:spPr>
      </p:pic>
      <p:pic>
        <p:nvPicPr>
          <p:cNvPr id="146" name="Picture 145">
            <a:extLst>
              <a:ext uri="{FF2B5EF4-FFF2-40B4-BE49-F238E27FC236}">
                <a16:creationId xmlns:a16="http://schemas.microsoft.com/office/drawing/2014/main" id="{4526C002-0A0E-43D4-B50C-5DD2C8F72954}"/>
              </a:ext>
            </a:extLst>
          </p:cNvPr>
          <p:cNvPicPr>
            <a:picLocks noChangeAspect="1"/>
          </p:cNvPicPr>
          <p:nvPr/>
        </p:nvPicPr>
        <p:blipFill>
          <a:blip r:embed="rId12"/>
          <a:stretch>
            <a:fillRect/>
          </a:stretch>
        </p:blipFill>
        <p:spPr>
          <a:xfrm>
            <a:off x="3825948" y="3477442"/>
            <a:ext cx="256054" cy="396274"/>
          </a:xfrm>
          <a:prstGeom prst="rect">
            <a:avLst/>
          </a:prstGeom>
        </p:spPr>
      </p:pic>
      <p:pic>
        <p:nvPicPr>
          <p:cNvPr id="147" name="Picture 6" descr="york empty">
            <a:extLst>
              <a:ext uri="{FF2B5EF4-FFF2-40B4-BE49-F238E27FC236}">
                <a16:creationId xmlns:a16="http://schemas.microsoft.com/office/drawing/2014/main" id="{90D14735-AA87-4B03-83A5-0170F28F6D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5813" y="2847758"/>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0" descr="Figure 1 standing still">
            <a:extLst>
              <a:ext uri="{FF2B5EF4-FFF2-40B4-BE49-F238E27FC236}">
                <a16:creationId xmlns:a16="http://schemas.microsoft.com/office/drawing/2014/main" id="{D466A90D-4696-4515-BED4-29F6695105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096325" y="3331271"/>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0" descr="Figure 1 standing still">
            <a:extLst>
              <a:ext uri="{FF2B5EF4-FFF2-40B4-BE49-F238E27FC236}">
                <a16:creationId xmlns:a16="http://schemas.microsoft.com/office/drawing/2014/main" id="{205DED63-7F28-4F2F-B7C3-64B21C0ADF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555898" y="3320934"/>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0" descr="Figure 1 standing still">
            <a:extLst>
              <a:ext uri="{FF2B5EF4-FFF2-40B4-BE49-F238E27FC236}">
                <a16:creationId xmlns:a16="http://schemas.microsoft.com/office/drawing/2014/main" id="{6CABF541-793F-4450-B916-92A4667B41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643518" y="3310708"/>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6" descr="york empty">
            <a:extLst>
              <a:ext uri="{FF2B5EF4-FFF2-40B4-BE49-F238E27FC236}">
                <a16:creationId xmlns:a16="http://schemas.microsoft.com/office/drawing/2014/main" id="{97FF7DAE-CCAA-408D-893D-6D270F4844A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41415" y="3265167"/>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6" descr="york empty">
            <a:extLst>
              <a:ext uri="{FF2B5EF4-FFF2-40B4-BE49-F238E27FC236}">
                <a16:creationId xmlns:a16="http://schemas.microsoft.com/office/drawing/2014/main" id="{86A4AE07-CCBF-47F6-B318-A7DC0C3BEB0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25799" y="3246235"/>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6" descr="york empty">
            <a:extLst>
              <a:ext uri="{FF2B5EF4-FFF2-40B4-BE49-F238E27FC236}">
                <a16:creationId xmlns:a16="http://schemas.microsoft.com/office/drawing/2014/main" id="{76229432-2CE5-448D-A1AA-CDA27FCFB1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39942" y="3283750"/>
            <a:ext cx="252079" cy="18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00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262" y="87176"/>
            <a:ext cx="697321" cy="4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5802" y="188641"/>
            <a:ext cx="10981853" cy="370643"/>
          </a:xfrm>
          <a:prstGeom prst="rect">
            <a:avLst/>
          </a:prstGeom>
          <a:solidFill>
            <a:srgbClr val="FF0000"/>
          </a:solidFill>
          <a:ln>
            <a:noFill/>
          </a:ln>
        </p:spPr>
        <p:txBody>
          <a:bodyPr wrap="square" lIns="92738" tIns="46369" rIns="92738" bIns="46369" rtlCol="0">
            <a:spAutoFit/>
          </a:bodyPr>
          <a:lstStyle/>
          <a:p>
            <a:pPr algn="ctr"/>
            <a:r>
              <a:rPr lang="en-GB" dirty="0">
                <a:solidFill>
                  <a:schemeClr val="bg1"/>
                </a:solidFill>
                <a:latin typeface="ChevinBold" panose="02000700000000000000" pitchFamily="2" charset="0"/>
              </a:rPr>
              <a:t>Volumetric conveyor system for parcel processing – utilising additional gravity chutes</a:t>
            </a:r>
          </a:p>
        </p:txBody>
      </p:sp>
      <p:sp>
        <p:nvSpPr>
          <p:cNvPr id="79" name="TextBox 78"/>
          <p:cNvSpPr txBox="1"/>
          <p:nvPr/>
        </p:nvSpPr>
        <p:spPr>
          <a:xfrm>
            <a:off x="9476470" y="647914"/>
            <a:ext cx="2495113" cy="5985469"/>
          </a:xfrm>
          <a:prstGeom prst="rect">
            <a:avLst/>
          </a:prstGeom>
          <a:noFill/>
          <a:ln w="28575">
            <a:solidFill>
              <a:schemeClr val="bg1">
                <a:lumMod val="65000"/>
              </a:schemeClr>
            </a:solidFill>
          </a:ln>
        </p:spPr>
        <p:txBody>
          <a:bodyPr wrap="square" rtlCol="0">
            <a:noAutofit/>
          </a:bodyPr>
          <a:lstStyle/>
          <a:p>
            <a:endParaRPr lang="en-GB" sz="1100" b="1" dirty="0">
              <a:latin typeface="ChevinLight" panose="02000300000000000000" pitchFamily="2" charset="0"/>
            </a:endParaRPr>
          </a:p>
          <a:p>
            <a:endParaRPr lang="en-GB" sz="1100" b="1" dirty="0">
              <a:latin typeface="ChevinLight" panose="02000300000000000000" pitchFamily="2" charset="0"/>
            </a:endParaRPr>
          </a:p>
          <a:p>
            <a:r>
              <a:rPr lang="en-US" sz="1100" b="1" dirty="0">
                <a:latin typeface="ChevinLight" panose="02000300000000000000" pitchFamily="2" charset="0"/>
              </a:rPr>
              <a:t>Safety and Maximum Weights</a:t>
            </a:r>
          </a:p>
          <a:p>
            <a:pPr marL="171450" indent="-171450">
              <a:buFont typeface="Arial" panose="020B0604020202020204" pitchFamily="34" charset="0"/>
              <a:buChar char="•"/>
            </a:pPr>
            <a:r>
              <a:rPr lang="en-US" sz="1100" dirty="0">
                <a:latin typeface="ChevinLight" panose="02000300000000000000" pitchFamily="2" charset="0"/>
              </a:rPr>
              <a:t>Adhere to SSOW and SOP’s.</a:t>
            </a:r>
          </a:p>
          <a:p>
            <a:pPr marL="171450" indent="-171450">
              <a:buFont typeface="Arial" panose="020B0604020202020204" pitchFamily="34" charset="0"/>
              <a:buChar char="•"/>
            </a:pPr>
            <a:r>
              <a:rPr lang="en-US" sz="1100" dirty="0">
                <a:latin typeface="ChevinLight" panose="02000300000000000000" pitchFamily="2" charset="0"/>
              </a:rPr>
              <a:t>York = 250kg.</a:t>
            </a:r>
          </a:p>
          <a:p>
            <a:pPr marL="171450" indent="-171450">
              <a:buFont typeface="Arial" panose="020B0604020202020204" pitchFamily="34" charset="0"/>
              <a:buChar char="•"/>
            </a:pPr>
            <a:r>
              <a:rPr lang="en-US" sz="1100" dirty="0">
                <a:latin typeface="ChevinLight" panose="02000300000000000000" pitchFamily="2" charset="0"/>
              </a:rPr>
              <a:t>Parcel = 20kg (with assisted lift).</a:t>
            </a:r>
          </a:p>
          <a:p>
            <a:endParaRPr lang="en-US" sz="1100" b="1" dirty="0">
              <a:latin typeface="ChevinLight" panose="02000300000000000000" pitchFamily="2" charset="0"/>
            </a:endParaRPr>
          </a:p>
          <a:p>
            <a:r>
              <a:rPr lang="en-US" sz="1100" b="1" dirty="0">
                <a:latin typeface="ChevinLight" panose="02000300000000000000" pitchFamily="2" charset="0"/>
              </a:rPr>
              <a:t>Set-up</a:t>
            </a:r>
          </a:p>
          <a:p>
            <a:pPr marL="171450" indent="-171450">
              <a:buFont typeface="Arial" panose="020B0604020202020204" pitchFamily="34" charset="0"/>
              <a:buChar char="•"/>
            </a:pPr>
            <a:r>
              <a:rPr lang="en-US" sz="1100" dirty="0">
                <a:latin typeface="ChevinLight" panose="02000300000000000000" pitchFamily="2" charset="0"/>
              </a:rPr>
              <a:t>Ensure the work area is as per the 5s standard and adhering to safe distances.</a:t>
            </a:r>
          </a:p>
          <a:p>
            <a:endParaRPr lang="en-US" sz="1100" dirty="0">
              <a:latin typeface="ChevinLight" panose="02000300000000000000" pitchFamily="2" charset="0"/>
            </a:endParaRPr>
          </a:p>
          <a:p>
            <a:r>
              <a:rPr lang="en-US" sz="1100" b="1" dirty="0">
                <a:latin typeface="ChevinLight" panose="02000300000000000000" pitchFamily="2" charset="0"/>
              </a:rPr>
              <a:t>Quality</a:t>
            </a:r>
          </a:p>
          <a:p>
            <a:pPr marL="171450" indent="-171450">
              <a:buFont typeface="Arial" panose="020B0604020202020204" pitchFamily="34" charset="0"/>
              <a:buChar char="•"/>
            </a:pPr>
            <a:r>
              <a:rPr lang="en-US" sz="1100" dirty="0">
                <a:latin typeface="ChevinLight" panose="02000300000000000000" pitchFamily="2" charset="0"/>
              </a:rPr>
              <a:t>Mis-streaming = 0%</a:t>
            </a:r>
          </a:p>
          <a:p>
            <a:pPr marL="171450" indent="-171450">
              <a:buFont typeface="Arial" panose="020B0604020202020204" pitchFamily="34" charset="0"/>
              <a:buChar char="•"/>
            </a:pPr>
            <a:r>
              <a:rPr lang="en-US" sz="1100" dirty="0">
                <a:latin typeface="ChevinLight" panose="02000300000000000000" pitchFamily="2" charset="0"/>
              </a:rPr>
              <a:t>Missorts = Less than 0.2%</a:t>
            </a:r>
          </a:p>
          <a:p>
            <a:pPr marL="171450" indent="-171450">
              <a:buFont typeface="Arial" panose="020B0604020202020204" pitchFamily="34" charset="0"/>
              <a:buChar char="•"/>
            </a:pPr>
            <a:r>
              <a:rPr lang="en-US" sz="1100" dirty="0">
                <a:latin typeface="ChevinLight" panose="02000300000000000000" pitchFamily="2" charset="0"/>
              </a:rPr>
              <a:t>York cards match content = 100%</a:t>
            </a:r>
          </a:p>
          <a:p>
            <a:pPr marL="171450" indent="-171450">
              <a:buFont typeface="Arial" panose="020B0604020202020204" pitchFamily="34" charset="0"/>
              <a:buChar char="•"/>
            </a:pPr>
            <a:r>
              <a:rPr lang="en-US" sz="1100" dirty="0">
                <a:latin typeface="ChevinLight" panose="02000300000000000000" pitchFamily="2" charset="0"/>
              </a:rPr>
              <a:t>Visual aids used (1 per selection)</a:t>
            </a:r>
          </a:p>
          <a:p>
            <a:pPr marL="171450" indent="-171450">
              <a:buFont typeface="Arial" panose="020B0604020202020204" pitchFamily="34" charset="0"/>
              <a:buChar char="•"/>
            </a:pPr>
            <a:r>
              <a:rPr lang="en-US" sz="1100" dirty="0">
                <a:latin typeface="ChevinLight" panose="02000300000000000000" pitchFamily="2" charset="0"/>
              </a:rPr>
              <a:t>Tracked not to be mixed T24/T48 or with non-tracked parcels.</a:t>
            </a:r>
          </a:p>
          <a:p>
            <a:pPr marL="171450" indent="-171450">
              <a:buFont typeface="Arial" panose="020B0604020202020204" pitchFamily="34" charset="0"/>
              <a:buChar char="•"/>
            </a:pPr>
            <a:r>
              <a:rPr lang="en-US" sz="1100" dirty="0">
                <a:latin typeface="ChevinLight" panose="02000300000000000000" pitchFamily="2" charset="0"/>
              </a:rPr>
              <a:t>Max dimensions = 640x460x460mm</a:t>
            </a:r>
          </a:p>
          <a:p>
            <a:endParaRPr lang="en-US" sz="1100" dirty="0">
              <a:latin typeface="ChevinLight" panose="02000300000000000000" pitchFamily="2" charset="0"/>
            </a:endParaRPr>
          </a:p>
          <a:p>
            <a:endParaRPr lang="en-US" sz="1100" dirty="0">
              <a:latin typeface="ChevinLight" panose="02000300000000000000" pitchFamily="2" charset="0"/>
            </a:endParaRPr>
          </a:p>
          <a:p>
            <a:r>
              <a:rPr lang="en-US" sz="1100" dirty="0">
                <a:latin typeface="ChevinLight" panose="02000300000000000000" pitchFamily="2" charset="0"/>
              </a:rPr>
              <a:t>Minimum 2 meter distance (social distance guidelines) must be followed at all times.</a:t>
            </a:r>
          </a:p>
          <a:p>
            <a:endParaRPr lang="en-US" sz="1100" dirty="0">
              <a:latin typeface="ChevinLight" panose="02000300000000000000" pitchFamily="2" charset="0"/>
            </a:endParaRPr>
          </a:p>
          <a:p>
            <a:r>
              <a:rPr lang="en-US" sz="1100" dirty="0">
                <a:latin typeface="ChevinLight" panose="02000300000000000000" pitchFamily="2" charset="0"/>
              </a:rPr>
              <a:t>Gloves to be worn where practicable and cleaning/sanitising stations made available.</a:t>
            </a:r>
          </a:p>
          <a:p>
            <a:endParaRPr lang="en-US" sz="1100" dirty="0">
              <a:latin typeface="ChevinLight" panose="02000300000000000000" pitchFamily="2" charset="0"/>
            </a:endParaRPr>
          </a:p>
          <a:p>
            <a:endParaRPr lang="en-US" sz="1100" dirty="0">
              <a:latin typeface="ChevinLight" panose="02000300000000000000" pitchFamily="2" charset="0"/>
            </a:endParaRPr>
          </a:p>
          <a:p>
            <a:r>
              <a:rPr lang="en-GB" sz="1100" b="1" dirty="0">
                <a:latin typeface="ChevinLight" panose="02000300000000000000" pitchFamily="2" charset="0"/>
              </a:rPr>
              <a:t>Version Control</a:t>
            </a:r>
          </a:p>
          <a:p>
            <a:pPr marL="171450" indent="-171450">
              <a:buFont typeface="Arial" panose="020B0604020202020204" pitchFamily="34" charset="0"/>
              <a:buChar char="•"/>
            </a:pPr>
            <a:r>
              <a:rPr lang="en-GB" sz="1100" dirty="0">
                <a:latin typeface="ChevinLight" panose="02000300000000000000" pitchFamily="2" charset="0"/>
              </a:rPr>
              <a:t>Approval Date = 24.03.2020</a:t>
            </a:r>
          </a:p>
          <a:p>
            <a:pPr marL="171450" indent="-171450">
              <a:buFont typeface="Arial" panose="020B0604020202020204" pitchFamily="34" charset="0"/>
              <a:buChar char="•"/>
            </a:pPr>
            <a:r>
              <a:rPr lang="en-GB" sz="1100" dirty="0">
                <a:latin typeface="ChevinLight" panose="02000300000000000000" pitchFamily="2" charset="0"/>
              </a:rPr>
              <a:t>Issued by: Matt Kelly</a:t>
            </a:r>
          </a:p>
          <a:p>
            <a:pPr marL="171450" indent="-171450">
              <a:buFont typeface="Arial" panose="020B0604020202020204" pitchFamily="34" charset="0"/>
              <a:buChar char="•"/>
            </a:pPr>
            <a:r>
              <a:rPr lang="en-GB" sz="1100" dirty="0">
                <a:latin typeface="ChevinLight" panose="02000300000000000000" pitchFamily="2" charset="0"/>
              </a:rPr>
              <a:t>Temporary due to Coronavirus.</a:t>
            </a:r>
          </a:p>
        </p:txBody>
      </p:sp>
      <p:sp>
        <p:nvSpPr>
          <p:cNvPr id="24" name="Rectangle 23">
            <a:extLst>
              <a:ext uri="{FF2B5EF4-FFF2-40B4-BE49-F238E27FC236}">
                <a16:creationId xmlns:a16="http://schemas.microsoft.com/office/drawing/2014/main" id="{F32D4308-ABD9-444A-89D1-2EC3040DC4BF}"/>
              </a:ext>
            </a:extLst>
          </p:cNvPr>
          <p:cNvSpPr/>
          <p:nvPr/>
        </p:nvSpPr>
        <p:spPr>
          <a:xfrm>
            <a:off x="135803" y="5062337"/>
            <a:ext cx="9340668" cy="1571046"/>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r>
              <a:rPr lang="en-GB" sz="1100" b="1" dirty="0">
                <a:solidFill>
                  <a:schemeClr val="tx1"/>
                </a:solidFill>
                <a:latin typeface="ChevinLight" panose="02000300000000000000" pitchFamily="2" charset="0"/>
              </a:rPr>
              <a:t>People </a:t>
            </a:r>
            <a:r>
              <a:rPr lang="en-GB" sz="1100" dirty="0">
                <a:solidFill>
                  <a:schemeClr val="tx1"/>
                </a:solidFill>
                <a:latin typeface="ChevinLight" panose="02000300000000000000" pitchFamily="2" charset="0"/>
              </a:rPr>
              <a:t>(</a:t>
            </a:r>
            <a:r>
              <a:rPr lang="en-GB" sz="1100" dirty="0">
                <a:solidFill>
                  <a:srgbClr val="0070C0"/>
                </a:solidFill>
                <a:latin typeface="ChevinLight" panose="02000300000000000000" pitchFamily="2" charset="0"/>
              </a:rPr>
              <a:t>incl. efficiency calc</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A</a:t>
            </a:r>
            <a:r>
              <a:rPr lang="en-GB" sz="1100" dirty="0">
                <a:solidFill>
                  <a:schemeClr val="tx1"/>
                </a:solidFill>
                <a:latin typeface="ChevinLight" panose="02000300000000000000" pitchFamily="2" charset="0"/>
              </a:rPr>
              <a:t> = Induct (</a:t>
            </a:r>
            <a:r>
              <a:rPr lang="en-GB" sz="1100" dirty="0">
                <a:solidFill>
                  <a:srgbClr val="0070C0"/>
                </a:solidFill>
                <a:latin typeface="ChevinLight" panose="02000300000000000000" pitchFamily="2" charset="0"/>
              </a:rPr>
              <a:t>number to allow minimum social distancing guidance</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B</a:t>
            </a:r>
            <a:r>
              <a:rPr lang="en-GB" sz="1100" dirty="0">
                <a:solidFill>
                  <a:schemeClr val="tx1"/>
                </a:solidFill>
                <a:latin typeface="ChevinLight" panose="02000300000000000000" pitchFamily="2" charset="0"/>
              </a:rPr>
              <a:t> = Primary sorters (</a:t>
            </a:r>
            <a:r>
              <a:rPr lang="en-GB" sz="1100" dirty="0">
                <a:solidFill>
                  <a:srgbClr val="0070C0"/>
                </a:solidFill>
                <a:latin typeface="ChevinLight" panose="02000300000000000000" pitchFamily="2" charset="0"/>
              </a:rPr>
              <a:t>x3</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C</a:t>
            </a:r>
            <a:r>
              <a:rPr lang="en-GB" sz="1100" dirty="0">
                <a:solidFill>
                  <a:schemeClr val="tx1"/>
                </a:solidFill>
                <a:latin typeface="ChevinLight" panose="02000300000000000000" pitchFamily="2" charset="0"/>
              </a:rPr>
              <a:t> = Secondary sorters (</a:t>
            </a:r>
            <a:r>
              <a:rPr lang="en-GB" sz="1100" dirty="0">
                <a:solidFill>
                  <a:srgbClr val="0070C0"/>
                </a:solidFill>
                <a:latin typeface="ChevinLight" panose="02000300000000000000" pitchFamily="2" charset="0"/>
              </a:rPr>
              <a:t>x2 per bullring max</a:t>
            </a:r>
            <a:r>
              <a:rPr lang="en-GB" sz="1100" dirty="0">
                <a:solidFill>
                  <a:schemeClr val="tx1"/>
                </a:solidFill>
                <a:latin typeface="ChevinLight" panose="02000300000000000000" pitchFamily="2" charset="0"/>
              </a:rPr>
              <a:t>)</a:t>
            </a:r>
          </a:p>
          <a:p>
            <a:pPr marL="171450" indent="-171450">
              <a:buClr>
                <a:schemeClr val="tx1"/>
              </a:buClr>
              <a:buFont typeface="Arial" panose="020B0604020202020204" pitchFamily="34" charset="0"/>
              <a:buChar char="•"/>
            </a:pPr>
            <a:r>
              <a:rPr lang="en-GB" sz="1100" dirty="0">
                <a:solidFill>
                  <a:srgbClr val="FF0000"/>
                </a:solidFill>
                <a:latin typeface="ChevinLight" panose="02000300000000000000" pitchFamily="2" charset="0"/>
              </a:rPr>
              <a:t>D</a:t>
            </a:r>
            <a:r>
              <a:rPr lang="en-GB" sz="1100" dirty="0">
                <a:solidFill>
                  <a:schemeClr val="tx1"/>
                </a:solidFill>
                <a:latin typeface="ChevinLight" panose="02000300000000000000" pitchFamily="2" charset="0"/>
              </a:rPr>
              <a:t> = </a:t>
            </a:r>
            <a:r>
              <a:rPr lang="en-GB" sz="1100" dirty="0">
                <a:solidFill>
                  <a:schemeClr val="accent1"/>
                </a:solidFill>
                <a:latin typeface="ChevinLight" panose="02000300000000000000" pitchFamily="2" charset="0"/>
              </a:rPr>
              <a:t>Porters</a:t>
            </a:r>
            <a:r>
              <a:rPr lang="en-GB" sz="1100" dirty="0">
                <a:solidFill>
                  <a:schemeClr val="tx1"/>
                </a:solidFill>
                <a:latin typeface="ChevinLight" panose="02000300000000000000" pitchFamily="2" charset="0"/>
              </a:rPr>
              <a:t> (maintaining 2m gap)</a:t>
            </a:r>
          </a:p>
          <a:p>
            <a:endParaRPr lang="en-GB" sz="1100" b="1" dirty="0">
              <a:solidFill>
                <a:schemeClr val="tx1"/>
              </a:solidFill>
              <a:latin typeface="ChevinLight" panose="02000300000000000000" pitchFamily="2" charset="0"/>
            </a:endParaRPr>
          </a:p>
          <a:p>
            <a:endParaRPr lang="en-GB" sz="1100" b="1" dirty="0">
              <a:solidFill>
                <a:schemeClr val="tx1"/>
              </a:solidFill>
              <a:latin typeface="ChevinLight" panose="02000300000000000000" pitchFamily="2" charset="0"/>
            </a:endParaRPr>
          </a:p>
          <a:p>
            <a:r>
              <a:rPr lang="en-GB" sz="1100" b="1" dirty="0">
                <a:solidFill>
                  <a:schemeClr val="tx1"/>
                </a:solidFill>
                <a:latin typeface="ChevinLight" panose="02000300000000000000" pitchFamily="2" charset="0"/>
              </a:rPr>
              <a:t>Equipment</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Powered Conveyor (x1)</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Gravity conveyors (x4)</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York selections (as per PSSA)</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York cards and visual aids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100 nested York’s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Waste bin</a:t>
            </a:r>
          </a:p>
          <a:p>
            <a:pPr marL="171450" indent="-171450">
              <a:buFont typeface="Arial" panose="020B0604020202020204" pitchFamily="34" charset="0"/>
              <a:buChar char="•"/>
            </a:pPr>
            <a:endParaRPr lang="en-GB" sz="1100" dirty="0">
              <a:solidFill>
                <a:schemeClr val="tx1"/>
              </a:solidFill>
              <a:latin typeface="ChevinLight" panose="02000300000000000000" pitchFamily="2" charset="0"/>
            </a:endParaRPr>
          </a:p>
          <a:p>
            <a:r>
              <a:rPr lang="en-GB" sz="1100" b="1" dirty="0">
                <a:solidFill>
                  <a:schemeClr val="tx1"/>
                </a:solidFill>
                <a:latin typeface="ChevinLight" panose="02000300000000000000" pitchFamily="2" charset="0"/>
              </a:rPr>
              <a:t>Multiple Area</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TM covers up to 2 machines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WAM covers multiple areas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Porters cover multiple areas and operate continuously to maintain flow to and from area.  2 metre social distancing must be adhered to.</a:t>
            </a:r>
          </a:p>
          <a:p>
            <a:endParaRPr lang="en-GB" sz="1088" dirty="0">
              <a:solidFill>
                <a:schemeClr val="tx1"/>
              </a:solidFill>
              <a:latin typeface="ChevinLight" panose="02000300000000000000" pitchFamily="2" charset="0"/>
            </a:endParaRPr>
          </a:p>
        </p:txBody>
      </p:sp>
      <p:sp>
        <p:nvSpPr>
          <p:cNvPr id="4" name="TextBox 3"/>
          <p:cNvSpPr txBox="1"/>
          <p:nvPr/>
        </p:nvSpPr>
        <p:spPr>
          <a:xfrm>
            <a:off x="9476470" y="668216"/>
            <a:ext cx="2495113" cy="343620"/>
          </a:xfrm>
          <a:prstGeom prst="rect">
            <a:avLst/>
          </a:prstGeom>
          <a:noFill/>
          <a:ln>
            <a:noFill/>
          </a:ln>
        </p:spPr>
        <p:txBody>
          <a:bodyPr wrap="square" rtlCol="0">
            <a:spAutoFit/>
          </a:bodyPr>
          <a:lstStyle/>
          <a:p>
            <a:pPr algn="ctr"/>
            <a:r>
              <a:rPr lang="en-GB" sz="1633" b="1" dirty="0">
                <a:solidFill>
                  <a:srgbClr val="FF0000"/>
                </a:solidFill>
              </a:rPr>
              <a:t>Minimum Standards</a:t>
            </a:r>
          </a:p>
        </p:txBody>
      </p:sp>
      <p:sp>
        <p:nvSpPr>
          <p:cNvPr id="102" name="TextBox 101">
            <a:extLst>
              <a:ext uri="{FF2B5EF4-FFF2-40B4-BE49-F238E27FC236}">
                <a16:creationId xmlns:a16="http://schemas.microsoft.com/office/drawing/2014/main" id="{AF45CDEA-4AFA-4184-8E6C-075895518708}"/>
              </a:ext>
            </a:extLst>
          </p:cNvPr>
          <p:cNvSpPr txBox="1"/>
          <p:nvPr/>
        </p:nvSpPr>
        <p:spPr>
          <a:xfrm>
            <a:off x="122255" y="3986585"/>
            <a:ext cx="2181673" cy="954107"/>
          </a:xfrm>
          <a:prstGeom prst="rect">
            <a:avLst/>
          </a:prstGeom>
          <a:noFill/>
        </p:spPr>
        <p:txBody>
          <a:bodyPr wrap="square" rtlCol="0">
            <a:spAutoFit/>
          </a:bodyPr>
          <a:lstStyle/>
          <a:p>
            <a:r>
              <a:rPr lang="en-GB" sz="1400" dirty="0"/>
              <a:t>Observe social distancing guidelines allowing minimum 2 metre distance between operators.</a:t>
            </a:r>
          </a:p>
        </p:txBody>
      </p:sp>
      <p:sp>
        <p:nvSpPr>
          <p:cNvPr id="104" name="Rectangle 103">
            <a:extLst>
              <a:ext uri="{FF2B5EF4-FFF2-40B4-BE49-F238E27FC236}">
                <a16:creationId xmlns:a16="http://schemas.microsoft.com/office/drawing/2014/main" id="{DD22FCC7-DA01-4D9E-B999-F9771BAA5E23}"/>
              </a:ext>
            </a:extLst>
          </p:cNvPr>
          <p:cNvSpPr/>
          <p:nvPr/>
        </p:nvSpPr>
        <p:spPr>
          <a:xfrm>
            <a:off x="135802" y="648305"/>
            <a:ext cx="9340669" cy="4414032"/>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pic>
        <p:nvPicPr>
          <p:cNvPr id="6" name="Picture 5">
            <a:extLst>
              <a:ext uri="{FF2B5EF4-FFF2-40B4-BE49-F238E27FC236}">
                <a16:creationId xmlns:a16="http://schemas.microsoft.com/office/drawing/2014/main" id="{A0ED878B-4D7B-4AF9-803C-E4F23AA3D6A1}"/>
              </a:ext>
            </a:extLst>
          </p:cNvPr>
          <p:cNvPicPr>
            <a:picLocks noChangeAspect="1"/>
          </p:cNvPicPr>
          <p:nvPr/>
        </p:nvPicPr>
        <p:blipFill>
          <a:blip r:embed="rId3"/>
          <a:stretch>
            <a:fillRect/>
          </a:stretch>
        </p:blipFill>
        <p:spPr>
          <a:xfrm>
            <a:off x="325413" y="845020"/>
            <a:ext cx="9037779" cy="3210931"/>
          </a:xfrm>
          <a:prstGeom prst="rect">
            <a:avLst/>
          </a:prstGeom>
        </p:spPr>
      </p:pic>
      <p:sp>
        <p:nvSpPr>
          <p:cNvPr id="10" name="TextBox 9">
            <a:extLst>
              <a:ext uri="{FF2B5EF4-FFF2-40B4-BE49-F238E27FC236}">
                <a16:creationId xmlns:a16="http://schemas.microsoft.com/office/drawing/2014/main" id="{C222D85A-BE2F-4A6E-9658-A7CF92DD1ABA}"/>
              </a:ext>
            </a:extLst>
          </p:cNvPr>
          <p:cNvSpPr txBox="1"/>
          <p:nvPr/>
        </p:nvSpPr>
        <p:spPr>
          <a:xfrm>
            <a:off x="3151794" y="3116260"/>
            <a:ext cx="715260" cy="261610"/>
          </a:xfrm>
          <a:prstGeom prst="rect">
            <a:avLst/>
          </a:prstGeom>
          <a:noFill/>
        </p:spPr>
        <p:txBody>
          <a:bodyPr wrap="none" rtlCol="0">
            <a:spAutoFit/>
          </a:bodyPr>
          <a:lstStyle/>
          <a:p>
            <a:r>
              <a:rPr lang="en-GB" sz="1100" dirty="0"/>
              <a:t>2.0m gap</a:t>
            </a:r>
          </a:p>
        </p:txBody>
      </p:sp>
      <p:cxnSp>
        <p:nvCxnSpPr>
          <p:cNvPr id="11" name="Straight Arrow Connector 10">
            <a:extLst>
              <a:ext uri="{FF2B5EF4-FFF2-40B4-BE49-F238E27FC236}">
                <a16:creationId xmlns:a16="http://schemas.microsoft.com/office/drawing/2014/main" id="{EBA5F7FA-0A13-4CD6-A88D-81BDC2053A4E}"/>
              </a:ext>
            </a:extLst>
          </p:cNvPr>
          <p:cNvCxnSpPr>
            <a:cxnSpLocks/>
          </p:cNvCxnSpPr>
          <p:nvPr/>
        </p:nvCxnSpPr>
        <p:spPr>
          <a:xfrm flipH="1">
            <a:off x="3288757" y="2804311"/>
            <a:ext cx="405057"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CB07F6D-8940-4156-AAD1-56B59371C6F1}"/>
              </a:ext>
            </a:extLst>
          </p:cNvPr>
          <p:cNvSpPr txBox="1"/>
          <p:nvPr/>
        </p:nvSpPr>
        <p:spPr>
          <a:xfrm>
            <a:off x="4698427" y="3110806"/>
            <a:ext cx="715260" cy="261610"/>
          </a:xfrm>
          <a:prstGeom prst="rect">
            <a:avLst/>
          </a:prstGeom>
          <a:noFill/>
        </p:spPr>
        <p:txBody>
          <a:bodyPr wrap="none" rtlCol="0">
            <a:spAutoFit/>
          </a:bodyPr>
          <a:lstStyle/>
          <a:p>
            <a:r>
              <a:rPr lang="en-GB" sz="1100" dirty="0"/>
              <a:t>2.0m gap</a:t>
            </a:r>
          </a:p>
        </p:txBody>
      </p:sp>
      <p:cxnSp>
        <p:nvCxnSpPr>
          <p:cNvPr id="13" name="Straight Arrow Connector 12">
            <a:extLst>
              <a:ext uri="{FF2B5EF4-FFF2-40B4-BE49-F238E27FC236}">
                <a16:creationId xmlns:a16="http://schemas.microsoft.com/office/drawing/2014/main" id="{A40D46BD-ACCA-4360-B0D0-CD4B4DC5F141}"/>
              </a:ext>
            </a:extLst>
          </p:cNvPr>
          <p:cNvCxnSpPr>
            <a:cxnSpLocks/>
          </p:cNvCxnSpPr>
          <p:nvPr/>
        </p:nvCxnSpPr>
        <p:spPr>
          <a:xfrm flipH="1">
            <a:off x="4835390" y="2798857"/>
            <a:ext cx="405057"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F37694-95C2-48E7-B050-5191F0B77E6C}"/>
              </a:ext>
            </a:extLst>
          </p:cNvPr>
          <p:cNvSpPr txBox="1"/>
          <p:nvPr/>
        </p:nvSpPr>
        <p:spPr>
          <a:xfrm>
            <a:off x="6226954" y="3119859"/>
            <a:ext cx="715260" cy="261610"/>
          </a:xfrm>
          <a:prstGeom prst="rect">
            <a:avLst/>
          </a:prstGeom>
          <a:noFill/>
        </p:spPr>
        <p:txBody>
          <a:bodyPr wrap="none" rtlCol="0">
            <a:spAutoFit/>
          </a:bodyPr>
          <a:lstStyle/>
          <a:p>
            <a:r>
              <a:rPr lang="en-GB" sz="1100" dirty="0"/>
              <a:t>2.0m gap</a:t>
            </a:r>
          </a:p>
        </p:txBody>
      </p:sp>
      <p:cxnSp>
        <p:nvCxnSpPr>
          <p:cNvPr id="15" name="Straight Arrow Connector 14">
            <a:extLst>
              <a:ext uri="{FF2B5EF4-FFF2-40B4-BE49-F238E27FC236}">
                <a16:creationId xmlns:a16="http://schemas.microsoft.com/office/drawing/2014/main" id="{00FA165C-0E6A-469A-BF51-8DE30FAFBCA7}"/>
              </a:ext>
            </a:extLst>
          </p:cNvPr>
          <p:cNvCxnSpPr>
            <a:cxnSpLocks/>
          </p:cNvCxnSpPr>
          <p:nvPr/>
        </p:nvCxnSpPr>
        <p:spPr>
          <a:xfrm flipH="1">
            <a:off x="6363917" y="2807910"/>
            <a:ext cx="405057"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64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262" y="87176"/>
            <a:ext cx="697321" cy="4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5802" y="188641"/>
            <a:ext cx="10981853" cy="372823"/>
          </a:xfrm>
          <a:prstGeom prst="rect">
            <a:avLst/>
          </a:prstGeom>
          <a:solidFill>
            <a:srgbClr val="FF0000"/>
          </a:solidFill>
          <a:ln>
            <a:noFill/>
          </a:ln>
        </p:spPr>
        <p:txBody>
          <a:bodyPr wrap="square" lIns="92738" tIns="46369" rIns="92738" bIns="46369" rtlCol="0">
            <a:spAutoFit/>
          </a:bodyPr>
          <a:lstStyle/>
          <a:p>
            <a:pPr algn="ctr"/>
            <a:r>
              <a:rPr lang="en-GB" sz="1814" dirty="0">
                <a:solidFill>
                  <a:schemeClr val="bg1"/>
                </a:solidFill>
                <a:latin typeface="ChevinBold" panose="02000700000000000000" pitchFamily="2" charset="0"/>
              </a:rPr>
              <a:t>Mailsort: Sortation Area</a:t>
            </a:r>
          </a:p>
        </p:txBody>
      </p:sp>
      <p:sp>
        <p:nvSpPr>
          <p:cNvPr id="13" name="Rectangle 12"/>
          <p:cNvSpPr/>
          <p:nvPr/>
        </p:nvSpPr>
        <p:spPr>
          <a:xfrm>
            <a:off x="135802" y="648305"/>
            <a:ext cx="9340669" cy="4531330"/>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79" name="TextBox 78"/>
          <p:cNvSpPr txBox="1"/>
          <p:nvPr/>
        </p:nvSpPr>
        <p:spPr>
          <a:xfrm>
            <a:off x="9476470" y="647914"/>
            <a:ext cx="2495113" cy="6095674"/>
          </a:xfrm>
          <a:prstGeom prst="rect">
            <a:avLst/>
          </a:prstGeom>
          <a:noFill/>
          <a:ln w="28575">
            <a:solidFill>
              <a:schemeClr val="bg1">
                <a:lumMod val="65000"/>
              </a:schemeClr>
            </a:solidFill>
          </a:ln>
        </p:spPr>
        <p:txBody>
          <a:bodyPr wrap="square" rtlCol="0">
            <a:noAutofit/>
          </a:bodyPr>
          <a:lstStyle/>
          <a:p>
            <a:endParaRPr lang="en-GB" sz="1100" b="1" dirty="0">
              <a:latin typeface="ChevinLight" panose="02000300000000000000" pitchFamily="2" charset="0"/>
            </a:endParaRPr>
          </a:p>
          <a:p>
            <a:endParaRPr lang="en-GB" sz="1100" b="1" dirty="0">
              <a:latin typeface="ChevinLight" panose="02000300000000000000" pitchFamily="2" charset="0"/>
            </a:endParaRPr>
          </a:p>
          <a:p>
            <a:r>
              <a:rPr lang="en-GB" sz="1100" b="1" dirty="0">
                <a:latin typeface="ChevinLight" panose="02000300000000000000" pitchFamily="2" charset="0"/>
              </a:rPr>
              <a:t>Safety</a:t>
            </a:r>
          </a:p>
          <a:p>
            <a:r>
              <a:rPr lang="en-GB" sz="1100" dirty="0">
                <a:latin typeface="ChevinLight" panose="02000300000000000000" pitchFamily="2" charset="0"/>
              </a:rPr>
              <a:t>Adhere to SSOW and SOP’s.</a:t>
            </a:r>
          </a:p>
          <a:p>
            <a:r>
              <a:rPr lang="en-GB" sz="1100" dirty="0">
                <a:latin typeface="ChevinLight" panose="02000300000000000000" pitchFamily="2" charset="0"/>
              </a:rPr>
              <a:t>Do not throw bags.</a:t>
            </a:r>
          </a:p>
          <a:p>
            <a:endParaRPr lang="en-GB" sz="1100" dirty="0">
              <a:latin typeface="ChevinLight" panose="02000300000000000000" pitchFamily="2" charset="0"/>
            </a:endParaRPr>
          </a:p>
          <a:p>
            <a:r>
              <a:rPr lang="en-GB" sz="1100" b="1" dirty="0">
                <a:latin typeface="ChevinLight" panose="02000300000000000000" pitchFamily="2" charset="0"/>
              </a:rPr>
              <a:t>Maximum weights</a:t>
            </a:r>
          </a:p>
          <a:p>
            <a:r>
              <a:rPr lang="en-GB" sz="1100" dirty="0">
                <a:latin typeface="ChevinLight" panose="02000300000000000000" pitchFamily="2" charset="0"/>
              </a:rPr>
              <a:t>RSC = 750kg</a:t>
            </a:r>
          </a:p>
          <a:p>
            <a:r>
              <a:rPr lang="en-GB" sz="1100" dirty="0">
                <a:latin typeface="ChevinLight" panose="02000300000000000000" pitchFamily="2" charset="0"/>
              </a:rPr>
              <a:t>York/APL = 250kg</a:t>
            </a:r>
          </a:p>
          <a:p>
            <a:r>
              <a:rPr lang="en-GB" sz="1100" dirty="0">
                <a:latin typeface="ChevinLight" panose="02000300000000000000" pitchFamily="2" charset="0"/>
              </a:rPr>
              <a:t>Bag = 11kg</a:t>
            </a:r>
          </a:p>
          <a:p>
            <a:r>
              <a:rPr lang="en-GB" sz="1100" dirty="0">
                <a:latin typeface="ChevinLight" panose="02000300000000000000" pitchFamily="2" charset="0"/>
              </a:rPr>
              <a:t>Tray = 10kg</a:t>
            </a:r>
          </a:p>
          <a:p>
            <a:r>
              <a:rPr lang="en-GB" sz="1100" dirty="0">
                <a:latin typeface="ChevinLight" panose="02000300000000000000" pitchFamily="2" charset="0"/>
              </a:rPr>
              <a:t>Bundle = 10kg</a:t>
            </a:r>
          </a:p>
          <a:p>
            <a:endParaRPr lang="en-GB" sz="1100" dirty="0">
              <a:latin typeface="ChevinLight" panose="02000300000000000000" pitchFamily="2" charset="0"/>
            </a:endParaRPr>
          </a:p>
          <a:p>
            <a:r>
              <a:rPr lang="en-GB" sz="1100" b="1" dirty="0">
                <a:latin typeface="ChevinLight" panose="02000300000000000000" pitchFamily="2" charset="0"/>
              </a:rPr>
              <a:t>Set-up </a:t>
            </a:r>
            <a:r>
              <a:rPr lang="en-GB" sz="1100" dirty="0">
                <a:latin typeface="ChevinLight" panose="02000300000000000000" pitchFamily="2" charset="0"/>
              </a:rPr>
              <a:t>– Ensure the work area is set as per the 5s standard and adhering to safe distances.</a:t>
            </a:r>
          </a:p>
          <a:p>
            <a:r>
              <a:rPr lang="en-GB" sz="1100" b="1" dirty="0">
                <a:latin typeface="ChevinLight" panose="02000300000000000000" pitchFamily="2" charset="0"/>
              </a:rPr>
              <a:t>5s </a:t>
            </a:r>
            <a:r>
              <a:rPr lang="en-GB" sz="1100" dirty="0">
                <a:latin typeface="ChevinLight" panose="02000300000000000000" pitchFamily="2" charset="0"/>
              </a:rPr>
              <a:t>Checks completed each shift.</a:t>
            </a:r>
          </a:p>
          <a:p>
            <a:endParaRPr lang="en-GB" sz="1100" dirty="0">
              <a:latin typeface="ChevinLight" panose="02000300000000000000" pitchFamily="2" charset="0"/>
            </a:endParaRPr>
          </a:p>
          <a:p>
            <a:r>
              <a:rPr lang="en-GB" sz="1100" b="1" dirty="0">
                <a:latin typeface="ChevinLight" panose="02000300000000000000" pitchFamily="2" charset="0"/>
              </a:rPr>
              <a:t>Quality</a:t>
            </a:r>
          </a:p>
          <a:p>
            <a:r>
              <a:rPr lang="en-GB" sz="1100" dirty="0">
                <a:latin typeface="ChevinLight" panose="02000300000000000000" pitchFamily="2" charset="0"/>
              </a:rPr>
              <a:t>Mis-streaming = 0%</a:t>
            </a:r>
          </a:p>
          <a:p>
            <a:r>
              <a:rPr lang="en-GB" sz="1100" dirty="0">
                <a:latin typeface="ChevinLight" panose="02000300000000000000" pitchFamily="2" charset="0"/>
              </a:rPr>
              <a:t>Missorts = Less than 0.2%</a:t>
            </a:r>
          </a:p>
          <a:p>
            <a:r>
              <a:rPr lang="en-GB" sz="1100" dirty="0">
                <a:latin typeface="ChevinLight" panose="02000300000000000000" pitchFamily="2" charset="0"/>
              </a:rPr>
              <a:t>York cards match content = 100%</a:t>
            </a:r>
          </a:p>
          <a:p>
            <a:r>
              <a:rPr lang="en-GB" sz="1100" dirty="0">
                <a:latin typeface="ChevinLight" panose="02000300000000000000" pitchFamily="2" charset="0"/>
              </a:rPr>
              <a:t>Visual aids (1 per selection)</a:t>
            </a:r>
          </a:p>
          <a:p>
            <a:r>
              <a:rPr lang="en-GB" sz="1100" dirty="0">
                <a:latin typeface="ChevinLight" panose="02000300000000000000" pitchFamily="2" charset="0"/>
              </a:rPr>
              <a:t>M1 all formats in one bullring</a:t>
            </a:r>
          </a:p>
          <a:p>
            <a:r>
              <a:rPr lang="en-GB" sz="1100" dirty="0">
                <a:latin typeface="ChevinLight" panose="02000300000000000000" pitchFamily="2" charset="0"/>
              </a:rPr>
              <a:t>M2/Econ processed together with separate bullrings for bags/bundles, trays.</a:t>
            </a: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050" b="1" dirty="0">
              <a:latin typeface="ChevinLight" panose="02000300000000000000" pitchFamily="2" charset="0"/>
            </a:endParaRPr>
          </a:p>
          <a:p>
            <a:endParaRPr lang="en-GB" sz="1050" b="1" dirty="0">
              <a:latin typeface="ChevinLight" panose="02000300000000000000" pitchFamily="2" charset="0"/>
            </a:endParaRPr>
          </a:p>
          <a:p>
            <a:r>
              <a:rPr lang="en-GB" sz="1050" b="1" dirty="0">
                <a:latin typeface="ChevinLight" panose="02000300000000000000" pitchFamily="2" charset="0"/>
              </a:rPr>
              <a:t>Version Control</a:t>
            </a:r>
          </a:p>
          <a:p>
            <a:pPr marL="171450" indent="-171450">
              <a:buFont typeface="Arial" panose="020B0604020202020204" pitchFamily="34" charset="0"/>
              <a:buChar char="•"/>
            </a:pPr>
            <a:r>
              <a:rPr lang="en-GB" sz="1050" dirty="0">
                <a:latin typeface="ChevinLight" panose="02000300000000000000" pitchFamily="2" charset="0"/>
              </a:rPr>
              <a:t>Approval Date = 25.06.2020</a:t>
            </a:r>
          </a:p>
          <a:p>
            <a:pPr marL="171450" indent="-171450">
              <a:buFont typeface="Arial" panose="020B0604020202020204" pitchFamily="34" charset="0"/>
              <a:buChar char="•"/>
            </a:pPr>
            <a:r>
              <a:rPr lang="en-GB" sz="1050" dirty="0">
                <a:latin typeface="ChevinLight" panose="02000300000000000000" pitchFamily="2" charset="0"/>
              </a:rPr>
              <a:t>Issued by: Matt Kelly</a:t>
            </a:r>
          </a:p>
          <a:p>
            <a:pPr marL="171450" indent="-171450">
              <a:buFont typeface="Arial" panose="020B0604020202020204" pitchFamily="34" charset="0"/>
              <a:buChar char="•"/>
            </a:pPr>
            <a:r>
              <a:rPr lang="en-GB" sz="1050" dirty="0">
                <a:latin typeface="ChevinLight" panose="02000300000000000000" pitchFamily="2" charset="0"/>
              </a:rPr>
              <a:t>Temporary due to Coronavirus.</a:t>
            </a:r>
          </a:p>
        </p:txBody>
      </p:sp>
      <p:sp>
        <p:nvSpPr>
          <p:cNvPr id="24" name="Rectangle 23">
            <a:extLst>
              <a:ext uri="{FF2B5EF4-FFF2-40B4-BE49-F238E27FC236}">
                <a16:creationId xmlns:a16="http://schemas.microsoft.com/office/drawing/2014/main" id="{F32D4308-ABD9-444A-89D1-2EC3040DC4BF}"/>
              </a:ext>
            </a:extLst>
          </p:cNvPr>
          <p:cNvSpPr/>
          <p:nvPr/>
        </p:nvSpPr>
        <p:spPr>
          <a:xfrm>
            <a:off x="135803" y="5180026"/>
            <a:ext cx="9340668" cy="1571046"/>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r>
              <a:rPr lang="en-GB" sz="1088" b="1" dirty="0">
                <a:solidFill>
                  <a:schemeClr val="tx1"/>
                </a:solidFill>
                <a:latin typeface="ChevinLight" panose="02000300000000000000" pitchFamily="2" charset="0"/>
              </a:rPr>
              <a:t>People </a:t>
            </a:r>
            <a:r>
              <a:rPr lang="en-GB" sz="1088" dirty="0">
                <a:solidFill>
                  <a:schemeClr val="tx1"/>
                </a:solidFill>
                <a:latin typeface="ChevinLight" panose="02000300000000000000" pitchFamily="2" charset="0"/>
              </a:rPr>
              <a:t>(</a:t>
            </a:r>
            <a:r>
              <a:rPr lang="en-GB" sz="1088" dirty="0">
                <a:solidFill>
                  <a:srgbClr val="0070C0"/>
                </a:solidFill>
                <a:latin typeface="ChevinLight" panose="02000300000000000000" pitchFamily="2" charset="0"/>
              </a:rPr>
              <a:t>incl. efficiency calc</a:t>
            </a:r>
            <a:r>
              <a:rPr lang="en-GB" sz="1088" dirty="0">
                <a:solidFill>
                  <a:schemeClr val="tx1"/>
                </a:solidFill>
                <a:latin typeface="ChevinLight" panose="02000300000000000000" pitchFamily="2" charset="0"/>
              </a:rPr>
              <a:t>)</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Total = 7 to 10 + 2 porters</a:t>
            </a:r>
          </a:p>
          <a:p>
            <a:pPr marL="155505" indent="-155505">
              <a:buClr>
                <a:schemeClr val="tx1"/>
              </a:buClr>
              <a:buFont typeface="Arial" panose="020B0604020202020204" pitchFamily="34" charset="0"/>
              <a:buChar char="•"/>
            </a:pPr>
            <a:r>
              <a:rPr lang="en-GB" sz="1088" dirty="0">
                <a:solidFill>
                  <a:srgbClr val="FF0000"/>
                </a:solidFill>
                <a:latin typeface="ChevinLight" panose="02000300000000000000" pitchFamily="2" charset="0"/>
              </a:rPr>
              <a:t>A</a:t>
            </a:r>
            <a:r>
              <a:rPr lang="en-GB" sz="1088" dirty="0">
                <a:solidFill>
                  <a:schemeClr val="tx1"/>
                </a:solidFill>
                <a:latin typeface="ChevinLight" panose="02000300000000000000" pitchFamily="2" charset="0"/>
              </a:rPr>
              <a:t> = Primary sortation (</a:t>
            </a:r>
            <a:r>
              <a:rPr lang="en-GB" sz="1088" dirty="0">
                <a:solidFill>
                  <a:srgbClr val="0070C0"/>
                </a:solidFill>
                <a:latin typeface="ChevinLight" panose="02000300000000000000" pitchFamily="2" charset="0"/>
              </a:rPr>
              <a:t>x2</a:t>
            </a:r>
            <a:r>
              <a:rPr lang="en-GB" sz="1088" dirty="0">
                <a:solidFill>
                  <a:schemeClr val="tx1"/>
                </a:solidFill>
                <a:latin typeface="ChevinLight" panose="02000300000000000000" pitchFamily="2" charset="0"/>
              </a:rPr>
              <a:t>)</a:t>
            </a:r>
          </a:p>
          <a:p>
            <a:pPr marL="155505" indent="-155505">
              <a:buClr>
                <a:schemeClr val="tx1"/>
              </a:buClr>
              <a:buFont typeface="Arial" panose="020B0604020202020204" pitchFamily="34" charset="0"/>
              <a:buChar char="•"/>
            </a:pPr>
            <a:r>
              <a:rPr lang="en-GB" sz="1088" dirty="0">
                <a:solidFill>
                  <a:srgbClr val="FF0000"/>
                </a:solidFill>
                <a:latin typeface="ChevinLight" panose="02000300000000000000" pitchFamily="2" charset="0"/>
              </a:rPr>
              <a:t>B</a:t>
            </a:r>
            <a:r>
              <a:rPr lang="en-GB" sz="1088" dirty="0">
                <a:solidFill>
                  <a:schemeClr val="tx1"/>
                </a:solidFill>
                <a:latin typeface="ChevinLight" panose="02000300000000000000" pitchFamily="2" charset="0"/>
              </a:rPr>
              <a:t> = Secondary sortation (</a:t>
            </a:r>
            <a:r>
              <a:rPr lang="en-GB" sz="1088" dirty="0">
                <a:solidFill>
                  <a:srgbClr val="0070C0"/>
                </a:solidFill>
                <a:latin typeface="ChevinLight" panose="02000300000000000000" pitchFamily="2" charset="0"/>
              </a:rPr>
              <a:t>x2</a:t>
            </a:r>
            <a:r>
              <a:rPr lang="en-GB" sz="1088" dirty="0">
                <a:solidFill>
                  <a:schemeClr val="tx1"/>
                </a:solidFill>
                <a:latin typeface="ChevinLight" panose="02000300000000000000" pitchFamily="2" charset="0"/>
              </a:rPr>
              <a:t>)</a:t>
            </a:r>
          </a:p>
          <a:p>
            <a:pPr marL="155505" indent="-155505">
              <a:buClr>
                <a:schemeClr val="tx1"/>
              </a:buClr>
              <a:buFont typeface="Arial" panose="020B0604020202020204" pitchFamily="34" charset="0"/>
              <a:buChar char="•"/>
            </a:pPr>
            <a:r>
              <a:rPr lang="en-GB" sz="1088" dirty="0">
                <a:solidFill>
                  <a:srgbClr val="FF0000"/>
                </a:solidFill>
                <a:latin typeface="ChevinLight" panose="02000300000000000000" pitchFamily="2" charset="0"/>
              </a:rPr>
              <a:t>C</a:t>
            </a:r>
            <a:r>
              <a:rPr lang="en-GB" sz="1088" dirty="0">
                <a:solidFill>
                  <a:schemeClr val="tx1"/>
                </a:solidFill>
                <a:latin typeface="ChevinLight" panose="02000300000000000000" pitchFamily="2" charset="0"/>
              </a:rPr>
              <a:t> = Hand pallet/PPT (</a:t>
            </a:r>
            <a:r>
              <a:rPr lang="en-GB" sz="1088" dirty="0">
                <a:solidFill>
                  <a:srgbClr val="0070C0"/>
                </a:solidFill>
                <a:latin typeface="ChevinLight" panose="02000300000000000000" pitchFamily="2" charset="0"/>
              </a:rPr>
              <a:t>x1</a:t>
            </a:r>
            <a:r>
              <a:rPr lang="en-GB" sz="1088" dirty="0">
                <a:solidFill>
                  <a:schemeClr val="tx1"/>
                </a:solidFill>
                <a:latin typeface="ChevinLight" panose="02000300000000000000" pitchFamily="2" charset="0"/>
              </a:rPr>
              <a:t>)</a:t>
            </a:r>
          </a:p>
          <a:p>
            <a:pPr marL="155505" indent="-155505">
              <a:buClr>
                <a:schemeClr val="tx1"/>
              </a:buClr>
              <a:buFont typeface="Arial" panose="020B0604020202020204" pitchFamily="34" charset="0"/>
              <a:buChar char="•"/>
            </a:pPr>
            <a:r>
              <a:rPr lang="en-GB" sz="1088" dirty="0">
                <a:solidFill>
                  <a:srgbClr val="FF0000"/>
                </a:solidFill>
                <a:latin typeface="ChevinLight" panose="02000300000000000000" pitchFamily="2" charset="0"/>
              </a:rPr>
              <a:t>D</a:t>
            </a:r>
            <a:r>
              <a:rPr lang="en-GB" sz="1088" dirty="0">
                <a:solidFill>
                  <a:schemeClr val="tx1"/>
                </a:solidFill>
                <a:latin typeface="ChevinLight" panose="02000300000000000000" pitchFamily="2" charset="0"/>
              </a:rPr>
              <a:t> = </a:t>
            </a:r>
            <a:r>
              <a:rPr lang="en-GB" sz="1088" dirty="0">
                <a:solidFill>
                  <a:schemeClr val="accent1"/>
                </a:solidFill>
                <a:latin typeface="ChevinLight" panose="02000300000000000000" pitchFamily="2" charset="0"/>
              </a:rPr>
              <a:t>Porters</a:t>
            </a:r>
            <a:r>
              <a:rPr lang="en-GB" sz="1088" dirty="0">
                <a:solidFill>
                  <a:schemeClr val="tx1"/>
                </a:solidFill>
                <a:latin typeface="ChevinLight" panose="02000300000000000000" pitchFamily="2" charset="0"/>
              </a:rPr>
              <a:t> (</a:t>
            </a:r>
            <a:r>
              <a:rPr lang="en-GB" sz="1088" dirty="0">
                <a:solidFill>
                  <a:schemeClr val="tx1"/>
                </a:solidFill>
                <a:highlight>
                  <a:srgbClr val="FFFFFF"/>
                </a:highlight>
                <a:latin typeface="ChevinLight" panose="02000300000000000000" pitchFamily="2" charset="0"/>
              </a:rPr>
              <a:t>maintaining 1 metre </a:t>
            </a:r>
            <a:r>
              <a:rPr lang="en-GB" sz="1088" dirty="0">
                <a:solidFill>
                  <a:schemeClr val="tx1"/>
                </a:solidFill>
                <a:latin typeface="ChevinLight" panose="02000300000000000000" pitchFamily="2" charset="0"/>
              </a:rPr>
              <a:t>gap).</a:t>
            </a:r>
            <a:endParaRPr lang="en-GB" sz="1088" b="1" dirty="0">
              <a:solidFill>
                <a:schemeClr val="tx1"/>
              </a:solidFill>
              <a:latin typeface="ChevinLight" panose="02000300000000000000" pitchFamily="2" charset="0"/>
            </a:endParaRPr>
          </a:p>
          <a:p>
            <a:endParaRPr lang="en-GB" sz="1088" b="1" dirty="0">
              <a:solidFill>
                <a:schemeClr val="tx1"/>
              </a:solidFill>
              <a:latin typeface="ChevinLight" panose="02000300000000000000" pitchFamily="2" charset="0"/>
            </a:endParaRPr>
          </a:p>
          <a:p>
            <a:endParaRPr lang="en-GB" sz="1088" b="1" dirty="0">
              <a:solidFill>
                <a:schemeClr val="tx1"/>
              </a:solidFill>
              <a:latin typeface="ChevinLight" panose="02000300000000000000" pitchFamily="2" charset="0"/>
            </a:endParaRPr>
          </a:p>
          <a:p>
            <a:r>
              <a:rPr lang="en-GB" sz="1088" b="1" dirty="0">
                <a:solidFill>
                  <a:schemeClr val="tx1"/>
                </a:solidFill>
                <a:latin typeface="ChevinLight" panose="02000300000000000000" pitchFamily="2" charset="0"/>
              </a:rPr>
              <a:t>Equipment</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42 York selections (Agreed direct MC sortation)</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Gravity conveyors (x2)</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Hand pallet or PPT x1</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York cards and visual aids</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50 nested York’s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Waste bin</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Gloves provided where applicable.</a:t>
            </a:r>
            <a:endParaRPr lang="en-GB" sz="1088" b="1" dirty="0">
              <a:solidFill>
                <a:schemeClr val="tx1"/>
              </a:solidFill>
              <a:latin typeface="ChevinLight" panose="02000300000000000000" pitchFamily="2" charset="0"/>
            </a:endParaRPr>
          </a:p>
          <a:p>
            <a:r>
              <a:rPr lang="en-GB" sz="1088" b="1" dirty="0">
                <a:solidFill>
                  <a:schemeClr val="tx1"/>
                </a:solidFill>
                <a:latin typeface="ChevinLight" panose="02000300000000000000" pitchFamily="2" charset="0"/>
              </a:rPr>
              <a:t>Multiple Area</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WAM covers multiple processing areas</a:t>
            </a:r>
          </a:p>
          <a:p>
            <a:pPr marL="155505" indent="-155505">
              <a:buFont typeface="Arial" panose="020B0604020202020204" pitchFamily="34" charset="0"/>
              <a:buChar char="•"/>
            </a:pPr>
            <a:r>
              <a:rPr lang="en-US" sz="1088" dirty="0">
                <a:solidFill>
                  <a:schemeClr val="tx1"/>
                </a:solidFill>
                <a:latin typeface="ChevinLight" panose="02000300000000000000" pitchFamily="2" charset="0"/>
              </a:rPr>
              <a:t>Porters cover multiple areas and operate continuously to maintain flow to and from area</a:t>
            </a:r>
            <a:r>
              <a:rPr lang="en-US" sz="1088" dirty="0">
                <a:solidFill>
                  <a:schemeClr val="tx1"/>
                </a:solidFill>
                <a:highlight>
                  <a:srgbClr val="FFFFFF"/>
                </a:highlight>
                <a:latin typeface="ChevinLight" panose="02000300000000000000" pitchFamily="2" charset="0"/>
              </a:rPr>
              <a:t>.  1 metre social distancing must be adhered to.</a:t>
            </a:r>
          </a:p>
          <a:p>
            <a:endParaRPr lang="en-GB" sz="1088" dirty="0">
              <a:solidFill>
                <a:schemeClr val="tx1"/>
              </a:solidFill>
              <a:latin typeface="ChevinLight" panose="02000300000000000000" pitchFamily="2" charset="0"/>
            </a:endParaRPr>
          </a:p>
        </p:txBody>
      </p:sp>
      <p:sp>
        <p:nvSpPr>
          <p:cNvPr id="4" name="TextBox 3"/>
          <p:cNvSpPr txBox="1"/>
          <p:nvPr/>
        </p:nvSpPr>
        <p:spPr>
          <a:xfrm>
            <a:off x="9476470" y="668216"/>
            <a:ext cx="2495113" cy="343620"/>
          </a:xfrm>
          <a:prstGeom prst="rect">
            <a:avLst/>
          </a:prstGeom>
          <a:noFill/>
          <a:ln>
            <a:noFill/>
          </a:ln>
        </p:spPr>
        <p:txBody>
          <a:bodyPr wrap="square" rtlCol="0">
            <a:spAutoFit/>
          </a:bodyPr>
          <a:lstStyle/>
          <a:p>
            <a:pPr algn="ctr"/>
            <a:r>
              <a:rPr lang="en-GB" sz="1633" b="1" dirty="0">
                <a:solidFill>
                  <a:srgbClr val="FF0000"/>
                </a:solidFill>
              </a:rPr>
              <a:t>Minimum Standards</a:t>
            </a:r>
          </a:p>
        </p:txBody>
      </p:sp>
      <p:pic>
        <p:nvPicPr>
          <p:cNvPr id="10" name="Picture 9">
            <a:extLst>
              <a:ext uri="{FF2B5EF4-FFF2-40B4-BE49-F238E27FC236}">
                <a16:creationId xmlns:a16="http://schemas.microsoft.com/office/drawing/2014/main" id="{E436A9DD-57BB-48B9-A660-D0B2D251BA7A}"/>
              </a:ext>
            </a:extLst>
          </p:cNvPr>
          <p:cNvPicPr>
            <a:picLocks noChangeAspect="1"/>
          </p:cNvPicPr>
          <p:nvPr/>
        </p:nvPicPr>
        <p:blipFill>
          <a:blip r:embed="rId3"/>
          <a:stretch>
            <a:fillRect/>
          </a:stretch>
        </p:blipFill>
        <p:spPr>
          <a:xfrm>
            <a:off x="6981358" y="4382948"/>
            <a:ext cx="911054" cy="685042"/>
          </a:xfrm>
          <a:prstGeom prst="rect">
            <a:avLst/>
          </a:prstGeom>
        </p:spPr>
      </p:pic>
      <p:pic>
        <p:nvPicPr>
          <p:cNvPr id="11" name="Picture 10">
            <a:extLst>
              <a:ext uri="{FF2B5EF4-FFF2-40B4-BE49-F238E27FC236}">
                <a16:creationId xmlns:a16="http://schemas.microsoft.com/office/drawing/2014/main" id="{F89A6D45-AF3D-4C38-A4A2-A1AE886F2C34}"/>
              </a:ext>
            </a:extLst>
          </p:cNvPr>
          <p:cNvPicPr>
            <a:picLocks noChangeAspect="1"/>
          </p:cNvPicPr>
          <p:nvPr/>
        </p:nvPicPr>
        <p:blipFill>
          <a:blip r:embed="rId4"/>
          <a:stretch>
            <a:fillRect/>
          </a:stretch>
        </p:blipFill>
        <p:spPr>
          <a:xfrm>
            <a:off x="8131811" y="4382948"/>
            <a:ext cx="910190" cy="685042"/>
          </a:xfrm>
          <a:prstGeom prst="rect">
            <a:avLst/>
          </a:prstGeom>
        </p:spPr>
      </p:pic>
      <p:sp>
        <p:nvSpPr>
          <p:cNvPr id="8" name="TextBox 7">
            <a:extLst>
              <a:ext uri="{FF2B5EF4-FFF2-40B4-BE49-F238E27FC236}">
                <a16:creationId xmlns:a16="http://schemas.microsoft.com/office/drawing/2014/main" id="{84B3E3E4-69BF-4479-A93B-D917529D882E}"/>
              </a:ext>
            </a:extLst>
          </p:cNvPr>
          <p:cNvSpPr txBox="1"/>
          <p:nvPr/>
        </p:nvSpPr>
        <p:spPr>
          <a:xfrm>
            <a:off x="7132504" y="4086690"/>
            <a:ext cx="1909497" cy="276999"/>
          </a:xfrm>
          <a:prstGeom prst="rect">
            <a:avLst/>
          </a:prstGeom>
          <a:noFill/>
        </p:spPr>
        <p:txBody>
          <a:bodyPr wrap="none" rtlCol="0">
            <a:spAutoFit/>
          </a:bodyPr>
          <a:lstStyle/>
          <a:p>
            <a:r>
              <a:rPr lang="en-GB" sz="1200" dirty="0"/>
              <a:t>Visual Aids (1 per selection)</a:t>
            </a:r>
          </a:p>
        </p:txBody>
      </p:sp>
      <p:sp>
        <p:nvSpPr>
          <p:cNvPr id="14" name="TextBox 13">
            <a:extLst>
              <a:ext uri="{FF2B5EF4-FFF2-40B4-BE49-F238E27FC236}">
                <a16:creationId xmlns:a16="http://schemas.microsoft.com/office/drawing/2014/main" id="{49D724E7-EAF0-4585-B68E-057953B1E1F8}"/>
              </a:ext>
            </a:extLst>
          </p:cNvPr>
          <p:cNvSpPr txBox="1"/>
          <p:nvPr/>
        </p:nvSpPr>
        <p:spPr>
          <a:xfrm>
            <a:off x="320046" y="4006803"/>
            <a:ext cx="3740144" cy="830997"/>
          </a:xfrm>
          <a:prstGeom prst="rect">
            <a:avLst/>
          </a:prstGeom>
          <a:noFill/>
        </p:spPr>
        <p:txBody>
          <a:bodyPr wrap="square" rtlCol="0">
            <a:spAutoFit/>
          </a:bodyPr>
          <a:lstStyle/>
          <a:p>
            <a:r>
              <a:rPr lang="en-GB" sz="1600" dirty="0"/>
              <a:t>Observe social distancing guidelines allowing </a:t>
            </a:r>
            <a:r>
              <a:rPr lang="en-GB" sz="1600" dirty="0">
                <a:highlight>
                  <a:srgbClr val="FFFFFF"/>
                </a:highlight>
              </a:rPr>
              <a:t>minimum 1 metre distance </a:t>
            </a:r>
            <a:r>
              <a:rPr lang="en-GB" sz="1600" dirty="0"/>
              <a:t>between operators.</a:t>
            </a:r>
          </a:p>
        </p:txBody>
      </p:sp>
      <p:sp>
        <p:nvSpPr>
          <p:cNvPr id="9" name="Rectangle 8">
            <a:extLst>
              <a:ext uri="{FF2B5EF4-FFF2-40B4-BE49-F238E27FC236}">
                <a16:creationId xmlns:a16="http://schemas.microsoft.com/office/drawing/2014/main" id="{FE7667D7-9A57-41EA-9A2A-118C5A291E21}"/>
              </a:ext>
            </a:extLst>
          </p:cNvPr>
          <p:cNvSpPr/>
          <p:nvPr/>
        </p:nvSpPr>
        <p:spPr>
          <a:xfrm>
            <a:off x="1230524" y="1340623"/>
            <a:ext cx="7288040" cy="2118674"/>
          </a:xfrm>
          <a:prstGeom prst="rect">
            <a:avLst/>
          </a:prstGeom>
          <a:ln w="28575">
            <a:solidFill>
              <a:srgbClr val="FF0000"/>
            </a:solidFill>
            <a:prstDash val="dash"/>
          </a:ln>
        </p:spPr>
        <p:txBody>
          <a:bodyPr wrap="none" rtlCol="0" anchor="ctr">
            <a:noAutofit/>
          </a:bodyPr>
          <a:lstStyle/>
          <a:p>
            <a:pPr algn="ctr"/>
            <a:endParaRPr lang="en-GB" sz="1200" dirty="0">
              <a:latin typeface="ChevinBold" panose="02000700000000000000" pitchFamily="2" charset="0"/>
            </a:endParaRPr>
          </a:p>
        </p:txBody>
      </p:sp>
      <p:pic>
        <p:nvPicPr>
          <p:cNvPr id="12" name="Picture 11">
            <a:extLst>
              <a:ext uri="{FF2B5EF4-FFF2-40B4-BE49-F238E27FC236}">
                <a16:creationId xmlns:a16="http://schemas.microsoft.com/office/drawing/2014/main" id="{34ED6576-FA55-4792-A7B5-4E16523DD1A3}"/>
              </a:ext>
            </a:extLst>
          </p:cNvPr>
          <p:cNvPicPr>
            <a:picLocks noChangeAspect="1"/>
          </p:cNvPicPr>
          <p:nvPr/>
        </p:nvPicPr>
        <p:blipFill>
          <a:blip r:embed="rId5"/>
          <a:stretch>
            <a:fillRect/>
          </a:stretch>
        </p:blipFill>
        <p:spPr>
          <a:xfrm>
            <a:off x="1689529" y="1425382"/>
            <a:ext cx="6370030" cy="1889647"/>
          </a:xfrm>
          <a:prstGeom prst="rect">
            <a:avLst/>
          </a:prstGeom>
        </p:spPr>
      </p:pic>
      <p:pic>
        <p:nvPicPr>
          <p:cNvPr id="15" name="Picture 14">
            <a:extLst>
              <a:ext uri="{FF2B5EF4-FFF2-40B4-BE49-F238E27FC236}">
                <a16:creationId xmlns:a16="http://schemas.microsoft.com/office/drawing/2014/main" id="{67B7C336-80A5-4044-8EE2-3207D39A00EF}"/>
              </a:ext>
            </a:extLst>
          </p:cNvPr>
          <p:cNvPicPr>
            <a:picLocks noChangeAspect="1"/>
          </p:cNvPicPr>
          <p:nvPr/>
        </p:nvPicPr>
        <p:blipFill>
          <a:blip r:embed="rId6"/>
          <a:stretch>
            <a:fillRect/>
          </a:stretch>
        </p:blipFill>
        <p:spPr>
          <a:xfrm>
            <a:off x="8518564" y="1894566"/>
            <a:ext cx="682811" cy="749873"/>
          </a:xfrm>
          <a:prstGeom prst="rect">
            <a:avLst/>
          </a:prstGeom>
        </p:spPr>
      </p:pic>
      <p:pic>
        <p:nvPicPr>
          <p:cNvPr id="16" name="Picture 15">
            <a:extLst>
              <a:ext uri="{FF2B5EF4-FFF2-40B4-BE49-F238E27FC236}">
                <a16:creationId xmlns:a16="http://schemas.microsoft.com/office/drawing/2014/main" id="{A7D3FA62-7AA9-4D54-AF6F-29363D7B2453}"/>
              </a:ext>
            </a:extLst>
          </p:cNvPr>
          <p:cNvPicPr>
            <a:picLocks noChangeAspect="1"/>
          </p:cNvPicPr>
          <p:nvPr/>
        </p:nvPicPr>
        <p:blipFill>
          <a:blip r:embed="rId7"/>
          <a:stretch>
            <a:fillRect/>
          </a:stretch>
        </p:blipFill>
        <p:spPr>
          <a:xfrm rot="10800000">
            <a:off x="1338977" y="1340232"/>
            <a:ext cx="701101" cy="640135"/>
          </a:xfrm>
          <a:prstGeom prst="rect">
            <a:avLst/>
          </a:prstGeom>
        </p:spPr>
      </p:pic>
      <p:pic>
        <p:nvPicPr>
          <p:cNvPr id="17" name="Picture 16">
            <a:extLst>
              <a:ext uri="{FF2B5EF4-FFF2-40B4-BE49-F238E27FC236}">
                <a16:creationId xmlns:a16="http://schemas.microsoft.com/office/drawing/2014/main" id="{CAC8057F-C943-4A16-83DA-CC263A72A1FD}"/>
              </a:ext>
            </a:extLst>
          </p:cNvPr>
          <p:cNvPicPr>
            <a:picLocks noChangeAspect="1"/>
          </p:cNvPicPr>
          <p:nvPr/>
        </p:nvPicPr>
        <p:blipFill>
          <a:blip r:embed="rId8"/>
          <a:stretch>
            <a:fillRect/>
          </a:stretch>
        </p:blipFill>
        <p:spPr>
          <a:xfrm>
            <a:off x="4449489" y="944230"/>
            <a:ext cx="713294" cy="317019"/>
          </a:xfrm>
          <a:prstGeom prst="rect">
            <a:avLst/>
          </a:prstGeom>
        </p:spPr>
      </p:pic>
      <p:sp>
        <p:nvSpPr>
          <p:cNvPr id="18" name="TextBox 17">
            <a:extLst>
              <a:ext uri="{FF2B5EF4-FFF2-40B4-BE49-F238E27FC236}">
                <a16:creationId xmlns:a16="http://schemas.microsoft.com/office/drawing/2014/main" id="{30F16C89-5B12-4825-A9A8-8C59651C31AC}"/>
              </a:ext>
            </a:extLst>
          </p:cNvPr>
          <p:cNvSpPr txBox="1"/>
          <p:nvPr/>
        </p:nvSpPr>
        <p:spPr>
          <a:xfrm>
            <a:off x="4865774" y="2185539"/>
            <a:ext cx="317716" cy="369332"/>
          </a:xfrm>
          <a:prstGeom prst="rect">
            <a:avLst/>
          </a:prstGeom>
          <a:noFill/>
        </p:spPr>
        <p:txBody>
          <a:bodyPr wrap="none" rtlCol="0">
            <a:spAutoFit/>
          </a:bodyPr>
          <a:lstStyle/>
          <a:p>
            <a:r>
              <a:rPr lang="en-GB" dirty="0">
                <a:solidFill>
                  <a:srgbClr val="FF0000"/>
                </a:solidFill>
              </a:rPr>
              <a:t>A</a:t>
            </a:r>
          </a:p>
        </p:txBody>
      </p:sp>
      <p:sp>
        <p:nvSpPr>
          <p:cNvPr id="21" name="TextBox 20">
            <a:extLst>
              <a:ext uri="{FF2B5EF4-FFF2-40B4-BE49-F238E27FC236}">
                <a16:creationId xmlns:a16="http://schemas.microsoft.com/office/drawing/2014/main" id="{26DD444D-7E2A-4AAD-A098-6334577B704F}"/>
              </a:ext>
            </a:extLst>
          </p:cNvPr>
          <p:cNvSpPr txBox="1"/>
          <p:nvPr/>
        </p:nvSpPr>
        <p:spPr>
          <a:xfrm>
            <a:off x="7170212" y="2375878"/>
            <a:ext cx="309700" cy="369332"/>
          </a:xfrm>
          <a:prstGeom prst="rect">
            <a:avLst/>
          </a:prstGeom>
          <a:noFill/>
        </p:spPr>
        <p:txBody>
          <a:bodyPr wrap="none" rtlCol="0">
            <a:spAutoFit/>
          </a:bodyPr>
          <a:lstStyle/>
          <a:p>
            <a:r>
              <a:rPr lang="en-GB" dirty="0">
                <a:solidFill>
                  <a:srgbClr val="FF0000"/>
                </a:solidFill>
              </a:rPr>
              <a:t>B</a:t>
            </a:r>
          </a:p>
        </p:txBody>
      </p:sp>
      <p:sp>
        <p:nvSpPr>
          <p:cNvPr id="22" name="TextBox 21">
            <a:extLst>
              <a:ext uri="{FF2B5EF4-FFF2-40B4-BE49-F238E27FC236}">
                <a16:creationId xmlns:a16="http://schemas.microsoft.com/office/drawing/2014/main" id="{654F223C-2A31-4613-9BF3-B047E129EC88}"/>
              </a:ext>
            </a:extLst>
          </p:cNvPr>
          <p:cNvSpPr txBox="1"/>
          <p:nvPr/>
        </p:nvSpPr>
        <p:spPr>
          <a:xfrm>
            <a:off x="2074083" y="2370205"/>
            <a:ext cx="309700" cy="369332"/>
          </a:xfrm>
          <a:prstGeom prst="rect">
            <a:avLst/>
          </a:prstGeom>
          <a:noFill/>
        </p:spPr>
        <p:txBody>
          <a:bodyPr wrap="none" rtlCol="0">
            <a:spAutoFit/>
          </a:bodyPr>
          <a:lstStyle/>
          <a:p>
            <a:r>
              <a:rPr lang="en-GB" dirty="0">
                <a:solidFill>
                  <a:srgbClr val="FF0000"/>
                </a:solidFill>
              </a:rPr>
              <a:t>B</a:t>
            </a:r>
          </a:p>
        </p:txBody>
      </p:sp>
      <p:sp>
        <p:nvSpPr>
          <p:cNvPr id="23" name="TextBox 22">
            <a:extLst>
              <a:ext uri="{FF2B5EF4-FFF2-40B4-BE49-F238E27FC236}">
                <a16:creationId xmlns:a16="http://schemas.microsoft.com/office/drawing/2014/main" id="{8850C07E-945E-487F-B615-1D82519D70A1}"/>
              </a:ext>
            </a:extLst>
          </p:cNvPr>
          <p:cNvSpPr txBox="1"/>
          <p:nvPr/>
        </p:nvSpPr>
        <p:spPr>
          <a:xfrm>
            <a:off x="4193332" y="750353"/>
            <a:ext cx="309700" cy="369332"/>
          </a:xfrm>
          <a:prstGeom prst="rect">
            <a:avLst/>
          </a:prstGeom>
          <a:noFill/>
        </p:spPr>
        <p:txBody>
          <a:bodyPr wrap="square" rtlCol="0">
            <a:spAutoFit/>
          </a:bodyPr>
          <a:lstStyle/>
          <a:p>
            <a:r>
              <a:rPr lang="en-GB" dirty="0">
                <a:solidFill>
                  <a:srgbClr val="FF0000"/>
                </a:solidFill>
              </a:rPr>
              <a:t>C</a:t>
            </a:r>
          </a:p>
        </p:txBody>
      </p:sp>
      <p:sp>
        <p:nvSpPr>
          <p:cNvPr id="25" name="TextBox 24">
            <a:extLst>
              <a:ext uri="{FF2B5EF4-FFF2-40B4-BE49-F238E27FC236}">
                <a16:creationId xmlns:a16="http://schemas.microsoft.com/office/drawing/2014/main" id="{BA92276C-5F90-4073-B6BD-0B1C3288AB1B}"/>
              </a:ext>
            </a:extLst>
          </p:cNvPr>
          <p:cNvSpPr txBox="1"/>
          <p:nvPr/>
        </p:nvSpPr>
        <p:spPr>
          <a:xfrm>
            <a:off x="1876412" y="1343796"/>
            <a:ext cx="327334" cy="369332"/>
          </a:xfrm>
          <a:prstGeom prst="rect">
            <a:avLst/>
          </a:prstGeom>
          <a:noFill/>
        </p:spPr>
        <p:txBody>
          <a:bodyPr wrap="none" rtlCol="0">
            <a:spAutoFit/>
          </a:bodyPr>
          <a:lstStyle/>
          <a:p>
            <a:r>
              <a:rPr lang="en-GB" dirty="0">
                <a:solidFill>
                  <a:srgbClr val="FF0000"/>
                </a:solidFill>
              </a:rPr>
              <a:t>D</a:t>
            </a:r>
          </a:p>
        </p:txBody>
      </p:sp>
      <p:sp>
        <p:nvSpPr>
          <p:cNvPr id="26" name="TextBox 25">
            <a:extLst>
              <a:ext uri="{FF2B5EF4-FFF2-40B4-BE49-F238E27FC236}">
                <a16:creationId xmlns:a16="http://schemas.microsoft.com/office/drawing/2014/main" id="{27C5FD51-27B9-4C50-A98D-6807C2685176}"/>
              </a:ext>
            </a:extLst>
          </p:cNvPr>
          <p:cNvSpPr txBox="1"/>
          <p:nvPr/>
        </p:nvSpPr>
        <p:spPr>
          <a:xfrm>
            <a:off x="8889253" y="1874791"/>
            <a:ext cx="327334" cy="369332"/>
          </a:xfrm>
          <a:prstGeom prst="rect">
            <a:avLst/>
          </a:prstGeom>
          <a:noFill/>
        </p:spPr>
        <p:txBody>
          <a:bodyPr wrap="none" rtlCol="0">
            <a:spAutoFit/>
          </a:bodyPr>
          <a:lstStyle/>
          <a:p>
            <a:r>
              <a:rPr lang="en-GB" dirty="0">
                <a:solidFill>
                  <a:srgbClr val="FF0000"/>
                </a:solidFill>
              </a:rPr>
              <a:t>D</a:t>
            </a:r>
          </a:p>
        </p:txBody>
      </p:sp>
      <p:cxnSp>
        <p:nvCxnSpPr>
          <p:cNvPr id="27" name="Straight Arrow Connector 26">
            <a:extLst>
              <a:ext uri="{FF2B5EF4-FFF2-40B4-BE49-F238E27FC236}">
                <a16:creationId xmlns:a16="http://schemas.microsoft.com/office/drawing/2014/main" id="{EDDEA182-F4BF-4A34-8E45-DFACFE5C4770}"/>
              </a:ext>
            </a:extLst>
          </p:cNvPr>
          <p:cNvCxnSpPr/>
          <p:nvPr/>
        </p:nvCxnSpPr>
        <p:spPr>
          <a:xfrm>
            <a:off x="2276171" y="3017931"/>
            <a:ext cx="0" cy="420122"/>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29CF16A-E0B8-43FE-8075-197987DD8673}"/>
              </a:ext>
            </a:extLst>
          </p:cNvPr>
          <p:cNvSpPr txBox="1"/>
          <p:nvPr/>
        </p:nvSpPr>
        <p:spPr>
          <a:xfrm>
            <a:off x="2228933" y="3074134"/>
            <a:ext cx="2029723" cy="261610"/>
          </a:xfrm>
          <a:prstGeom prst="rect">
            <a:avLst/>
          </a:prstGeom>
          <a:noFill/>
        </p:spPr>
        <p:txBody>
          <a:bodyPr wrap="none" rtlCol="0">
            <a:spAutoFit/>
          </a:bodyPr>
          <a:lstStyle/>
          <a:p>
            <a:r>
              <a:rPr lang="en-GB" sz="1100" dirty="0"/>
              <a:t>1.5 metre gap surrounding area </a:t>
            </a:r>
          </a:p>
        </p:txBody>
      </p:sp>
      <p:sp>
        <p:nvSpPr>
          <p:cNvPr id="30" name="TextBox 29">
            <a:extLst>
              <a:ext uri="{FF2B5EF4-FFF2-40B4-BE49-F238E27FC236}">
                <a16:creationId xmlns:a16="http://schemas.microsoft.com/office/drawing/2014/main" id="{7D5059D1-B155-4F23-9628-E7384EFFD855}"/>
              </a:ext>
            </a:extLst>
          </p:cNvPr>
          <p:cNvSpPr txBox="1"/>
          <p:nvPr/>
        </p:nvSpPr>
        <p:spPr>
          <a:xfrm>
            <a:off x="5405648" y="3097187"/>
            <a:ext cx="982961" cy="261610"/>
          </a:xfrm>
          <a:prstGeom prst="rect">
            <a:avLst/>
          </a:prstGeom>
          <a:noFill/>
        </p:spPr>
        <p:txBody>
          <a:bodyPr wrap="none" rtlCol="0">
            <a:spAutoFit/>
          </a:bodyPr>
          <a:lstStyle/>
          <a:p>
            <a:r>
              <a:rPr lang="en-GB" sz="1100" dirty="0"/>
              <a:t>Access/Egress</a:t>
            </a:r>
          </a:p>
        </p:txBody>
      </p:sp>
      <p:pic>
        <p:nvPicPr>
          <p:cNvPr id="28" name="Picture 10" descr="Figure 1 standing still">
            <a:extLst>
              <a:ext uri="{FF2B5EF4-FFF2-40B4-BE49-F238E27FC236}">
                <a16:creationId xmlns:a16="http://schemas.microsoft.com/office/drawing/2014/main" id="{2000937F-898A-4A89-B270-EB7653EB08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3501641" y="2534716"/>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Figure 1 standing still">
            <a:extLst>
              <a:ext uri="{FF2B5EF4-FFF2-40B4-BE49-F238E27FC236}">
                <a16:creationId xmlns:a16="http://schemas.microsoft.com/office/drawing/2014/main" id="{415683CF-D3FE-438E-9519-F0229031340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6393782" y="2520092"/>
            <a:ext cx="259395"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74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262" y="87176"/>
            <a:ext cx="697321" cy="4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5802" y="188641"/>
            <a:ext cx="10981853" cy="372823"/>
          </a:xfrm>
          <a:prstGeom prst="rect">
            <a:avLst/>
          </a:prstGeom>
          <a:solidFill>
            <a:srgbClr val="FF0000"/>
          </a:solidFill>
          <a:ln>
            <a:noFill/>
          </a:ln>
        </p:spPr>
        <p:txBody>
          <a:bodyPr wrap="square" lIns="92738" tIns="46369" rIns="92738" bIns="46369" rtlCol="0">
            <a:spAutoFit/>
          </a:bodyPr>
          <a:lstStyle/>
          <a:p>
            <a:pPr algn="ctr"/>
            <a:r>
              <a:rPr lang="en-GB" sz="1814" dirty="0">
                <a:solidFill>
                  <a:schemeClr val="bg1"/>
                </a:solidFill>
                <a:latin typeface="ChevinBold" panose="02000700000000000000" pitchFamily="2" charset="0"/>
              </a:rPr>
              <a:t>Tracked Returns: Sortation Area – not utilising conveyor system</a:t>
            </a:r>
          </a:p>
        </p:txBody>
      </p:sp>
      <p:sp>
        <p:nvSpPr>
          <p:cNvPr id="13" name="Rectangle 12"/>
          <p:cNvSpPr/>
          <p:nvPr/>
        </p:nvSpPr>
        <p:spPr>
          <a:xfrm>
            <a:off x="135802" y="648304"/>
            <a:ext cx="9340669" cy="4713827"/>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79" name="TextBox 78"/>
          <p:cNvSpPr txBox="1"/>
          <p:nvPr/>
        </p:nvSpPr>
        <p:spPr>
          <a:xfrm>
            <a:off x="9476470" y="647914"/>
            <a:ext cx="2495113" cy="6095674"/>
          </a:xfrm>
          <a:prstGeom prst="rect">
            <a:avLst/>
          </a:prstGeom>
          <a:noFill/>
          <a:ln w="28575">
            <a:solidFill>
              <a:schemeClr val="bg1">
                <a:lumMod val="65000"/>
              </a:schemeClr>
            </a:solidFill>
          </a:ln>
        </p:spPr>
        <p:txBody>
          <a:bodyPr wrap="square" rtlCol="0">
            <a:noAutofit/>
          </a:bodyPr>
          <a:lstStyle/>
          <a:p>
            <a:endParaRPr lang="en-GB" sz="1100" b="1" dirty="0">
              <a:latin typeface="ChevinLight" panose="02000300000000000000" pitchFamily="2" charset="0"/>
            </a:endParaRPr>
          </a:p>
          <a:p>
            <a:endParaRPr lang="en-GB" sz="1100" b="1" dirty="0">
              <a:latin typeface="ChevinLight" panose="02000300000000000000" pitchFamily="2" charset="0"/>
            </a:endParaRPr>
          </a:p>
          <a:p>
            <a:r>
              <a:rPr lang="en-GB" sz="1100" b="1" dirty="0">
                <a:latin typeface="ChevinLight" panose="02000300000000000000" pitchFamily="2" charset="0"/>
              </a:rPr>
              <a:t>Safety</a:t>
            </a:r>
          </a:p>
          <a:p>
            <a:r>
              <a:rPr lang="en-GB" sz="1100" dirty="0">
                <a:latin typeface="ChevinLight" panose="02000300000000000000" pitchFamily="2" charset="0"/>
              </a:rPr>
              <a:t>Adhere to SSOW and SOP’s.</a:t>
            </a:r>
          </a:p>
          <a:p>
            <a:r>
              <a:rPr lang="en-GB" sz="1100" dirty="0">
                <a:latin typeface="ChevinLight" panose="02000300000000000000" pitchFamily="2" charset="0"/>
              </a:rPr>
              <a:t>Do not throw items.</a:t>
            </a:r>
          </a:p>
          <a:p>
            <a:endParaRPr lang="en-GB" sz="1100" dirty="0">
              <a:latin typeface="ChevinLight" panose="02000300000000000000" pitchFamily="2" charset="0"/>
            </a:endParaRPr>
          </a:p>
          <a:p>
            <a:r>
              <a:rPr lang="en-GB" sz="1100" b="1" dirty="0">
                <a:latin typeface="ChevinLight" panose="02000300000000000000" pitchFamily="2" charset="0"/>
              </a:rPr>
              <a:t>Maximum weights</a:t>
            </a:r>
          </a:p>
          <a:p>
            <a:r>
              <a:rPr lang="en-GB" sz="1100" dirty="0">
                <a:latin typeface="ChevinLight" panose="02000300000000000000" pitchFamily="2" charset="0"/>
              </a:rPr>
              <a:t>York/APL = 250kg.</a:t>
            </a:r>
          </a:p>
          <a:p>
            <a:r>
              <a:rPr lang="en-GB" sz="1100" dirty="0">
                <a:latin typeface="ChevinLight" panose="02000300000000000000" pitchFamily="2" charset="0"/>
              </a:rPr>
              <a:t>Parcel 20kg (assisted lift).</a:t>
            </a:r>
          </a:p>
          <a:p>
            <a:endParaRPr lang="en-GB" sz="1100" dirty="0">
              <a:latin typeface="ChevinLight" panose="02000300000000000000" pitchFamily="2" charset="0"/>
            </a:endParaRPr>
          </a:p>
          <a:p>
            <a:endParaRPr lang="en-GB" sz="1100" dirty="0">
              <a:latin typeface="ChevinLight" panose="02000300000000000000" pitchFamily="2" charset="0"/>
            </a:endParaRPr>
          </a:p>
          <a:p>
            <a:r>
              <a:rPr lang="en-GB" sz="1100" b="1" dirty="0">
                <a:latin typeface="ChevinLight" panose="02000300000000000000" pitchFamily="2" charset="0"/>
              </a:rPr>
              <a:t>Set-up </a:t>
            </a:r>
            <a:r>
              <a:rPr lang="en-GB" sz="1100" dirty="0">
                <a:latin typeface="ChevinLight" panose="02000300000000000000" pitchFamily="2" charset="0"/>
              </a:rPr>
              <a:t>– Ensure the work area is set as per the 5s standard and adhering to safe distances.</a:t>
            </a:r>
          </a:p>
          <a:p>
            <a:r>
              <a:rPr lang="en-GB" sz="1100" b="1" dirty="0">
                <a:latin typeface="ChevinLight" panose="02000300000000000000" pitchFamily="2" charset="0"/>
              </a:rPr>
              <a:t>5s </a:t>
            </a:r>
            <a:r>
              <a:rPr lang="en-GB" sz="1100" dirty="0">
                <a:latin typeface="ChevinLight" panose="02000300000000000000" pitchFamily="2" charset="0"/>
              </a:rPr>
              <a:t>Checks completed each shift.</a:t>
            </a:r>
          </a:p>
          <a:p>
            <a:endParaRPr lang="en-GB" sz="1100" dirty="0">
              <a:latin typeface="ChevinLight" panose="02000300000000000000" pitchFamily="2" charset="0"/>
            </a:endParaRPr>
          </a:p>
          <a:p>
            <a:r>
              <a:rPr lang="en-GB" sz="1100" b="1" dirty="0">
                <a:latin typeface="ChevinLight" panose="02000300000000000000" pitchFamily="2" charset="0"/>
              </a:rPr>
              <a:t>Quality</a:t>
            </a:r>
          </a:p>
          <a:p>
            <a:r>
              <a:rPr lang="en-GB" sz="1100" dirty="0">
                <a:latin typeface="ChevinLight" panose="02000300000000000000" pitchFamily="2" charset="0"/>
              </a:rPr>
              <a:t>Mis-streaming = 0%</a:t>
            </a:r>
          </a:p>
          <a:p>
            <a:r>
              <a:rPr lang="en-GB" sz="1100" dirty="0">
                <a:latin typeface="ChevinLight" panose="02000300000000000000" pitchFamily="2" charset="0"/>
              </a:rPr>
              <a:t>Missorts = Less than 0.2%</a:t>
            </a:r>
          </a:p>
          <a:p>
            <a:r>
              <a:rPr lang="en-GB" sz="1100" dirty="0">
                <a:latin typeface="ChevinLight" panose="02000300000000000000" pitchFamily="2" charset="0"/>
              </a:rPr>
              <a:t>York cards match content = 100%</a:t>
            </a:r>
          </a:p>
          <a:p>
            <a:r>
              <a:rPr lang="en-GB" sz="1100" dirty="0">
                <a:latin typeface="ChevinLight" panose="02000300000000000000" pitchFamily="2" charset="0"/>
              </a:rPr>
              <a:t>Visual aids (1 per selection).</a:t>
            </a: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100" dirty="0">
              <a:latin typeface="ChevinLight" panose="02000300000000000000" pitchFamily="2" charset="0"/>
            </a:endParaRPr>
          </a:p>
          <a:p>
            <a:endParaRPr lang="en-GB" sz="1100" dirty="0">
              <a:latin typeface="ChevinLight" panose="02000300000000000000" pitchFamily="2" charset="0"/>
            </a:endParaRPr>
          </a:p>
          <a:p>
            <a:r>
              <a:rPr lang="en-GB" sz="1050" b="1" dirty="0">
                <a:latin typeface="ChevinLight" panose="02000300000000000000" pitchFamily="2" charset="0"/>
              </a:rPr>
              <a:t>Version Control</a:t>
            </a:r>
          </a:p>
          <a:p>
            <a:pPr marL="171450" indent="-171450">
              <a:buFont typeface="Arial" panose="020B0604020202020204" pitchFamily="34" charset="0"/>
              <a:buChar char="•"/>
            </a:pPr>
            <a:r>
              <a:rPr lang="en-GB" sz="1050" dirty="0">
                <a:latin typeface="ChevinLight" panose="02000300000000000000" pitchFamily="2" charset="0"/>
              </a:rPr>
              <a:t>Approval Date = 25.06.2020</a:t>
            </a:r>
          </a:p>
          <a:p>
            <a:pPr marL="171450" indent="-171450">
              <a:buFont typeface="Arial" panose="020B0604020202020204" pitchFamily="34" charset="0"/>
              <a:buChar char="•"/>
            </a:pPr>
            <a:r>
              <a:rPr lang="en-GB" sz="1050" dirty="0">
                <a:latin typeface="ChevinLight" panose="02000300000000000000" pitchFamily="2" charset="0"/>
              </a:rPr>
              <a:t>Issued by: Matt Kelly</a:t>
            </a:r>
          </a:p>
          <a:p>
            <a:pPr marL="171450" indent="-171450">
              <a:buFont typeface="Arial" panose="020B0604020202020204" pitchFamily="34" charset="0"/>
              <a:buChar char="•"/>
            </a:pPr>
            <a:r>
              <a:rPr lang="en-GB" sz="1050" dirty="0">
                <a:latin typeface="ChevinLight" panose="02000300000000000000" pitchFamily="2" charset="0"/>
              </a:rPr>
              <a:t>Temporary due to Coronavirus.</a:t>
            </a:r>
          </a:p>
        </p:txBody>
      </p:sp>
      <p:sp>
        <p:nvSpPr>
          <p:cNvPr id="24" name="Rectangle 23">
            <a:extLst>
              <a:ext uri="{FF2B5EF4-FFF2-40B4-BE49-F238E27FC236}">
                <a16:creationId xmlns:a16="http://schemas.microsoft.com/office/drawing/2014/main" id="{F32D4308-ABD9-444A-89D1-2EC3040DC4BF}"/>
              </a:ext>
            </a:extLst>
          </p:cNvPr>
          <p:cNvSpPr/>
          <p:nvPr/>
        </p:nvSpPr>
        <p:spPr>
          <a:xfrm>
            <a:off x="135803" y="5369616"/>
            <a:ext cx="9340668" cy="1381456"/>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r>
              <a:rPr lang="en-GB" sz="1088" b="1" dirty="0">
                <a:solidFill>
                  <a:schemeClr val="tx1"/>
                </a:solidFill>
                <a:latin typeface="ChevinLight" panose="02000300000000000000" pitchFamily="2" charset="0"/>
              </a:rPr>
              <a:t>People </a:t>
            </a:r>
            <a:r>
              <a:rPr lang="en-GB" sz="1088" dirty="0">
                <a:solidFill>
                  <a:schemeClr val="tx1"/>
                </a:solidFill>
                <a:latin typeface="ChevinLight" panose="02000300000000000000" pitchFamily="2" charset="0"/>
              </a:rPr>
              <a:t>(</a:t>
            </a:r>
            <a:r>
              <a:rPr lang="en-GB" sz="1088" dirty="0">
                <a:solidFill>
                  <a:srgbClr val="0070C0"/>
                </a:solidFill>
                <a:latin typeface="ChevinLight" panose="02000300000000000000" pitchFamily="2" charset="0"/>
              </a:rPr>
              <a:t>incl. efficiency calc</a:t>
            </a:r>
            <a:r>
              <a:rPr lang="en-GB" sz="1088" dirty="0">
                <a:solidFill>
                  <a:schemeClr val="tx1"/>
                </a:solidFill>
                <a:latin typeface="ChevinLight" panose="02000300000000000000" pitchFamily="2" charset="0"/>
              </a:rPr>
              <a:t>)</a:t>
            </a:r>
          </a:p>
          <a:p>
            <a:pPr marL="155505" indent="-155505">
              <a:buClr>
                <a:schemeClr val="tx1"/>
              </a:buClr>
              <a:buFont typeface="Arial" panose="020B0604020202020204" pitchFamily="34" charset="0"/>
              <a:buChar char="•"/>
            </a:pPr>
            <a:r>
              <a:rPr lang="en-GB" sz="1088" dirty="0">
                <a:solidFill>
                  <a:srgbClr val="FF0000"/>
                </a:solidFill>
                <a:latin typeface="ChevinLight" panose="02000300000000000000" pitchFamily="2" charset="0"/>
              </a:rPr>
              <a:t>A</a:t>
            </a:r>
            <a:r>
              <a:rPr lang="en-GB" sz="1088" dirty="0">
                <a:solidFill>
                  <a:schemeClr val="tx1"/>
                </a:solidFill>
                <a:latin typeface="ChevinLight" panose="02000300000000000000" pitchFamily="2" charset="0"/>
              </a:rPr>
              <a:t> = Sortation (</a:t>
            </a:r>
            <a:r>
              <a:rPr lang="en-GB" sz="1088" dirty="0">
                <a:solidFill>
                  <a:srgbClr val="0070C0"/>
                </a:solidFill>
                <a:latin typeface="ChevinLight" panose="02000300000000000000" pitchFamily="2" charset="0"/>
              </a:rPr>
              <a:t>x1 per area</a:t>
            </a:r>
            <a:endParaRPr lang="en-GB" sz="1088" dirty="0">
              <a:solidFill>
                <a:schemeClr val="tx1"/>
              </a:solidFill>
              <a:latin typeface="ChevinLight" panose="02000300000000000000" pitchFamily="2" charset="0"/>
            </a:endParaRPr>
          </a:p>
          <a:p>
            <a:pPr marL="155505" indent="-155505">
              <a:buClr>
                <a:schemeClr val="tx1"/>
              </a:buClr>
              <a:buFont typeface="Arial" panose="020B0604020202020204" pitchFamily="34" charset="0"/>
              <a:buChar char="•"/>
            </a:pPr>
            <a:r>
              <a:rPr lang="en-GB" sz="1088" dirty="0">
                <a:solidFill>
                  <a:srgbClr val="FF0000"/>
                </a:solidFill>
                <a:latin typeface="ChevinLight" panose="02000300000000000000" pitchFamily="2" charset="0"/>
              </a:rPr>
              <a:t>B</a:t>
            </a:r>
            <a:r>
              <a:rPr lang="en-GB" sz="1088" dirty="0">
                <a:solidFill>
                  <a:schemeClr val="tx1"/>
                </a:solidFill>
                <a:latin typeface="ChevinLight" panose="02000300000000000000" pitchFamily="2" charset="0"/>
              </a:rPr>
              <a:t> =</a:t>
            </a:r>
            <a:r>
              <a:rPr lang="en-GB" sz="1088" dirty="0">
                <a:solidFill>
                  <a:schemeClr val="accent1"/>
                </a:solidFill>
                <a:latin typeface="ChevinLight" panose="02000300000000000000" pitchFamily="2" charset="0"/>
              </a:rPr>
              <a:t> Porters</a:t>
            </a:r>
            <a:r>
              <a:rPr lang="en-GB" sz="1088" dirty="0">
                <a:solidFill>
                  <a:schemeClr val="tx1"/>
                </a:solidFill>
                <a:latin typeface="ChevinLight" panose="02000300000000000000" pitchFamily="2" charset="0"/>
              </a:rPr>
              <a:t> (</a:t>
            </a:r>
            <a:r>
              <a:rPr lang="en-GB" sz="1088" dirty="0">
                <a:solidFill>
                  <a:schemeClr val="tx1"/>
                </a:solidFill>
                <a:highlight>
                  <a:srgbClr val="FFFFFF"/>
                </a:highlight>
                <a:latin typeface="ChevinLight" panose="02000300000000000000" pitchFamily="2" charset="0"/>
              </a:rPr>
              <a:t>maintaining 1 metre gap</a:t>
            </a:r>
            <a:r>
              <a:rPr lang="en-GB" sz="1088" dirty="0">
                <a:solidFill>
                  <a:schemeClr val="tx1"/>
                </a:solidFill>
                <a:latin typeface="ChevinLight" panose="02000300000000000000" pitchFamily="2" charset="0"/>
              </a:rPr>
              <a:t>).</a:t>
            </a:r>
          </a:p>
          <a:p>
            <a:endParaRPr lang="en-GB" sz="1088" b="1" dirty="0">
              <a:solidFill>
                <a:schemeClr val="tx1"/>
              </a:solidFill>
              <a:latin typeface="ChevinLight" panose="02000300000000000000" pitchFamily="2" charset="0"/>
            </a:endParaRPr>
          </a:p>
          <a:p>
            <a:endParaRPr lang="en-GB" sz="1088" b="1" dirty="0">
              <a:solidFill>
                <a:schemeClr val="tx1"/>
              </a:solidFill>
              <a:latin typeface="ChevinLight" panose="02000300000000000000" pitchFamily="2" charset="0"/>
            </a:endParaRPr>
          </a:p>
          <a:p>
            <a:endParaRPr lang="en-GB" sz="1088" b="1" dirty="0">
              <a:solidFill>
                <a:schemeClr val="tx1"/>
              </a:solidFill>
              <a:latin typeface="ChevinLight" panose="02000300000000000000" pitchFamily="2" charset="0"/>
            </a:endParaRPr>
          </a:p>
          <a:p>
            <a:endParaRPr lang="en-GB" sz="1088" b="1" dirty="0">
              <a:solidFill>
                <a:schemeClr val="tx1"/>
              </a:solidFill>
              <a:latin typeface="ChevinLight" panose="02000300000000000000" pitchFamily="2" charset="0"/>
            </a:endParaRPr>
          </a:p>
          <a:p>
            <a:r>
              <a:rPr lang="en-GB" sz="1088" b="1" dirty="0">
                <a:solidFill>
                  <a:schemeClr val="tx1"/>
                </a:solidFill>
                <a:latin typeface="ChevinLight" panose="02000300000000000000" pitchFamily="2" charset="0"/>
              </a:rPr>
              <a:t>Equipment</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Relevant number of customer selections</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PDA Scanner (1 per operator)</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York cards and visual aids</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Minimum 50 nested York’s shared across areas</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Waste bin.</a:t>
            </a:r>
          </a:p>
          <a:p>
            <a:pPr marL="171450" indent="-171450">
              <a:buFont typeface="Arial" panose="020B0604020202020204" pitchFamily="34" charset="0"/>
              <a:buChar char="•"/>
            </a:pPr>
            <a:r>
              <a:rPr lang="en-GB" sz="1100" dirty="0">
                <a:solidFill>
                  <a:schemeClr val="tx1"/>
                </a:solidFill>
                <a:latin typeface="ChevinLight" panose="02000300000000000000" pitchFamily="2" charset="0"/>
              </a:rPr>
              <a:t>Gloves provided where applicable.</a:t>
            </a:r>
          </a:p>
          <a:p>
            <a:r>
              <a:rPr lang="en-GB" sz="1088" b="1" dirty="0">
                <a:solidFill>
                  <a:schemeClr val="tx1"/>
                </a:solidFill>
                <a:latin typeface="ChevinLight" panose="02000300000000000000" pitchFamily="2" charset="0"/>
              </a:rPr>
              <a:t>Multiple Area</a:t>
            </a:r>
          </a:p>
          <a:p>
            <a:pPr marL="155505" indent="-155505">
              <a:buFont typeface="Arial" panose="020B0604020202020204" pitchFamily="34" charset="0"/>
              <a:buChar char="•"/>
            </a:pPr>
            <a:r>
              <a:rPr lang="en-GB" sz="1088" dirty="0">
                <a:solidFill>
                  <a:schemeClr val="tx1"/>
                </a:solidFill>
                <a:latin typeface="ChevinLight" panose="02000300000000000000" pitchFamily="2" charset="0"/>
              </a:rPr>
              <a:t>WAM covers multiple processing areas</a:t>
            </a:r>
          </a:p>
          <a:p>
            <a:pPr marL="155505" indent="-155505">
              <a:buFont typeface="Arial" panose="020B0604020202020204" pitchFamily="34" charset="0"/>
              <a:buChar char="•"/>
            </a:pPr>
            <a:r>
              <a:rPr lang="en-US" sz="1088" dirty="0">
                <a:solidFill>
                  <a:schemeClr val="tx1"/>
                </a:solidFill>
                <a:latin typeface="ChevinLight" panose="02000300000000000000" pitchFamily="2" charset="0"/>
              </a:rPr>
              <a:t>Porters cover multiple areas and operate continuously to maintain flow to and from area.  </a:t>
            </a:r>
            <a:r>
              <a:rPr lang="en-US" sz="1088" dirty="0">
                <a:solidFill>
                  <a:schemeClr val="tx1"/>
                </a:solidFill>
                <a:highlight>
                  <a:srgbClr val="FFFFFF"/>
                </a:highlight>
                <a:latin typeface="ChevinLight" panose="02000300000000000000" pitchFamily="2" charset="0"/>
              </a:rPr>
              <a:t>1 metre social distancing must be adhered to.</a:t>
            </a:r>
          </a:p>
          <a:p>
            <a:endParaRPr lang="en-GB" sz="1088" dirty="0">
              <a:solidFill>
                <a:schemeClr val="tx1"/>
              </a:solidFill>
              <a:latin typeface="ChevinLight" panose="02000300000000000000" pitchFamily="2" charset="0"/>
            </a:endParaRPr>
          </a:p>
        </p:txBody>
      </p:sp>
      <p:sp>
        <p:nvSpPr>
          <p:cNvPr id="4" name="TextBox 3"/>
          <p:cNvSpPr txBox="1"/>
          <p:nvPr/>
        </p:nvSpPr>
        <p:spPr>
          <a:xfrm>
            <a:off x="9476470" y="668216"/>
            <a:ext cx="2495113" cy="343620"/>
          </a:xfrm>
          <a:prstGeom prst="rect">
            <a:avLst/>
          </a:prstGeom>
          <a:noFill/>
          <a:ln>
            <a:noFill/>
          </a:ln>
        </p:spPr>
        <p:txBody>
          <a:bodyPr wrap="square" rtlCol="0">
            <a:spAutoFit/>
          </a:bodyPr>
          <a:lstStyle/>
          <a:p>
            <a:pPr algn="ctr"/>
            <a:r>
              <a:rPr lang="en-GB" sz="1633" b="1" dirty="0">
                <a:solidFill>
                  <a:srgbClr val="FF0000"/>
                </a:solidFill>
              </a:rPr>
              <a:t>Minimum Standards</a:t>
            </a:r>
          </a:p>
        </p:txBody>
      </p:sp>
      <p:sp>
        <p:nvSpPr>
          <p:cNvPr id="14" name="TextBox 13">
            <a:extLst>
              <a:ext uri="{FF2B5EF4-FFF2-40B4-BE49-F238E27FC236}">
                <a16:creationId xmlns:a16="http://schemas.microsoft.com/office/drawing/2014/main" id="{49D724E7-EAF0-4585-B68E-057953B1E1F8}"/>
              </a:ext>
            </a:extLst>
          </p:cNvPr>
          <p:cNvSpPr txBox="1"/>
          <p:nvPr/>
        </p:nvSpPr>
        <p:spPr>
          <a:xfrm>
            <a:off x="757611" y="4348638"/>
            <a:ext cx="3740144" cy="830997"/>
          </a:xfrm>
          <a:prstGeom prst="rect">
            <a:avLst/>
          </a:prstGeom>
          <a:noFill/>
        </p:spPr>
        <p:txBody>
          <a:bodyPr wrap="square" rtlCol="0">
            <a:spAutoFit/>
          </a:bodyPr>
          <a:lstStyle/>
          <a:p>
            <a:r>
              <a:rPr lang="en-GB" sz="1600" dirty="0"/>
              <a:t>Observe social distancing guidelines allowing </a:t>
            </a:r>
            <a:r>
              <a:rPr lang="en-GB" sz="1600" dirty="0">
                <a:highlight>
                  <a:srgbClr val="FFFFFF"/>
                </a:highlight>
              </a:rPr>
              <a:t>minimum 1 metre distance </a:t>
            </a:r>
            <a:r>
              <a:rPr lang="en-GB" sz="1600" dirty="0"/>
              <a:t>between operators.</a:t>
            </a:r>
          </a:p>
        </p:txBody>
      </p:sp>
      <p:pic>
        <p:nvPicPr>
          <p:cNvPr id="32" name="Picture 9" descr="York with packets">
            <a:extLst>
              <a:ext uri="{FF2B5EF4-FFF2-40B4-BE49-F238E27FC236}">
                <a16:creationId xmlns:a16="http://schemas.microsoft.com/office/drawing/2014/main" id="{61A8D14D-29CB-4F87-8BF2-9D54E26C72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5400000">
            <a:off x="2221104" y="1707474"/>
            <a:ext cx="743758" cy="55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4FFF9A38-0334-4C8C-8188-A63A03150912}"/>
              </a:ext>
            </a:extLst>
          </p:cNvPr>
          <p:cNvPicPr>
            <a:picLocks noChangeAspect="1"/>
          </p:cNvPicPr>
          <p:nvPr/>
        </p:nvPicPr>
        <p:blipFill>
          <a:blip r:embed="rId4"/>
          <a:stretch>
            <a:fillRect/>
          </a:stretch>
        </p:blipFill>
        <p:spPr>
          <a:xfrm rot="5400000">
            <a:off x="6087823" y="3010318"/>
            <a:ext cx="732510" cy="1133646"/>
          </a:xfrm>
          <a:prstGeom prst="rect">
            <a:avLst/>
          </a:prstGeom>
        </p:spPr>
      </p:pic>
      <p:pic>
        <p:nvPicPr>
          <p:cNvPr id="39" name="Picture 10" descr="Figure 1 standing still">
            <a:extLst>
              <a:ext uri="{FF2B5EF4-FFF2-40B4-BE49-F238E27FC236}">
                <a16:creationId xmlns:a16="http://schemas.microsoft.com/office/drawing/2014/main" id="{D24D6F2C-917E-4FE1-BF1D-466C3215B3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853696" y="2499934"/>
            <a:ext cx="556591" cy="47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York with packets">
            <a:extLst>
              <a:ext uri="{FF2B5EF4-FFF2-40B4-BE49-F238E27FC236}">
                <a16:creationId xmlns:a16="http://schemas.microsoft.com/office/drawing/2014/main" id="{1788F6A0-6D6E-4F09-A3FA-023B65A7EEA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5400000">
            <a:off x="5803903" y="1702625"/>
            <a:ext cx="743758" cy="55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6" descr="york empty">
            <a:extLst>
              <a:ext uri="{FF2B5EF4-FFF2-40B4-BE49-F238E27FC236}">
                <a16:creationId xmlns:a16="http://schemas.microsoft.com/office/drawing/2014/main" id="{98701263-C862-4FD9-AE5D-75E3DE7A54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598991" y="1702627"/>
            <a:ext cx="758181" cy="5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york empty">
            <a:extLst>
              <a:ext uri="{FF2B5EF4-FFF2-40B4-BE49-F238E27FC236}">
                <a16:creationId xmlns:a16="http://schemas.microsoft.com/office/drawing/2014/main" id="{FC53FD39-C3D9-4102-88A6-0EB2CE4CC7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808705" y="1703197"/>
            <a:ext cx="758181" cy="5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D5744636-3936-4641-892A-46812C8A4C1B}"/>
              </a:ext>
            </a:extLst>
          </p:cNvPr>
          <p:cNvPicPr>
            <a:picLocks noChangeAspect="1"/>
          </p:cNvPicPr>
          <p:nvPr/>
        </p:nvPicPr>
        <p:blipFill>
          <a:blip r:embed="rId4"/>
          <a:stretch>
            <a:fillRect/>
          </a:stretch>
        </p:blipFill>
        <p:spPr>
          <a:xfrm rot="5400000">
            <a:off x="2494489" y="3010318"/>
            <a:ext cx="732510" cy="1133646"/>
          </a:xfrm>
          <a:prstGeom prst="rect">
            <a:avLst/>
          </a:prstGeom>
        </p:spPr>
      </p:pic>
      <p:sp>
        <p:nvSpPr>
          <p:cNvPr id="46" name="TextBox 45">
            <a:extLst>
              <a:ext uri="{FF2B5EF4-FFF2-40B4-BE49-F238E27FC236}">
                <a16:creationId xmlns:a16="http://schemas.microsoft.com/office/drawing/2014/main" id="{22E2A1D0-5D35-4FD7-A58C-114C3F9C5BBE}"/>
              </a:ext>
            </a:extLst>
          </p:cNvPr>
          <p:cNvSpPr txBox="1"/>
          <p:nvPr/>
        </p:nvSpPr>
        <p:spPr>
          <a:xfrm>
            <a:off x="5951456" y="4465427"/>
            <a:ext cx="3740144" cy="584775"/>
          </a:xfrm>
          <a:prstGeom prst="rect">
            <a:avLst/>
          </a:prstGeom>
          <a:noFill/>
        </p:spPr>
        <p:txBody>
          <a:bodyPr wrap="square" rtlCol="0">
            <a:spAutoFit/>
          </a:bodyPr>
          <a:lstStyle/>
          <a:p>
            <a:r>
              <a:rPr lang="en-GB" sz="1600" dirty="0"/>
              <a:t>Area is set up according to number of selections, which vary between plants.</a:t>
            </a:r>
          </a:p>
        </p:txBody>
      </p:sp>
      <p:sp>
        <p:nvSpPr>
          <p:cNvPr id="47" name="TextBox 46">
            <a:extLst>
              <a:ext uri="{FF2B5EF4-FFF2-40B4-BE49-F238E27FC236}">
                <a16:creationId xmlns:a16="http://schemas.microsoft.com/office/drawing/2014/main" id="{49709E45-74F2-4FB9-B365-61036194957D}"/>
              </a:ext>
            </a:extLst>
          </p:cNvPr>
          <p:cNvSpPr txBox="1"/>
          <p:nvPr/>
        </p:nvSpPr>
        <p:spPr>
          <a:xfrm>
            <a:off x="5728559" y="3971515"/>
            <a:ext cx="1451038" cy="276999"/>
          </a:xfrm>
          <a:prstGeom prst="rect">
            <a:avLst/>
          </a:prstGeom>
          <a:noFill/>
        </p:spPr>
        <p:txBody>
          <a:bodyPr wrap="none" rtlCol="0">
            <a:spAutoFit/>
          </a:bodyPr>
          <a:lstStyle/>
          <a:p>
            <a:r>
              <a:rPr lang="en-GB" sz="1200" dirty="0"/>
              <a:t>Customer selections</a:t>
            </a:r>
          </a:p>
        </p:txBody>
      </p:sp>
      <p:sp>
        <p:nvSpPr>
          <p:cNvPr id="48" name="TextBox 47">
            <a:extLst>
              <a:ext uri="{FF2B5EF4-FFF2-40B4-BE49-F238E27FC236}">
                <a16:creationId xmlns:a16="http://schemas.microsoft.com/office/drawing/2014/main" id="{B9F43D4B-6B4B-4AEA-88FB-26CDE213F5BC}"/>
              </a:ext>
            </a:extLst>
          </p:cNvPr>
          <p:cNvSpPr txBox="1"/>
          <p:nvPr/>
        </p:nvSpPr>
        <p:spPr>
          <a:xfrm>
            <a:off x="2844783" y="1291494"/>
            <a:ext cx="1451038" cy="276999"/>
          </a:xfrm>
          <a:prstGeom prst="rect">
            <a:avLst/>
          </a:prstGeom>
          <a:noFill/>
        </p:spPr>
        <p:txBody>
          <a:bodyPr wrap="none" rtlCol="0">
            <a:spAutoFit/>
          </a:bodyPr>
          <a:lstStyle/>
          <a:p>
            <a:r>
              <a:rPr lang="en-GB" sz="1200" dirty="0"/>
              <a:t>Customer selections</a:t>
            </a:r>
          </a:p>
        </p:txBody>
      </p:sp>
      <p:sp>
        <p:nvSpPr>
          <p:cNvPr id="49" name="TextBox 48">
            <a:extLst>
              <a:ext uri="{FF2B5EF4-FFF2-40B4-BE49-F238E27FC236}">
                <a16:creationId xmlns:a16="http://schemas.microsoft.com/office/drawing/2014/main" id="{A88D98B1-5FD2-402A-AAE9-6BB10F014FB1}"/>
              </a:ext>
            </a:extLst>
          </p:cNvPr>
          <p:cNvSpPr txBox="1"/>
          <p:nvPr/>
        </p:nvSpPr>
        <p:spPr>
          <a:xfrm>
            <a:off x="963929" y="1217919"/>
            <a:ext cx="878402" cy="461665"/>
          </a:xfrm>
          <a:prstGeom prst="rect">
            <a:avLst/>
          </a:prstGeom>
          <a:noFill/>
        </p:spPr>
        <p:txBody>
          <a:bodyPr wrap="square" rtlCol="0">
            <a:spAutoFit/>
          </a:bodyPr>
          <a:lstStyle/>
          <a:p>
            <a:r>
              <a:rPr lang="en-GB" sz="1200" dirty="0"/>
              <a:t>Customer selections</a:t>
            </a:r>
          </a:p>
        </p:txBody>
      </p:sp>
      <p:sp>
        <p:nvSpPr>
          <p:cNvPr id="50" name="TextBox 49">
            <a:extLst>
              <a:ext uri="{FF2B5EF4-FFF2-40B4-BE49-F238E27FC236}">
                <a16:creationId xmlns:a16="http://schemas.microsoft.com/office/drawing/2014/main" id="{382A0769-05C6-4298-AB6C-E5863339C000}"/>
              </a:ext>
            </a:extLst>
          </p:cNvPr>
          <p:cNvSpPr txBox="1"/>
          <p:nvPr/>
        </p:nvSpPr>
        <p:spPr>
          <a:xfrm>
            <a:off x="5486009" y="888230"/>
            <a:ext cx="1379545" cy="276999"/>
          </a:xfrm>
          <a:prstGeom prst="rect">
            <a:avLst/>
          </a:prstGeom>
          <a:noFill/>
        </p:spPr>
        <p:txBody>
          <a:bodyPr wrap="none" rtlCol="0">
            <a:spAutoFit/>
          </a:bodyPr>
          <a:lstStyle/>
          <a:p>
            <a:r>
              <a:rPr lang="en-GB" sz="1200" dirty="0"/>
              <a:t>Unprocessed items</a:t>
            </a:r>
          </a:p>
        </p:txBody>
      </p:sp>
      <p:sp>
        <p:nvSpPr>
          <p:cNvPr id="51" name="TextBox 50">
            <a:extLst>
              <a:ext uri="{FF2B5EF4-FFF2-40B4-BE49-F238E27FC236}">
                <a16:creationId xmlns:a16="http://schemas.microsoft.com/office/drawing/2014/main" id="{B4BA83AD-320D-426F-AC42-18A1E23DF602}"/>
              </a:ext>
            </a:extLst>
          </p:cNvPr>
          <p:cNvSpPr txBox="1"/>
          <p:nvPr/>
        </p:nvSpPr>
        <p:spPr>
          <a:xfrm>
            <a:off x="1909463" y="2908055"/>
            <a:ext cx="1691425" cy="276999"/>
          </a:xfrm>
          <a:prstGeom prst="rect">
            <a:avLst/>
          </a:prstGeom>
          <a:noFill/>
        </p:spPr>
        <p:txBody>
          <a:bodyPr wrap="none" rtlCol="0">
            <a:spAutoFit/>
          </a:bodyPr>
          <a:lstStyle/>
          <a:p>
            <a:r>
              <a:rPr lang="en-GB" sz="1200" dirty="0">
                <a:solidFill>
                  <a:srgbClr val="FF0000"/>
                </a:solidFill>
              </a:rPr>
              <a:t>Single operator per area</a:t>
            </a:r>
          </a:p>
        </p:txBody>
      </p:sp>
      <p:pic>
        <p:nvPicPr>
          <p:cNvPr id="52" name="Picture 10" descr="Figure 1 standing still">
            <a:extLst>
              <a:ext uri="{FF2B5EF4-FFF2-40B4-BE49-F238E27FC236}">
                <a16:creationId xmlns:a16="http://schemas.microsoft.com/office/drawing/2014/main" id="{5B78A2E9-B7DC-489B-8F24-CC7288F2B7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360811" y="2277750"/>
            <a:ext cx="556591" cy="47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York with packets">
            <a:extLst>
              <a:ext uri="{FF2B5EF4-FFF2-40B4-BE49-F238E27FC236}">
                <a16:creationId xmlns:a16="http://schemas.microsoft.com/office/drawing/2014/main" id="{0EDDBBED-C152-4097-988B-23D189BCA93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6200000">
            <a:off x="8271769" y="1625114"/>
            <a:ext cx="743758" cy="55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a:extLst>
              <a:ext uri="{FF2B5EF4-FFF2-40B4-BE49-F238E27FC236}">
                <a16:creationId xmlns:a16="http://schemas.microsoft.com/office/drawing/2014/main" id="{60EA8DB4-6B20-406B-9220-926A69ABE7CB}"/>
              </a:ext>
            </a:extLst>
          </p:cNvPr>
          <p:cNvSpPr txBox="1"/>
          <p:nvPr/>
        </p:nvSpPr>
        <p:spPr>
          <a:xfrm>
            <a:off x="8762553" y="2607226"/>
            <a:ext cx="309700" cy="369332"/>
          </a:xfrm>
          <a:prstGeom prst="rect">
            <a:avLst/>
          </a:prstGeom>
          <a:noFill/>
        </p:spPr>
        <p:txBody>
          <a:bodyPr wrap="none" rtlCol="0">
            <a:spAutoFit/>
          </a:bodyPr>
          <a:lstStyle/>
          <a:p>
            <a:r>
              <a:rPr lang="en-GB" dirty="0">
                <a:solidFill>
                  <a:srgbClr val="FF0000"/>
                </a:solidFill>
              </a:rPr>
              <a:t>B</a:t>
            </a:r>
          </a:p>
        </p:txBody>
      </p:sp>
      <p:sp>
        <p:nvSpPr>
          <p:cNvPr id="55" name="TextBox 54">
            <a:extLst>
              <a:ext uri="{FF2B5EF4-FFF2-40B4-BE49-F238E27FC236}">
                <a16:creationId xmlns:a16="http://schemas.microsoft.com/office/drawing/2014/main" id="{0494FDD7-A8C9-4120-988A-F15D3C2650C3}"/>
              </a:ext>
            </a:extLst>
          </p:cNvPr>
          <p:cNvSpPr txBox="1"/>
          <p:nvPr/>
        </p:nvSpPr>
        <p:spPr>
          <a:xfrm>
            <a:off x="6326136" y="2431466"/>
            <a:ext cx="317716" cy="369332"/>
          </a:xfrm>
          <a:prstGeom prst="rect">
            <a:avLst/>
          </a:prstGeom>
          <a:noFill/>
        </p:spPr>
        <p:txBody>
          <a:bodyPr wrap="none" rtlCol="0">
            <a:spAutoFit/>
          </a:bodyPr>
          <a:lstStyle/>
          <a:p>
            <a:r>
              <a:rPr lang="en-GB" dirty="0">
                <a:solidFill>
                  <a:srgbClr val="FF0000"/>
                </a:solidFill>
              </a:rPr>
              <a:t>A</a:t>
            </a:r>
          </a:p>
        </p:txBody>
      </p:sp>
      <p:pic>
        <p:nvPicPr>
          <p:cNvPr id="28" name="Picture 6" descr="york empty">
            <a:extLst>
              <a:ext uri="{FF2B5EF4-FFF2-40B4-BE49-F238E27FC236}">
                <a16:creationId xmlns:a16="http://schemas.microsoft.com/office/drawing/2014/main" id="{B1B3072F-A8BE-4170-AEFE-B393CE2BD8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406475" y="1693052"/>
            <a:ext cx="758181" cy="5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york empty">
            <a:extLst>
              <a:ext uri="{FF2B5EF4-FFF2-40B4-BE49-F238E27FC236}">
                <a16:creationId xmlns:a16="http://schemas.microsoft.com/office/drawing/2014/main" id="{493BC8C6-F3EB-4917-B332-744F627235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180710" y="1693052"/>
            <a:ext cx="758181" cy="5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york empty">
            <a:extLst>
              <a:ext uri="{FF2B5EF4-FFF2-40B4-BE49-F238E27FC236}">
                <a16:creationId xmlns:a16="http://schemas.microsoft.com/office/drawing/2014/main" id="{A14AF9A8-665A-43AB-ACD2-1627D822D7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6426640" y="1709837"/>
            <a:ext cx="758181" cy="5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Figure 1 standing still">
            <a:extLst>
              <a:ext uri="{FF2B5EF4-FFF2-40B4-BE49-F238E27FC236}">
                <a16:creationId xmlns:a16="http://schemas.microsoft.com/office/drawing/2014/main" id="{06FAD9C7-1F93-45DD-BB05-9697374118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2314688" y="2481962"/>
            <a:ext cx="556591" cy="47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6FBA7B57-1F3C-4791-9190-55222FF8D192}"/>
              </a:ext>
            </a:extLst>
          </p:cNvPr>
          <p:cNvSpPr txBox="1"/>
          <p:nvPr/>
        </p:nvSpPr>
        <p:spPr>
          <a:xfrm>
            <a:off x="2787128" y="2413494"/>
            <a:ext cx="317716" cy="369332"/>
          </a:xfrm>
          <a:prstGeom prst="rect">
            <a:avLst/>
          </a:prstGeom>
          <a:noFill/>
        </p:spPr>
        <p:txBody>
          <a:bodyPr wrap="none" rtlCol="0">
            <a:spAutoFit/>
          </a:bodyPr>
          <a:lstStyle/>
          <a:p>
            <a:r>
              <a:rPr lang="en-GB" dirty="0">
                <a:solidFill>
                  <a:srgbClr val="FF0000"/>
                </a:solidFill>
              </a:rPr>
              <a:t>A</a:t>
            </a:r>
          </a:p>
        </p:txBody>
      </p:sp>
      <p:pic>
        <p:nvPicPr>
          <p:cNvPr id="36" name="Picture 6" descr="york empty">
            <a:extLst>
              <a:ext uri="{FF2B5EF4-FFF2-40B4-BE49-F238E27FC236}">
                <a16:creationId xmlns:a16="http://schemas.microsoft.com/office/drawing/2014/main" id="{E19693E2-5746-4F48-BF37-EAA06E63AB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7026189" y="1709837"/>
            <a:ext cx="758181" cy="5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6C53A87A-081E-486B-8C44-68CA52188383}"/>
              </a:ext>
            </a:extLst>
          </p:cNvPr>
          <p:cNvSpPr txBox="1"/>
          <p:nvPr/>
        </p:nvSpPr>
        <p:spPr>
          <a:xfrm>
            <a:off x="6454078" y="1300411"/>
            <a:ext cx="1451038" cy="276999"/>
          </a:xfrm>
          <a:prstGeom prst="rect">
            <a:avLst/>
          </a:prstGeom>
          <a:noFill/>
        </p:spPr>
        <p:txBody>
          <a:bodyPr wrap="none" rtlCol="0">
            <a:spAutoFit/>
          </a:bodyPr>
          <a:lstStyle/>
          <a:p>
            <a:r>
              <a:rPr lang="en-GB" sz="1200" dirty="0"/>
              <a:t>Customer selections</a:t>
            </a:r>
          </a:p>
        </p:txBody>
      </p:sp>
      <p:sp>
        <p:nvSpPr>
          <p:cNvPr id="38" name="TextBox 37">
            <a:extLst>
              <a:ext uri="{FF2B5EF4-FFF2-40B4-BE49-F238E27FC236}">
                <a16:creationId xmlns:a16="http://schemas.microsoft.com/office/drawing/2014/main" id="{C0B4815A-7B8A-43A0-AE21-9DDA1A8143B8}"/>
              </a:ext>
            </a:extLst>
          </p:cNvPr>
          <p:cNvSpPr txBox="1"/>
          <p:nvPr/>
        </p:nvSpPr>
        <p:spPr>
          <a:xfrm>
            <a:off x="5086825" y="1161296"/>
            <a:ext cx="878402" cy="461665"/>
          </a:xfrm>
          <a:prstGeom prst="rect">
            <a:avLst/>
          </a:prstGeom>
          <a:noFill/>
        </p:spPr>
        <p:txBody>
          <a:bodyPr wrap="square" rtlCol="0">
            <a:spAutoFit/>
          </a:bodyPr>
          <a:lstStyle/>
          <a:p>
            <a:r>
              <a:rPr lang="en-GB" sz="1200" dirty="0"/>
              <a:t>Customer selections</a:t>
            </a:r>
          </a:p>
        </p:txBody>
      </p:sp>
      <p:sp>
        <p:nvSpPr>
          <p:cNvPr id="56" name="TextBox 55">
            <a:extLst>
              <a:ext uri="{FF2B5EF4-FFF2-40B4-BE49-F238E27FC236}">
                <a16:creationId xmlns:a16="http://schemas.microsoft.com/office/drawing/2014/main" id="{BBD4288C-2546-4C21-B11C-17003C6D1504}"/>
              </a:ext>
            </a:extLst>
          </p:cNvPr>
          <p:cNvSpPr txBox="1"/>
          <p:nvPr/>
        </p:nvSpPr>
        <p:spPr>
          <a:xfrm>
            <a:off x="2143205" y="868121"/>
            <a:ext cx="1379545" cy="276999"/>
          </a:xfrm>
          <a:prstGeom prst="rect">
            <a:avLst/>
          </a:prstGeom>
          <a:noFill/>
        </p:spPr>
        <p:txBody>
          <a:bodyPr wrap="none" rtlCol="0">
            <a:spAutoFit/>
          </a:bodyPr>
          <a:lstStyle/>
          <a:p>
            <a:r>
              <a:rPr lang="en-GB" sz="1200" dirty="0"/>
              <a:t>Unprocessed items</a:t>
            </a:r>
          </a:p>
        </p:txBody>
      </p:sp>
      <p:cxnSp>
        <p:nvCxnSpPr>
          <p:cNvPr id="6" name="Straight Arrow Connector 5">
            <a:extLst>
              <a:ext uri="{FF2B5EF4-FFF2-40B4-BE49-F238E27FC236}">
                <a16:creationId xmlns:a16="http://schemas.microsoft.com/office/drawing/2014/main" id="{31E2F133-CC74-409D-94C2-90D5B22E214D}"/>
              </a:ext>
            </a:extLst>
          </p:cNvPr>
          <p:cNvCxnSpPr>
            <a:stCxn id="56" idx="2"/>
          </p:cNvCxnSpPr>
          <p:nvPr/>
        </p:nvCxnSpPr>
        <p:spPr>
          <a:xfrm flipH="1">
            <a:off x="2661719" y="1145120"/>
            <a:ext cx="171259" cy="386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1D21EA2-D1A3-485A-85AA-C80DFBE2F13F}"/>
              </a:ext>
            </a:extLst>
          </p:cNvPr>
          <p:cNvCxnSpPr>
            <a:cxnSpLocks/>
          </p:cNvCxnSpPr>
          <p:nvPr/>
        </p:nvCxnSpPr>
        <p:spPr>
          <a:xfrm flipH="1">
            <a:off x="4063861" y="2481598"/>
            <a:ext cx="1217645" cy="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B7C3098-18CD-4E67-8771-AAB4CC100315}"/>
              </a:ext>
            </a:extLst>
          </p:cNvPr>
          <p:cNvCxnSpPr>
            <a:cxnSpLocks/>
            <a:stCxn id="50" idx="2"/>
            <a:endCxn id="40" idx="1"/>
          </p:cNvCxnSpPr>
          <p:nvPr/>
        </p:nvCxnSpPr>
        <p:spPr>
          <a:xfrm>
            <a:off x="6175782" y="1165229"/>
            <a:ext cx="0" cy="443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D3C1832-A267-4EFF-80A1-265E019FF0A0}"/>
              </a:ext>
            </a:extLst>
          </p:cNvPr>
          <p:cNvSpPr txBox="1"/>
          <p:nvPr/>
        </p:nvSpPr>
        <p:spPr>
          <a:xfrm>
            <a:off x="5613978" y="2917102"/>
            <a:ext cx="1691425" cy="276999"/>
          </a:xfrm>
          <a:prstGeom prst="rect">
            <a:avLst/>
          </a:prstGeom>
          <a:noFill/>
        </p:spPr>
        <p:txBody>
          <a:bodyPr wrap="none" rtlCol="0">
            <a:spAutoFit/>
          </a:bodyPr>
          <a:lstStyle/>
          <a:p>
            <a:r>
              <a:rPr lang="en-GB" sz="1200" dirty="0">
                <a:solidFill>
                  <a:srgbClr val="FF0000"/>
                </a:solidFill>
              </a:rPr>
              <a:t>Single operator per area</a:t>
            </a:r>
          </a:p>
        </p:txBody>
      </p:sp>
      <p:cxnSp>
        <p:nvCxnSpPr>
          <p:cNvPr id="11" name="Straight Connector 10">
            <a:extLst>
              <a:ext uri="{FF2B5EF4-FFF2-40B4-BE49-F238E27FC236}">
                <a16:creationId xmlns:a16="http://schemas.microsoft.com/office/drawing/2014/main" id="{46D2C9B4-C634-4678-8A77-820701E7DCBC}"/>
              </a:ext>
            </a:extLst>
          </p:cNvPr>
          <p:cNvCxnSpPr/>
          <p:nvPr/>
        </p:nvCxnSpPr>
        <p:spPr>
          <a:xfrm>
            <a:off x="4699688" y="868121"/>
            <a:ext cx="0" cy="3731039"/>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9711A53-FA61-44BA-AE18-E63B48B7EF35}"/>
              </a:ext>
            </a:extLst>
          </p:cNvPr>
          <p:cNvSpPr txBox="1"/>
          <p:nvPr/>
        </p:nvSpPr>
        <p:spPr>
          <a:xfrm>
            <a:off x="4112637" y="1944108"/>
            <a:ext cx="1164326" cy="461665"/>
          </a:xfrm>
          <a:prstGeom prst="rect">
            <a:avLst/>
          </a:prstGeom>
          <a:solidFill>
            <a:schemeClr val="bg1"/>
          </a:solidFill>
        </p:spPr>
        <p:txBody>
          <a:bodyPr wrap="square" rtlCol="0">
            <a:spAutoFit/>
          </a:bodyPr>
          <a:lstStyle/>
          <a:p>
            <a:pPr algn="ctr"/>
            <a:r>
              <a:rPr lang="en-GB" sz="1200" dirty="0">
                <a:highlight>
                  <a:srgbClr val="FFFFFF"/>
                </a:highlight>
              </a:rPr>
              <a:t>1 metre </a:t>
            </a:r>
            <a:r>
              <a:rPr lang="en-GB" sz="1200" dirty="0"/>
              <a:t>distance</a:t>
            </a:r>
          </a:p>
        </p:txBody>
      </p:sp>
    </p:spTree>
    <p:extLst>
      <p:ext uri="{BB962C8B-B14F-4D97-AF65-F5344CB8AC3E}">
        <p14:creationId xmlns:p14="http://schemas.microsoft.com/office/powerpoint/2010/main" val="414132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569281" y="1273741"/>
            <a:ext cx="2616660" cy="2320147"/>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pic>
        <p:nvPicPr>
          <p:cNvPr id="41" name="Picture 6" descr="Cage with packe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93" t="7203" r="6244" b="6975"/>
          <a:stretch/>
        </p:blipFill>
        <p:spPr bwMode="auto">
          <a:xfrm>
            <a:off x="7143472" y="2854928"/>
            <a:ext cx="1043466" cy="74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R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640" y="137206"/>
            <a:ext cx="697321" cy="4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36994" y="188641"/>
            <a:ext cx="8316403" cy="372823"/>
          </a:xfrm>
          <a:prstGeom prst="rect">
            <a:avLst/>
          </a:prstGeom>
          <a:solidFill>
            <a:srgbClr val="FF0000"/>
          </a:solidFill>
          <a:ln>
            <a:noFill/>
          </a:ln>
        </p:spPr>
        <p:txBody>
          <a:bodyPr wrap="square" lIns="92738" tIns="46369" rIns="92738" bIns="46369" rtlCol="0">
            <a:spAutoFit/>
          </a:bodyPr>
          <a:lstStyle/>
          <a:p>
            <a:pPr algn="ctr"/>
            <a:r>
              <a:rPr lang="en-GB" sz="1814" dirty="0">
                <a:solidFill>
                  <a:schemeClr val="bg1"/>
                </a:solidFill>
                <a:latin typeface="ChevinBold" panose="02000700000000000000" pitchFamily="2" charset="0"/>
              </a:rPr>
              <a:t>Unloading Vehicles onto Boom Conveyor</a:t>
            </a:r>
          </a:p>
        </p:txBody>
      </p:sp>
      <p:sp>
        <p:nvSpPr>
          <p:cNvPr id="4" name="TextBox 3"/>
          <p:cNvSpPr txBox="1"/>
          <p:nvPr/>
        </p:nvSpPr>
        <p:spPr>
          <a:xfrm>
            <a:off x="9476471" y="744465"/>
            <a:ext cx="2484075" cy="343620"/>
          </a:xfrm>
          <a:prstGeom prst="rect">
            <a:avLst/>
          </a:prstGeom>
          <a:noFill/>
          <a:ln>
            <a:noFill/>
          </a:ln>
        </p:spPr>
        <p:txBody>
          <a:bodyPr wrap="square" rtlCol="0">
            <a:spAutoFit/>
          </a:bodyPr>
          <a:lstStyle/>
          <a:p>
            <a:pPr algn="ctr"/>
            <a:r>
              <a:rPr lang="en-GB" sz="1633" b="1" dirty="0">
                <a:solidFill>
                  <a:srgbClr val="FF0000"/>
                </a:solidFill>
              </a:rPr>
              <a:t>Minimum standards</a:t>
            </a:r>
          </a:p>
        </p:txBody>
      </p:sp>
      <p:sp>
        <p:nvSpPr>
          <p:cNvPr id="9" name="Rectangle 8"/>
          <p:cNvSpPr/>
          <p:nvPr/>
        </p:nvSpPr>
        <p:spPr>
          <a:xfrm>
            <a:off x="9484161" y="651448"/>
            <a:ext cx="2481804" cy="608889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20" name="Rectangle 19"/>
          <p:cNvSpPr/>
          <p:nvPr/>
        </p:nvSpPr>
        <p:spPr>
          <a:xfrm>
            <a:off x="805367" y="3865749"/>
            <a:ext cx="487313" cy="343620"/>
          </a:xfrm>
          <a:prstGeom prst="rect">
            <a:avLst/>
          </a:prstGeom>
        </p:spPr>
        <p:txBody>
          <a:bodyPr wrap="none">
            <a:spAutoFit/>
          </a:bodyPr>
          <a:lstStyle/>
          <a:p>
            <a:r>
              <a:rPr lang="en-GB" sz="1633" dirty="0"/>
              <a:t>Key</a:t>
            </a:r>
          </a:p>
        </p:txBody>
      </p:sp>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364" t="19555" r="17674" b="72849"/>
          <a:stretch/>
        </p:blipFill>
        <p:spPr bwMode="auto">
          <a:xfrm>
            <a:off x="826688" y="4764968"/>
            <a:ext cx="1306213" cy="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16892" y="4755714"/>
            <a:ext cx="1004212" cy="259751"/>
          </a:xfrm>
          <a:prstGeom prst="rect">
            <a:avLst/>
          </a:prstGeom>
          <a:noFill/>
        </p:spPr>
        <p:txBody>
          <a:bodyPr wrap="square" rtlCol="0">
            <a:spAutoFit/>
          </a:bodyPr>
          <a:lstStyle/>
          <a:p>
            <a:r>
              <a:rPr lang="en-GB" sz="1088" dirty="0">
                <a:latin typeface="ChevinLight" panose="02000300000000000000" pitchFamily="2" charset="0"/>
              </a:rPr>
              <a:t>Induct</a:t>
            </a:r>
          </a:p>
        </p:txBody>
      </p:sp>
      <p:sp>
        <p:nvSpPr>
          <p:cNvPr id="6" name="Rectangle 5"/>
          <p:cNvSpPr/>
          <p:nvPr/>
        </p:nvSpPr>
        <p:spPr>
          <a:xfrm>
            <a:off x="851005" y="4259054"/>
            <a:ext cx="1198580" cy="187205"/>
          </a:xfrm>
          <a:prstGeom prst="rect">
            <a:avLst/>
          </a:prstGeom>
          <a:pattFill prst="ltVert">
            <a:fgClr>
              <a:schemeClr val="tx1"/>
            </a:fgClr>
            <a:bgClr>
              <a:schemeClr val="accent6">
                <a:lumMod val="20000"/>
                <a:lumOff val="80000"/>
              </a:schemeClr>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3" name="TextBox 32"/>
          <p:cNvSpPr txBox="1"/>
          <p:nvPr/>
        </p:nvSpPr>
        <p:spPr>
          <a:xfrm>
            <a:off x="366530" y="4230267"/>
            <a:ext cx="1004212" cy="259751"/>
          </a:xfrm>
          <a:prstGeom prst="rect">
            <a:avLst/>
          </a:prstGeom>
          <a:noFill/>
        </p:spPr>
        <p:txBody>
          <a:bodyPr wrap="square" rtlCol="0">
            <a:spAutoFit/>
          </a:bodyPr>
          <a:lstStyle/>
          <a:p>
            <a:r>
              <a:rPr lang="en-GB" sz="1088" dirty="0">
                <a:latin typeface="ChevinLight" panose="02000300000000000000" pitchFamily="2" charset="0"/>
              </a:rPr>
              <a:t>Boom</a:t>
            </a:r>
          </a:p>
        </p:txBody>
      </p:sp>
      <p:pic>
        <p:nvPicPr>
          <p:cNvPr id="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364" t="19555" r="17674" b="72849"/>
          <a:stretch/>
        </p:blipFill>
        <p:spPr bwMode="auto">
          <a:xfrm>
            <a:off x="1479795" y="2097669"/>
            <a:ext cx="634815" cy="74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2067885" y="2178010"/>
            <a:ext cx="5229199" cy="525610"/>
          </a:xfrm>
          <a:prstGeom prst="rect">
            <a:avLst/>
          </a:prstGeom>
          <a:pattFill prst="ltVert">
            <a:fgClr>
              <a:schemeClr val="tx1"/>
            </a:fgClr>
            <a:bgClr>
              <a:schemeClr val="accent6">
                <a:lumMod val="20000"/>
                <a:lumOff val="80000"/>
              </a:schemeClr>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pic>
        <p:nvPicPr>
          <p:cNvPr id="39" name="Picture 10" descr="Figure 1 standing sti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8312" y="1498729"/>
            <a:ext cx="541279" cy="45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Cage with packe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93" t="7203" r="6244" b="6975"/>
          <a:stretch/>
        </p:blipFill>
        <p:spPr bwMode="auto">
          <a:xfrm>
            <a:off x="6644322" y="2884953"/>
            <a:ext cx="998301" cy="70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 descr="Cage with packe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93" t="7203" r="6244" b="6975"/>
          <a:stretch/>
        </p:blipFill>
        <p:spPr bwMode="auto">
          <a:xfrm rot="5400000">
            <a:off x="7281829" y="1980844"/>
            <a:ext cx="1084169" cy="72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Cage with packe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325" t="36378" r="6244" b="6974"/>
          <a:stretch/>
        </p:blipFill>
        <p:spPr bwMode="auto">
          <a:xfrm rot="5400000">
            <a:off x="7635408" y="1296240"/>
            <a:ext cx="577380" cy="54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3118" y="3164024"/>
            <a:ext cx="336925" cy="49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974561">
            <a:off x="6372223" y="2783781"/>
            <a:ext cx="336925" cy="49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a:off x="9476471" y="1128681"/>
            <a:ext cx="2484075" cy="5457135"/>
          </a:xfrm>
          <a:prstGeom prst="rect">
            <a:avLst/>
          </a:prstGeom>
          <a:noFill/>
        </p:spPr>
        <p:txBody>
          <a:bodyPr wrap="square" rtlCol="0">
            <a:spAutoFit/>
          </a:bodyPr>
          <a:lstStyle/>
          <a:p>
            <a:endParaRPr lang="en-GB" sz="1088" dirty="0">
              <a:latin typeface="ChevinBold" panose="02000700000000000000" pitchFamily="2" charset="0"/>
            </a:endParaRPr>
          </a:p>
          <a:p>
            <a:r>
              <a:rPr lang="en-US" sz="1088" b="1" dirty="0">
                <a:latin typeface="ChevinLight" panose="02000300000000000000" pitchFamily="2" charset="0"/>
              </a:rPr>
              <a:t>Safety</a:t>
            </a:r>
          </a:p>
          <a:p>
            <a:pPr marL="171450" indent="-171450">
              <a:buFont typeface="Arial" panose="020B0604020202020204" pitchFamily="34" charset="0"/>
              <a:buChar char="•"/>
            </a:pPr>
            <a:r>
              <a:rPr lang="en-US" sz="1088" dirty="0">
                <a:latin typeface="ChevinLight" panose="02000300000000000000" pitchFamily="2" charset="0"/>
              </a:rPr>
              <a:t>Adhere to SSOW and SOP’s.</a:t>
            </a:r>
          </a:p>
          <a:p>
            <a:pPr marL="155505" indent="-155505">
              <a:buFont typeface="Arial" panose="020B0604020202020204" pitchFamily="34" charset="0"/>
              <a:buChar char="•"/>
            </a:pPr>
            <a:r>
              <a:rPr lang="en-US" sz="1088" dirty="0">
                <a:latin typeface="ChevinLight" panose="02000300000000000000" pitchFamily="2" charset="0"/>
              </a:rPr>
              <a:t>York = 250kg.</a:t>
            </a:r>
          </a:p>
          <a:p>
            <a:pPr marL="155505" indent="-155505">
              <a:buFont typeface="Arial" panose="020B0604020202020204" pitchFamily="34" charset="0"/>
              <a:buChar char="•"/>
            </a:pPr>
            <a:r>
              <a:rPr lang="en-US" sz="1088" dirty="0">
                <a:latin typeface="ChevinLight" panose="02000300000000000000" pitchFamily="2" charset="0"/>
              </a:rPr>
              <a:t>Parcel = 20kg (with assisted lift).</a:t>
            </a:r>
          </a:p>
          <a:p>
            <a:endParaRPr lang="en-GB" sz="1088" dirty="0">
              <a:latin typeface="ChevinBold" panose="02000700000000000000" pitchFamily="2" charset="0"/>
            </a:endParaRPr>
          </a:p>
          <a:p>
            <a:r>
              <a:rPr lang="en-US" sz="1088" b="1" dirty="0">
                <a:latin typeface="ChevinLight" panose="02000300000000000000" pitchFamily="2" charset="0"/>
              </a:rPr>
              <a:t>Set-up</a:t>
            </a:r>
          </a:p>
          <a:p>
            <a:pPr marL="155505" indent="-155505">
              <a:buFont typeface="Arial" panose="020B0604020202020204" pitchFamily="34" charset="0"/>
              <a:buChar char="•"/>
            </a:pPr>
            <a:r>
              <a:rPr lang="en-US" sz="1088" dirty="0">
                <a:latin typeface="ChevinLight" panose="02000300000000000000" pitchFamily="2" charset="0"/>
              </a:rPr>
              <a:t>Ensure the work area is as per the 5s standard and adhering to safe distances.</a:t>
            </a:r>
          </a:p>
          <a:p>
            <a:pPr marL="155505" indent="-155505">
              <a:buFont typeface="Arial" panose="020B0604020202020204" pitchFamily="34" charset="0"/>
              <a:buChar char="•"/>
            </a:pPr>
            <a:r>
              <a:rPr lang="en-GB" sz="1088" dirty="0">
                <a:latin typeface="ChevinLight" panose="02000300000000000000" pitchFamily="2" charset="0"/>
              </a:rPr>
              <a:t>Extend Boom in to trailer, press belt start button to activate, and place items from the rear of the trailer on to the conveyer. Move boom further in to vehicle as required. When trailer is empty, press stop button and return to parked position.</a:t>
            </a:r>
          </a:p>
          <a:p>
            <a:pPr marL="155505" indent="-155505">
              <a:buFont typeface="Arial" panose="020B0604020202020204" pitchFamily="34" charset="0"/>
              <a:buChar char="•"/>
            </a:pPr>
            <a:endParaRPr lang="en-US" sz="1088" dirty="0">
              <a:latin typeface="ChevinLight" panose="02000300000000000000" pitchFamily="2" charset="0"/>
            </a:endParaRPr>
          </a:p>
          <a:p>
            <a:r>
              <a:rPr lang="en-GB" sz="1088" dirty="0">
                <a:latin typeface="ChevinLight" panose="02000300000000000000" pitchFamily="2" charset="0"/>
              </a:rPr>
              <a:t>Check dimensions of parcel and ensure that parcels are placed on to conveyer belt Tracked label side up.</a:t>
            </a:r>
          </a:p>
          <a:p>
            <a:endParaRPr lang="en-GB" sz="1088" dirty="0">
              <a:latin typeface="ChevinLight" panose="02000300000000000000" pitchFamily="2" charset="0"/>
            </a:endParaRPr>
          </a:p>
          <a:p>
            <a:endParaRPr lang="en-GB" sz="1088" dirty="0">
              <a:latin typeface="ChevinBold" panose="02000700000000000000" pitchFamily="2" charset="0"/>
            </a:endParaRPr>
          </a:p>
          <a:p>
            <a:r>
              <a:rPr lang="en-GB" sz="1100" b="1" dirty="0">
                <a:latin typeface="ChevinLight" panose="02000300000000000000" pitchFamily="2" charset="0"/>
              </a:rPr>
              <a:t>Version Control</a:t>
            </a:r>
          </a:p>
          <a:p>
            <a:pPr marL="171450" indent="-171450">
              <a:buFont typeface="Arial" panose="020B0604020202020204" pitchFamily="34" charset="0"/>
              <a:buChar char="•"/>
            </a:pPr>
            <a:r>
              <a:rPr lang="en-GB" sz="1100" dirty="0">
                <a:latin typeface="ChevinLight" panose="02000300000000000000" pitchFamily="2" charset="0"/>
              </a:rPr>
              <a:t>Approval Date = 25.06.2020</a:t>
            </a:r>
          </a:p>
          <a:p>
            <a:pPr marL="171450" indent="-171450">
              <a:buFont typeface="Arial" panose="020B0604020202020204" pitchFamily="34" charset="0"/>
              <a:buChar char="•"/>
            </a:pPr>
            <a:r>
              <a:rPr lang="en-GB" sz="1100" dirty="0">
                <a:latin typeface="ChevinLight" panose="02000300000000000000" pitchFamily="2" charset="0"/>
              </a:rPr>
              <a:t>Issued by: Matt Kelly</a:t>
            </a:r>
          </a:p>
          <a:p>
            <a:pPr marL="171450" indent="-171450">
              <a:buFont typeface="Arial" panose="020B0604020202020204" pitchFamily="34" charset="0"/>
              <a:buChar char="•"/>
            </a:pPr>
            <a:r>
              <a:rPr lang="en-GB" sz="1100" dirty="0">
                <a:latin typeface="ChevinLight" panose="02000300000000000000" pitchFamily="2" charset="0"/>
              </a:rPr>
              <a:t>Temporary due to Coronavirus.</a:t>
            </a:r>
          </a:p>
          <a:p>
            <a:endParaRPr lang="en-US" sz="1088" dirty="0">
              <a:solidFill>
                <a:srgbClr val="FF0000"/>
              </a:solidFill>
              <a:latin typeface="ChevinLight" panose="02000300000000000000" pitchFamily="2" charset="0"/>
            </a:endParaRPr>
          </a:p>
          <a:p>
            <a:endParaRPr lang="en-US" sz="1088" dirty="0">
              <a:solidFill>
                <a:srgbClr val="FF0000"/>
              </a:solidFill>
              <a:latin typeface="ChevinLight" panose="02000300000000000000" pitchFamily="2" charset="0"/>
            </a:endParaRPr>
          </a:p>
          <a:p>
            <a:endParaRPr lang="en-US" sz="1088" dirty="0">
              <a:solidFill>
                <a:srgbClr val="FF0000"/>
              </a:solidFill>
              <a:latin typeface="ChevinLight" panose="02000300000000000000" pitchFamily="2" charset="0"/>
            </a:endParaRPr>
          </a:p>
          <a:p>
            <a:endParaRPr lang="en-US" sz="1088" dirty="0">
              <a:solidFill>
                <a:srgbClr val="FF0000"/>
              </a:solidFill>
              <a:latin typeface="ChevinLight" panose="02000300000000000000" pitchFamily="2" charset="0"/>
            </a:endParaRPr>
          </a:p>
          <a:p>
            <a:endParaRPr lang="en-GB" sz="1088" dirty="0">
              <a:solidFill>
                <a:srgbClr val="FF0000"/>
              </a:solidFill>
              <a:latin typeface="ChevinLight" panose="02000300000000000000" pitchFamily="2" charset="0"/>
            </a:endParaRPr>
          </a:p>
        </p:txBody>
      </p:sp>
      <p:sp>
        <p:nvSpPr>
          <p:cNvPr id="8" name="TextBox 7">
            <a:extLst>
              <a:ext uri="{FF2B5EF4-FFF2-40B4-BE49-F238E27FC236}">
                <a16:creationId xmlns:a16="http://schemas.microsoft.com/office/drawing/2014/main" id="{E9AAA882-F7EB-491D-B3C3-B239DDD8950E}"/>
              </a:ext>
            </a:extLst>
          </p:cNvPr>
          <p:cNvSpPr txBox="1"/>
          <p:nvPr/>
        </p:nvSpPr>
        <p:spPr>
          <a:xfrm>
            <a:off x="6578592" y="1323177"/>
            <a:ext cx="335467" cy="343620"/>
          </a:xfrm>
          <a:prstGeom prst="rect">
            <a:avLst/>
          </a:prstGeom>
          <a:noFill/>
        </p:spPr>
        <p:txBody>
          <a:bodyPr wrap="square" rtlCol="0">
            <a:spAutoFit/>
          </a:bodyPr>
          <a:lstStyle/>
          <a:p>
            <a:r>
              <a:rPr lang="en-GB" sz="1633" dirty="0">
                <a:solidFill>
                  <a:srgbClr val="FF0000"/>
                </a:solidFill>
              </a:rPr>
              <a:t>A</a:t>
            </a:r>
          </a:p>
        </p:txBody>
      </p:sp>
      <p:pic>
        <p:nvPicPr>
          <p:cNvPr id="46" name="Picture 10" descr="Figure 1 standing still">
            <a:extLst>
              <a:ext uri="{FF2B5EF4-FFF2-40B4-BE49-F238E27FC236}">
                <a16:creationId xmlns:a16="http://schemas.microsoft.com/office/drawing/2014/main" id="{F1794688-BA43-41CF-B7B0-405FA9FF967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5793238" y="3010477"/>
            <a:ext cx="582407" cy="4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64895544-29A7-40F8-93C5-41A9A89BF6E3}"/>
              </a:ext>
            </a:extLst>
          </p:cNvPr>
          <p:cNvSpPr txBox="1"/>
          <p:nvPr/>
        </p:nvSpPr>
        <p:spPr>
          <a:xfrm>
            <a:off x="5723348" y="3319060"/>
            <a:ext cx="335467" cy="343620"/>
          </a:xfrm>
          <a:prstGeom prst="rect">
            <a:avLst/>
          </a:prstGeom>
          <a:noFill/>
        </p:spPr>
        <p:txBody>
          <a:bodyPr wrap="square" rtlCol="0">
            <a:spAutoFit/>
          </a:bodyPr>
          <a:lstStyle/>
          <a:p>
            <a:r>
              <a:rPr lang="en-GB" sz="1633" dirty="0">
                <a:solidFill>
                  <a:srgbClr val="FF0000"/>
                </a:solidFill>
              </a:rPr>
              <a:t>A</a:t>
            </a:r>
          </a:p>
        </p:txBody>
      </p:sp>
      <p:sp>
        <p:nvSpPr>
          <p:cNvPr id="32" name="Rectangle 31">
            <a:extLst>
              <a:ext uri="{FF2B5EF4-FFF2-40B4-BE49-F238E27FC236}">
                <a16:creationId xmlns:a16="http://schemas.microsoft.com/office/drawing/2014/main" id="{66539CB3-D77D-4BA8-9E16-4F68BE7433F2}"/>
              </a:ext>
            </a:extLst>
          </p:cNvPr>
          <p:cNvSpPr/>
          <p:nvPr/>
        </p:nvSpPr>
        <p:spPr>
          <a:xfrm>
            <a:off x="135802" y="648304"/>
            <a:ext cx="9340669" cy="4713827"/>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51" name="Rectangle 50">
            <a:extLst>
              <a:ext uri="{FF2B5EF4-FFF2-40B4-BE49-F238E27FC236}">
                <a16:creationId xmlns:a16="http://schemas.microsoft.com/office/drawing/2014/main" id="{74C48C52-905B-45F5-B84B-9CE1480B5136}"/>
              </a:ext>
            </a:extLst>
          </p:cNvPr>
          <p:cNvSpPr/>
          <p:nvPr/>
        </p:nvSpPr>
        <p:spPr>
          <a:xfrm>
            <a:off x="135803" y="5369616"/>
            <a:ext cx="9340668" cy="1381456"/>
          </a:xfrm>
          <a:prstGeom prst="rect">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r>
              <a:rPr lang="en-GB" sz="1100" b="1" dirty="0">
                <a:solidFill>
                  <a:schemeClr val="tx1"/>
                </a:solidFill>
                <a:latin typeface="ChevinLight" panose="02000300000000000000" pitchFamily="2" charset="0"/>
              </a:rPr>
              <a:t>People </a:t>
            </a:r>
            <a:r>
              <a:rPr lang="en-GB" sz="1100" dirty="0">
                <a:solidFill>
                  <a:schemeClr val="tx1"/>
                </a:solidFill>
                <a:latin typeface="ChevinLight" panose="02000300000000000000" pitchFamily="2" charset="0"/>
              </a:rPr>
              <a:t>(</a:t>
            </a:r>
            <a:r>
              <a:rPr lang="en-GB" sz="1100" dirty="0">
                <a:solidFill>
                  <a:srgbClr val="0070C0"/>
                </a:solidFill>
                <a:latin typeface="ChevinLight" panose="02000300000000000000" pitchFamily="2" charset="0"/>
              </a:rPr>
              <a:t>incl. efficiency calc</a:t>
            </a:r>
            <a:r>
              <a:rPr lang="en-GB" sz="1100" dirty="0">
                <a:solidFill>
                  <a:schemeClr val="tx1"/>
                </a:solidFill>
                <a:latin typeface="ChevinLight" panose="02000300000000000000" pitchFamily="2" charset="0"/>
              </a:rPr>
              <a:t>)</a:t>
            </a:r>
          </a:p>
          <a:p>
            <a:pPr marL="155505" indent="-155505">
              <a:buClr>
                <a:schemeClr val="tx1"/>
              </a:buClr>
              <a:buFont typeface="Arial" panose="020B0604020202020204" pitchFamily="34" charset="0"/>
              <a:buChar char="•"/>
            </a:pPr>
            <a:r>
              <a:rPr lang="en-GB" sz="1100" dirty="0">
                <a:solidFill>
                  <a:srgbClr val="FF0000"/>
                </a:solidFill>
                <a:latin typeface="ChevinLight" panose="02000300000000000000" pitchFamily="2" charset="0"/>
              </a:rPr>
              <a:t>A</a:t>
            </a:r>
            <a:r>
              <a:rPr lang="en-GB" sz="1100" dirty="0">
                <a:solidFill>
                  <a:schemeClr val="tx1"/>
                </a:solidFill>
                <a:latin typeface="ChevinLight" panose="02000300000000000000" pitchFamily="2" charset="0"/>
              </a:rPr>
              <a:t> = Induct (</a:t>
            </a:r>
            <a:r>
              <a:rPr lang="en-GB" sz="1100" dirty="0">
                <a:solidFill>
                  <a:srgbClr val="0070C0"/>
                </a:solidFill>
                <a:latin typeface="ChevinLight" panose="02000300000000000000" pitchFamily="2" charset="0"/>
              </a:rPr>
              <a:t>number to allow minimum social distancing guidance</a:t>
            </a:r>
            <a:r>
              <a:rPr lang="en-GB" sz="1100" dirty="0">
                <a:solidFill>
                  <a:schemeClr val="tx1"/>
                </a:solidFill>
                <a:latin typeface="ChevinLight" panose="02000300000000000000" pitchFamily="2" charset="0"/>
              </a:rPr>
              <a:t>)</a:t>
            </a:r>
          </a:p>
          <a:p>
            <a:endParaRPr lang="en-GB" sz="1100" b="1" dirty="0">
              <a:solidFill>
                <a:schemeClr val="tx1"/>
              </a:solidFill>
              <a:latin typeface="ChevinLight" panose="02000300000000000000" pitchFamily="2" charset="0"/>
            </a:endParaRPr>
          </a:p>
          <a:p>
            <a:r>
              <a:rPr lang="en-GB" sz="1100" b="1" dirty="0">
                <a:solidFill>
                  <a:schemeClr val="tx1"/>
                </a:solidFill>
                <a:latin typeface="ChevinLight" panose="02000300000000000000" pitchFamily="2" charset="0"/>
              </a:rPr>
              <a:t>Equipment</a:t>
            </a:r>
          </a:p>
          <a:p>
            <a:pPr marL="155505" indent="-155505">
              <a:buFont typeface="Arial" panose="020B0604020202020204" pitchFamily="34" charset="0"/>
              <a:buChar char="•"/>
            </a:pPr>
            <a:r>
              <a:rPr lang="en-GB" sz="1100" dirty="0">
                <a:solidFill>
                  <a:schemeClr val="tx1"/>
                </a:solidFill>
                <a:latin typeface="ChevinLight" panose="02000300000000000000" pitchFamily="2" charset="0"/>
              </a:rPr>
              <a:t>Boom Conveyor (x1)</a:t>
            </a:r>
          </a:p>
          <a:p>
            <a:pPr marL="155505" indent="-155505">
              <a:buFont typeface="Arial" panose="020B0604020202020204" pitchFamily="34" charset="0"/>
              <a:buChar char="•"/>
            </a:pPr>
            <a:r>
              <a:rPr lang="en-GB" sz="1100" dirty="0">
                <a:solidFill>
                  <a:schemeClr val="tx1"/>
                </a:solidFill>
                <a:latin typeface="ChevinLight" panose="02000300000000000000" pitchFamily="2" charset="0"/>
              </a:rPr>
              <a:t>Hand scanners (1 per induct operator)</a:t>
            </a:r>
          </a:p>
          <a:p>
            <a:r>
              <a:rPr lang="en-GB" sz="1100" b="1" dirty="0">
                <a:solidFill>
                  <a:schemeClr val="tx1"/>
                </a:solidFill>
                <a:latin typeface="ChevinLight" panose="02000300000000000000" pitchFamily="2" charset="0"/>
              </a:rPr>
              <a:t>Multiple Area</a:t>
            </a:r>
          </a:p>
          <a:p>
            <a:pPr marL="155505" indent="-155505">
              <a:buFont typeface="Arial" panose="020B0604020202020204" pitchFamily="34" charset="0"/>
              <a:buChar char="•"/>
            </a:pPr>
            <a:r>
              <a:rPr lang="en-GB" sz="1100" dirty="0">
                <a:solidFill>
                  <a:schemeClr val="tx1"/>
                </a:solidFill>
                <a:latin typeface="ChevinLight" panose="02000300000000000000" pitchFamily="2" charset="0"/>
              </a:rPr>
              <a:t>TM covers up to 2 machines</a:t>
            </a:r>
          </a:p>
          <a:p>
            <a:pPr marL="155505" indent="-155505">
              <a:buFont typeface="Arial" panose="020B0604020202020204" pitchFamily="34" charset="0"/>
              <a:buChar char="•"/>
            </a:pPr>
            <a:r>
              <a:rPr lang="en-GB" sz="1100" dirty="0">
                <a:solidFill>
                  <a:schemeClr val="tx1"/>
                </a:solidFill>
                <a:latin typeface="ChevinLight" panose="02000300000000000000" pitchFamily="2" charset="0"/>
              </a:rPr>
              <a:t>WAM covers multiple areas</a:t>
            </a:r>
          </a:p>
          <a:p>
            <a:pPr marL="155505" indent="-155505">
              <a:buFont typeface="Arial" panose="020B0604020202020204" pitchFamily="34" charset="0"/>
              <a:buChar char="•"/>
            </a:pPr>
            <a:r>
              <a:rPr lang="en-GB" sz="1100" dirty="0">
                <a:solidFill>
                  <a:schemeClr val="tx1"/>
                </a:solidFill>
                <a:latin typeface="ChevinLight" panose="02000300000000000000" pitchFamily="2" charset="0"/>
              </a:rPr>
              <a:t>Porters cover multiple areas and operate continuously to maintain flow to and from area.  </a:t>
            </a:r>
            <a:r>
              <a:rPr lang="en-GB" sz="1100" dirty="0">
                <a:solidFill>
                  <a:schemeClr val="tx1"/>
                </a:solidFill>
                <a:highlight>
                  <a:srgbClr val="FFFFFF"/>
                </a:highlight>
                <a:latin typeface="ChevinLight" panose="02000300000000000000" pitchFamily="2" charset="0"/>
              </a:rPr>
              <a:t>1 metre social </a:t>
            </a:r>
            <a:r>
              <a:rPr lang="en-GB" sz="1100" dirty="0">
                <a:solidFill>
                  <a:schemeClr val="tx1"/>
                </a:solidFill>
                <a:latin typeface="ChevinLight" panose="02000300000000000000" pitchFamily="2" charset="0"/>
              </a:rPr>
              <a:t>distancing must be adhered to.</a:t>
            </a:r>
          </a:p>
          <a:p>
            <a:endParaRPr lang="en-GB" sz="1088" dirty="0">
              <a:solidFill>
                <a:schemeClr val="tx1"/>
              </a:solidFill>
              <a:latin typeface="ChevinLight" panose="02000300000000000000" pitchFamily="2" charset="0"/>
            </a:endParaRPr>
          </a:p>
        </p:txBody>
      </p:sp>
      <p:sp>
        <p:nvSpPr>
          <p:cNvPr id="53" name="TextBox 52">
            <a:extLst>
              <a:ext uri="{FF2B5EF4-FFF2-40B4-BE49-F238E27FC236}">
                <a16:creationId xmlns:a16="http://schemas.microsoft.com/office/drawing/2014/main" id="{4F7F1280-3F95-4F3C-BE06-79907F82678F}"/>
              </a:ext>
            </a:extLst>
          </p:cNvPr>
          <p:cNvSpPr txBox="1"/>
          <p:nvPr/>
        </p:nvSpPr>
        <p:spPr>
          <a:xfrm>
            <a:off x="5124211" y="2215027"/>
            <a:ext cx="888145" cy="461665"/>
          </a:xfrm>
          <a:prstGeom prst="rect">
            <a:avLst/>
          </a:prstGeom>
          <a:solidFill>
            <a:schemeClr val="bg1"/>
          </a:solidFill>
        </p:spPr>
        <p:txBody>
          <a:bodyPr wrap="square" rtlCol="0">
            <a:spAutoFit/>
          </a:bodyPr>
          <a:lstStyle/>
          <a:p>
            <a:pPr algn="ctr"/>
            <a:r>
              <a:rPr lang="en-GB" sz="1200" dirty="0">
                <a:highlight>
                  <a:srgbClr val="FFFFFF"/>
                </a:highlight>
              </a:rPr>
              <a:t>1 metre </a:t>
            </a:r>
            <a:r>
              <a:rPr lang="en-GB" sz="1200" dirty="0"/>
              <a:t>distance</a:t>
            </a:r>
          </a:p>
        </p:txBody>
      </p:sp>
      <p:cxnSp>
        <p:nvCxnSpPr>
          <p:cNvPr id="55" name="Straight Arrow Connector 54">
            <a:extLst>
              <a:ext uri="{FF2B5EF4-FFF2-40B4-BE49-F238E27FC236}">
                <a16:creationId xmlns:a16="http://schemas.microsoft.com/office/drawing/2014/main" id="{0398C5E7-8232-440B-A3E1-47989D4D8FB4}"/>
              </a:ext>
            </a:extLst>
          </p:cNvPr>
          <p:cNvCxnSpPr>
            <a:cxnSpLocks/>
          </p:cNvCxnSpPr>
          <p:nvPr/>
        </p:nvCxnSpPr>
        <p:spPr>
          <a:xfrm flipV="1">
            <a:off x="6153469" y="2033359"/>
            <a:ext cx="0" cy="908343"/>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62CBC65-1375-47CF-9F8F-12E0254E98C2}"/>
              </a:ext>
            </a:extLst>
          </p:cNvPr>
          <p:cNvSpPr txBox="1"/>
          <p:nvPr/>
        </p:nvSpPr>
        <p:spPr>
          <a:xfrm>
            <a:off x="6656876" y="992506"/>
            <a:ext cx="1167037" cy="276999"/>
          </a:xfrm>
          <a:prstGeom prst="rect">
            <a:avLst/>
          </a:prstGeom>
          <a:noFill/>
        </p:spPr>
        <p:txBody>
          <a:bodyPr wrap="square" rtlCol="0">
            <a:spAutoFit/>
          </a:bodyPr>
          <a:lstStyle/>
          <a:p>
            <a:r>
              <a:rPr lang="en-GB" sz="1200" b="1" dirty="0">
                <a:latin typeface="ChevinLight" panose="02000300000000000000" pitchFamily="2" charset="0"/>
              </a:rPr>
              <a:t>Rear of trailer</a:t>
            </a:r>
          </a:p>
        </p:txBody>
      </p:sp>
    </p:spTree>
    <p:extLst>
      <p:ext uri="{BB962C8B-B14F-4D97-AF65-F5344CB8AC3E}">
        <p14:creationId xmlns:p14="http://schemas.microsoft.com/office/powerpoint/2010/main" val="732038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1566</Words>
  <Application>Microsoft Office PowerPoint</Application>
  <PresentationFormat>Widescreen</PresentationFormat>
  <Paragraphs>363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ChevinBold</vt:lpstr>
      <vt:lpstr>ChevinLight</vt:lpstr>
      <vt:lpstr>Office Theme</vt:lpstr>
      <vt:lpstr>COVID 19 Social Distancing in the Workplace 1m distance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Social Distancing in the Workplace 1m distance</dc:title>
  <dc:creator>Matthew Kelly</dc:creator>
  <cp:lastModifiedBy>Diane Wyatt</cp:lastModifiedBy>
  <cp:revision>3</cp:revision>
  <dcterms:created xsi:type="dcterms:W3CDTF">2020-07-13T14:20:14Z</dcterms:created>
  <dcterms:modified xsi:type="dcterms:W3CDTF">2020-07-20T16:06:09Z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matthew.j.kelly@royalmail.com</vt:lpwstr>
  </property>
  <property fmtid="{D5CDD505-2E9C-101B-9397-08002B2CF9AE}" pid="5" name="MSIP_Label_980f36f3-41a5-4f45-a6a2-e224f336accd_SetDate">
    <vt:lpwstr>2020-07-13T14:21:14.2012446Z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