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17" r:id="rId2"/>
    <p:sldId id="310" r:id="rId3"/>
    <p:sldId id="326" r:id="rId4"/>
    <p:sldId id="327" r:id="rId5"/>
    <p:sldId id="328" r:id="rId6"/>
    <p:sldId id="329" r:id="rId7"/>
    <p:sldId id="330" r:id="rId8"/>
    <p:sldId id="331" r:id="rId9"/>
    <p:sldId id="316" r:id="rId10"/>
    <p:sldId id="31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10">
          <p15:clr>
            <a:srgbClr val="A4A3A4"/>
          </p15:clr>
        </p15:guide>
        <p15:guide id="3" orient="horz" pos="178">
          <p15:clr>
            <a:srgbClr val="A4A3A4"/>
          </p15:clr>
        </p15:guide>
        <p15:guide id="4" orient="horz" pos="957">
          <p15:clr>
            <a:srgbClr val="A4A3A4"/>
          </p15:clr>
        </p15:guide>
        <p15:guide id="5" orient="horz" pos="910">
          <p15:clr>
            <a:srgbClr val="A4A3A4"/>
          </p15:clr>
        </p15:guide>
        <p15:guide id="6" orient="horz" pos="4159">
          <p15:clr>
            <a:srgbClr val="A4A3A4"/>
          </p15:clr>
        </p15:guide>
        <p15:guide id="7" orient="horz" pos="3592">
          <p15:clr>
            <a:srgbClr val="A4A3A4"/>
          </p15:clr>
        </p15:guide>
        <p15:guide id="8" orient="horz" pos="3649">
          <p15:clr>
            <a:srgbClr val="A4A3A4"/>
          </p15:clr>
        </p15:guide>
        <p15:guide id="9" pos="2888">
          <p15:clr>
            <a:srgbClr val="A4A3A4"/>
          </p15:clr>
        </p15:guide>
        <p15:guide id="10" pos="263">
          <p15:clr>
            <a:srgbClr val="A4A3A4"/>
          </p15:clr>
        </p15:guide>
        <p15:guide id="11" pos="5496">
          <p15:clr>
            <a:srgbClr val="A4A3A4"/>
          </p15:clr>
        </p15:guide>
        <p15:guide id="12" pos="3329">
          <p15:clr>
            <a:srgbClr val="A4A3A4"/>
          </p15:clr>
        </p15:guide>
        <p15:guide id="13" pos="2402">
          <p15:clr>
            <a:srgbClr val="A4A3A4"/>
          </p15:clr>
        </p15:guide>
        <p15:guide id="14" pos="4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Symonds" initials="RS" lastIdx="5" clrIdx="0"/>
  <p:cmAuthor id="1" name="Tim K Williams" initials="TKW" lastIdx="5" clrIdx="1"/>
  <p:cmAuthor id="2" name="Gurkan Hasan" initials="G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94139" autoAdjust="0"/>
  </p:normalViewPr>
  <p:slideViewPr>
    <p:cSldViewPr snapToGrid="0" showGuides="1">
      <p:cViewPr varScale="1">
        <p:scale>
          <a:sx n="68" d="100"/>
          <a:sy n="68" d="100"/>
        </p:scale>
        <p:origin x="1794" y="60"/>
      </p:cViewPr>
      <p:guideLst>
        <p:guide orient="horz" pos="2160"/>
        <p:guide orient="horz" pos="210"/>
        <p:guide orient="horz" pos="178"/>
        <p:guide orient="horz" pos="957"/>
        <p:guide orient="horz" pos="910"/>
        <p:guide orient="horz" pos="4159"/>
        <p:guide orient="horz" pos="3592"/>
        <p:guide orient="horz" pos="3649"/>
        <p:guide pos="2888"/>
        <p:guide pos="263"/>
        <p:guide pos="5496"/>
        <p:guide pos="3329"/>
        <p:guide pos="2402"/>
        <p:guide pos="4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4DDDE9-F73C-46E7-93CB-E113B5CDC408}" type="datetimeFigureOut">
              <a:rPr lang="en-US" smtClean="0"/>
              <a:t>6/29/2020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4A3B-6C19-4A4A-BBCE-7FF7123F94A3}" type="slidenum">
              <a:rPr lang="en-US" smtClean="0"/>
              <a:t>‹#›</a:t>
            </a:fld>
            <a:endParaRPr lang="en-US" dirty="0"/>
          </a:p>
        </p:txBody>
      </p:sp>
    </p:spTree>
    <p:extLst>
      <p:ext uri="{BB962C8B-B14F-4D97-AF65-F5344CB8AC3E}">
        <p14:creationId xmlns:p14="http://schemas.microsoft.com/office/powerpoint/2010/main" val="152718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6C07F4E0-1604-49A8-8AFD-492A88FAAC25}" type="datetimeFigureOut">
              <a:rPr lang="en-US" smtClean="0"/>
              <a:pPr/>
              <a:t>6/29/2020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EE4C5386-DB2A-45A4-86A4-E806641C31E4}" type="slidenum">
              <a:rPr lang="en-US" smtClean="0"/>
              <a:pPr/>
              <a:t>‹#›</a:t>
            </a:fld>
            <a:endParaRPr lang="en-US" dirty="0"/>
          </a:p>
        </p:txBody>
      </p:sp>
    </p:spTree>
    <p:extLst>
      <p:ext uri="{BB962C8B-B14F-4D97-AF65-F5344CB8AC3E}">
        <p14:creationId xmlns:p14="http://schemas.microsoft.com/office/powerpoint/2010/main" val="33581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7D1BF-A6A7-4916-89B0-E7932344E196}" type="slidenum">
              <a:rPr lang="en-US" smtClean="0"/>
              <a:pPr/>
              <a:t>1</a:t>
            </a:fld>
            <a:endParaRPr lang="en-US" dirty="0"/>
          </a:p>
        </p:txBody>
      </p:sp>
      <p:sp>
        <p:nvSpPr>
          <p:cNvPr id="179202" name="Rectangle 2"/>
          <p:cNvSpPr>
            <a:spLocks noGrp="1" noRot="1" noChangeAspect="1"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4C5386-DB2A-45A4-86A4-E806641C31E4}" type="slidenum">
              <a:rPr lang="en-US" smtClean="0"/>
              <a:pPr/>
              <a:t>2</a:t>
            </a:fld>
            <a:endParaRPr lang="en-US" dirty="0"/>
          </a:p>
        </p:txBody>
      </p:sp>
    </p:spTree>
    <p:extLst>
      <p:ext uri="{BB962C8B-B14F-4D97-AF65-F5344CB8AC3E}">
        <p14:creationId xmlns:p14="http://schemas.microsoft.com/office/powerpoint/2010/main" val="46387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P&amp;FS Employees can access Fire Warden Training through </a:t>
            </a:r>
            <a:r>
              <a:rPr lang="en-GB" sz="1200" kern="1200" dirty="0">
                <a:solidFill>
                  <a:schemeClr val="tx1"/>
                </a:solidFill>
                <a:effectLst/>
                <a:latin typeface="Arial" pitchFamily="34" charset="0"/>
                <a:ea typeface="+mn-ea"/>
                <a:cs typeface="+mn-cs"/>
              </a:rPr>
              <a:t>Citric access</a:t>
            </a:r>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US" smtClean="0"/>
              <a:pPr/>
              <a:t>8</a:t>
            </a:fld>
            <a:endParaRPr lang="en-US" dirty="0"/>
          </a:p>
        </p:txBody>
      </p:sp>
    </p:spTree>
    <p:extLst>
      <p:ext uri="{BB962C8B-B14F-4D97-AF65-F5344CB8AC3E}">
        <p14:creationId xmlns:p14="http://schemas.microsoft.com/office/powerpoint/2010/main" val="2562469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13" y="282574"/>
            <a:ext cx="8307387" cy="990000"/>
          </a:xfrm>
        </p:spPr>
        <p:txBody>
          <a:bodyPr/>
          <a:lstStyle>
            <a:lvl1pPr algn="l">
              <a:defRPr b="1">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17514" y="1444625"/>
            <a:ext cx="6567180" cy="1527175"/>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7" name="Group 56"/>
          <p:cNvGrpSpPr/>
          <p:nvPr userDrawn="1"/>
        </p:nvGrpSpPr>
        <p:grpSpPr>
          <a:xfrm>
            <a:off x="3760047" y="4863432"/>
            <a:ext cx="1573953" cy="1080727"/>
            <a:chOff x="3760047" y="4863432"/>
            <a:chExt cx="1573953" cy="1080727"/>
          </a:xfrm>
        </p:grpSpPr>
        <p:pic>
          <p:nvPicPr>
            <p:cNvPr id="24" name="Picture 12" descr="1"/>
            <p:cNvPicPr>
              <a:picLocks noChangeAspect="1" noChangeArrowheads="1"/>
            </p:cNvPicPr>
            <p:nvPr userDrawn="1"/>
          </p:nvPicPr>
          <p:blipFill>
            <a:blip r:embed="rId2" cstate="print"/>
            <a:srcRect/>
            <a:stretch>
              <a:fillRect/>
            </a:stretch>
          </p:blipFill>
          <p:spPr bwMode="auto">
            <a:xfrm>
              <a:off x="3760047" y="4863432"/>
              <a:ext cx="1573953" cy="1080727"/>
            </a:xfrm>
            <a:prstGeom prst="rect">
              <a:avLst/>
            </a:prstGeom>
            <a:noFill/>
            <a:ln w="9525">
              <a:miter lim="800000"/>
              <a:headEnd/>
              <a:tailEnd/>
            </a:ln>
          </p:spPr>
        </p:pic>
        <p:pic>
          <p:nvPicPr>
            <p:cNvPr id="23" name="Picture 22" descr="rm_e_col_p white bg.tif"/>
            <p:cNvPicPr>
              <a:picLocks noChangeAspect="1"/>
            </p:cNvPicPr>
            <p:nvPr userDrawn="1"/>
          </p:nvPicPr>
          <p:blipFill>
            <a:blip r:embed="rId3" cstate="print"/>
            <a:stretch>
              <a:fillRect/>
            </a:stretch>
          </p:blipFill>
          <p:spPr bwMode="hidden">
            <a:xfrm>
              <a:off x="3762467" y="4880811"/>
              <a:ext cx="1562710" cy="1055952"/>
            </a:xfrm>
            <a:prstGeom prst="rect">
              <a:avLst/>
            </a:prstGeom>
          </p:spPr>
        </p:pic>
      </p:grpSp>
      <p:sp>
        <p:nvSpPr>
          <p:cNvPr id="4" name="TextBox 3" descr="CONFIDENTIAL_TAG_0xFFEE"/>
          <p:cNvSpPr txBox="1"/>
          <p:nvPr userDrawn="1"/>
        </p:nvSpPr>
        <p:spPr>
          <a:xfrm>
            <a:off x="331449" y="6396535"/>
            <a:ext cx="3189841" cy="276999"/>
          </a:xfrm>
          <a:prstGeom prst="rect">
            <a:avLst/>
          </a:prstGeom>
          <a:noFill/>
        </p:spPr>
        <p:txBody>
          <a:bodyPr vert="horz" rtlCol="0">
            <a:spAutoFit/>
          </a:bodyPr>
          <a:lstStyle/>
          <a:p>
            <a:endParaRPr lang="en-US" sz="1200" b="0" i="0" u="none" dirty="0">
              <a:solidFill>
                <a:schemeClr val="bg2"/>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84400"/>
            <a:ext cx="8307388" cy="98865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17513" y="1441585"/>
            <a:ext cx="8307387" cy="42607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F8DEEF1C-85D8-4622-96D6-431C752B73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7513" y="282575"/>
            <a:ext cx="8307387" cy="984365"/>
          </a:xfrm>
        </p:spPr>
        <p:txBody>
          <a:bodyPr/>
          <a:lstStyle>
            <a:lvl1pPr algn="l">
              <a:defRPr b="1">
                <a:solidFill>
                  <a:schemeClr val="tx2"/>
                </a:solidFill>
              </a:defRPr>
            </a:lvl1pPr>
          </a:lstStyle>
          <a:p>
            <a:r>
              <a:rPr lang="en-US" dirty="0"/>
              <a:t>Click to edit </a:t>
            </a:r>
            <a:br>
              <a:rPr lang="en-US" dirty="0"/>
            </a:br>
            <a:r>
              <a:rPr lang="en-US" dirty="0"/>
              <a:t>Master title style</a:t>
            </a:r>
          </a:p>
        </p:txBody>
      </p:sp>
      <p:sp>
        <p:nvSpPr>
          <p:cNvPr id="8" name="Subtitle 2"/>
          <p:cNvSpPr>
            <a:spLocks noGrp="1"/>
          </p:cNvSpPr>
          <p:nvPr>
            <p:ph type="subTitle" idx="1"/>
          </p:nvPr>
        </p:nvSpPr>
        <p:spPr>
          <a:xfrm>
            <a:off x="417514" y="1444625"/>
            <a:ext cx="6567180" cy="137569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9" name="Group 58"/>
          <p:cNvGrpSpPr/>
          <p:nvPr userDrawn="1"/>
        </p:nvGrpSpPr>
        <p:grpSpPr>
          <a:xfrm>
            <a:off x="3760047" y="4863432"/>
            <a:ext cx="1573953" cy="1080727"/>
            <a:chOff x="3760047" y="4863432"/>
            <a:chExt cx="1573953" cy="1080727"/>
          </a:xfrm>
        </p:grpSpPr>
        <p:pic>
          <p:nvPicPr>
            <p:cNvPr id="26" name="Picture 12" descr="1"/>
            <p:cNvPicPr>
              <a:picLocks noChangeAspect="1" noChangeArrowheads="1"/>
            </p:cNvPicPr>
            <p:nvPr userDrawn="1"/>
          </p:nvPicPr>
          <p:blipFill>
            <a:blip r:embed="rId2" cstate="print"/>
            <a:srcRect/>
            <a:stretch>
              <a:fillRect/>
            </a:stretch>
          </p:blipFill>
          <p:spPr bwMode="auto">
            <a:xfrm>
              <a:off x="3760047" y="4863432"/>
              <a:ext cx="1573953" cy="1080727"/>
            </a:xfrm>
            <a:prstGeom prst="rect">
              <a:avLst/>
            </a:prstGeom>
            <a:noFill/>
            <a:ln w="9525">
              <a:miter lim="800000"/>
              <a:headEnd/>
              <a:tailEnd/>
            </a:ln>
          </p:spPr>
        </p:pic>
        <p:pic>
          <p:nvPicPr>
            <p:cNvPr id="27" name="Picture 26" descr="rm_e_col_p white bg.tif"/>
            <p:cNvPicPr>
              <a:picLocks noChangeAspect="1"/>
            </p:cNvPicPr>
            <p:nvPr userDrawn="1"/>
          </p:nvPicPr>
          <p:blipFill>
            <a:blip r:embed="rId3" cstate="print"/>
            <a:stretch>
              <a:fillRect/>
            </a:stretch>
          </p:blipFill>
          <p:spPr bwMode="hidden">
            <a:xfrm>
              <a:off x="3762467" y="4880811"/>
              <a:ext cx="1562710" cy="1055952"/>
            </a:xfrm>
            <a:prstGeom prst="rect">
              <a:avLst/>
            </a:prstGeom>
          </p:spPr>
        </p:pic>
      </p:grpSp>
      <p:sp>
        <p:nvSpPr>
          <p:cNvPr id="2" name="TextBox 1" descr="CONFIDENTIAL_TAG_0xFFEE"/>
          <p:cNvSpPr txBox="1"/>
          <p:nvPr userDrawn="1"/>
        </p:nvSpPr>
        <p:spPr>
          <a:xfrm>
            <a:off x="331449" y="6396535"/>
            <a:ext cx="3189841" cy="276999"/>
          </a:xfrm>
          <a:prstGeom prst="rect">
            <a:avLst/>
          </a:prstGeom>
          <a:noFill/>
        </p:spPr>
        <p:txBody>
          <a:bodyPr vert="horz" rtlCol="0">
            <a:spAutoFit/>
          </a:bodyPr>
          <a:lstStyle/>
          <a:p>
            <a:endParaRPr lang="en-US" sz="1200" b="0" i="0" u="none" dirty="0">
              <a:solidFill>
                <a:schemeClr val="bg2"/>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F8DEEF1C-85D8-4622-96D6-431C752B733C}" type="slidenum">
              <a:rPr lang="en-US" smtClean="0"/>
              <a:pPr/>
              <a:t>‹#›</a:t>
            </a:fld>
            <a:endParaRPr lang="en-US" dirty="0"/>
          </a:p>
        </p:txBody>
      </p:sp>
      <p:sp>
        <p:nvSpPr>
          <p:cNvPr id="8" name="Content Placeholder 2"/>
          <p:cNvSpPr>
            <a:spLocks noGrp="1"/>
          </p:cNvSpPr>
          <p:nvPr>
            <p:ph idx="1"/>
          </p:nvPr>
        </p:nvSpPr>
        <p:spPr>
          <a:xfrm>
            <a:off x="417513" y="1441585"/>
            <a:ext cx="4047609" cy="42607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752020" y="1441585"/>
            <a:ext cx="3972880" cy="42607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17513" y="1444625"/>
            <a:ext cx="4079875" cy="730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762006" y="1444625"/>
            <a:ext cx="3974832" cy="730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F8DEEF1C-85D8-4622-96D6-431C752B733C}" type="slidenum">
              <a:rPr lang="en-US" smtClean="0"/>
              <a:pPr/>
              <a:t>‹#›</a:t>
            </a:fld>
            <a:endParaRPr lang="en-US" dirty="0"/>
          </a:p>
        </p:txBody>
      </p:sp>
      <p:sp>
        <p:nvSpPr>
          <p:cNvPr id="10" name="Content Placeholder 2"/>
          <p:cNvSpPr>
            <a:spLocks noGrp="1"/>
          </p:cNvSpPr>
          <p:nvPr>
            <p:ph idx="13"/>
          </p:nvPr>
        </p:nvSpPr>
        <p:spPr>
          <a:xfrm>
            <a:off x="417513" y="2268187"/>
            <a:ext cx="4047609" cy="3434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752020" y="2268187"/>
            <a:ext cx="3972880" cy="3434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F8DEEF1C-85D8-4622-96D6-431C752B73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F8DEEF1C-85D8-4622-96D6-431C752B73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13" y="282575"/>
            <a:ext cx="8331200" cy="984365"/>
          </a:xfrm>
        </p:spPr>
        <p:txBody>
          <a:bodyPr/>
          <a:lstStyle>
            <a:lvl1pPr algn="l">
              <a:defRPr b="1">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17514" y="1444625"/>
            <a:ext cx="6567180" cy="1527175"/>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4" name="Rectangle 5"/>
          <p:cNvSpPr>
            <a:spLocks noChangeArrowheads="1"/>
          </p:cNvSpPr>
          <p:nvPr userDrawn="1"/>
        </p:nvSpPr>
        <p:spPr bwMode="auto">
          <a:xfrm>
            <a:off x="434975" y="5702300"/>
            <a:ext cx="8328025" cy="913561"/>
          </a:xfrm>
          <a:prstGeom prst="rect">
            <a:avLst/>
          </a:prstGeom>
          <a:noFill/>
          <a:ln w="9525">
            <a:noFill/>
            <a:miter lim="800000"/>
            <a:headEnd/>
            <a:tailEnd/>
          </a:ln>
          <a:effectLst/>
        </p:spPr>
        <p:txBody>
          <a:bodyPr lIns="0" tIns="0" rIns="0" bIns="0" anchor="b" anchorCtr="0">
            <a:noAutofit/>
          </a:bodyPr>
          <a:lstStyle/>
          <a:p>
            <a:pPr algn="ctr">
              <a:lnSpc>
                <a:spcPct val="100000"/>
              </a:lnSpc>
              <a:spcBef>
                <a:spcPct val="0"/>
              </a:spcBef>
              <a:spcAft>
                <a:spcPct val="0"/>
              </a:spcAft>
              <a:buClrTx/>
            </a:pPr>
            <a:r>
              <a:rPr lang="en-US" sz="800" dirty="0">
                <a:solidFill>
                  <a:schemeClr val="tx1"/>
                </a:solidFill>
                <a:latin typeface="Arial" pitchFamily="34" charset="0"/>
                <a:cs typeface="Arial" pitchFamily="34" charset="0"/>
              </a:rPr>
              <a:t>Royal Mail, the cruciform and the colour red are registered trade marks of Royal Mail Group Ltd. All rights reserved.</a:t>
            </a:r>
          </a:p>
        </p:txBody>
      </p:sp>
      <p:grpSp>
        <p:nvGrpSpPr>
          <p:cNvPr id="59" name="Group 58"/>
          <p:cNvGrpSpPr/>
          <p:nvPr userDrawn="1"/>
        </p:nvGrpSpPr>
        <p:grpSpPr>
          <a:xfrm>
            <a:off x="3760047" y="4863432"/>
            <a:ext cx="1573953" cy="1080727"/>
            <a:chOff x="3760047" y="4863432"/>
            <a:chExt cx="1573953" cy="1080727"/>
          </a:xfrm>
        </p:grpSpPr>
        <p:pic>
          <p:nvPicPr>
            <p:cNvPr id="27" name="Picture 12" descr="1"/>
            <p:cNvPicPr>
              <a:picLocks noChangeAspect="1" noChangeArrowheads="1"/>
            </p:cNvPicPr>
            <p:nvPr userDrawn="1"/>
          </p:nvPicPr>
          <p:blipFill>
            <a:blip r:embed="rId2" cstate="print"/>
            <a:srcRect/>
            <a:stretch>
              <a:fillRect/>
            </a:stretch>
          </p:blipFill>
          <p:spPr bwMode="auto">
            <a:xfrm>
              <a:off x="3760047" y="4863432"/>
              <a:ext cx="1573953" cy="1080727"/>
            </a:xfrm>
            <a:prstGeom prst="rect">
              <a:avLst/>
            </a:prstGeom>
            <a:noFill/>
            <a:ln w="9525">
              <a:miter lim="800000"/>
              <a:headEnd/>
              <a:tailEnd/>
            </a:ln>
          </p:spPr>
        </p:pic>
        <p:pic>
          <p:nvPicPr>
            <p:cNvPr id="28" name="Picture 27" descr="rm_e_col_p white bg.tif"/>
            <p:cNvPicPr>
              <a:picLocks noChangeAspect="1"/>
            </p:cNvPicPr>
            <p:nvPr userDrawn="1"/>
          </p:nvPicPr>
          <p:blipFill>
            <a:blip r:embed="rId3" cstate="print"/>
            <a:stretch>
              <a:fillRect/>
            </a:stretch>
          </p:blipFill>
          <p:spPr bwMode="hidden">
            <a:xfrm>
              <a:off x="3762467" y="4880811"/>
              <a:ext cx="1562710" cy="1055952"/>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7513" y="280108"/>
            <a:ext cx="8307387" cy="988652"/>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17513" y="1441585"/>
            <a:ext cx="8269287" cy="4260715"/>
          </a:xfrm>
          <a:prstGeom prst="rect">
            <a:avLst/>
          </a:prstGeom>
        </p:spPr>
        <p:txBody>
          <a:bodyPr vert="horz" lIns="0" tIns="0" rIns="0" bIns="0" rtlCol="0" anchor="t" anchorCtr="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619672" y="6439375"/>
            <a:ext cx="5195561" cy="225830"/>
          </a:xfrm>
          <a:prstGeom prst="rect">
            <a:avLst/>
          </a:prstGeom>
        </p:spPr>
        <p:txBody>
          <a:bodyPr vert="horz" lIns="0" tIns="0" rIns="0" bIns="0" rtlCol="0" anchor="t" anchorCtr="0">
            <a:noAutofit/>
          </a:bodyPr>
          <a:lstStyle>
            <a:lvl1pPr algn="ctr">
              <a:defRPr sz="1200">
                <a:solidFill>
                  <a:schemeClr val="tx1">
                    <a:tint val="75000"/>
                  </a:schemeClr>
                </a:solidFill>
                <a:latin typeface="Arial" pitchFamily="34" charset="0"/>
              </a:defRPr>
            </a:lvl1pPr>
          </a:lstStyle>
          <a:p>
            <a:r>
              <a:rPr lang="en-US" dirty="0"/>
              <a:t> </a:t>
            </a:r>
          </a:p>
        </p:txBody>
      </p:sp>
      <p:sp>
        <p:nvSpPr>
          <p:cNvPr id="6" name="Slide Number Placeholder 5"/>
          <p:cNvSpPr>
            <a:spLocks noGrp="1"/>
          </p:cNvSpPr>
          <p:nvPr>
            <p:ph type="sldNum" sz="quarter" idx="4"/>
          </p:nvPr>
        </p:nvSpPr>
        <p:spPr>
          <a:xfrm>
            <a:off x="417513" y="6439375"/>
            <a:ext cx="935335" cy="241002"/>
          </a:xfrm>
          <a:prstGeom prst="rect">
            <a:avLst/>
          </a:prstGeom>
        </p:spPr>
        <p:txBody>
          <a:bodyPr vert="horz" lIns="0" tIns="0" rIns="0" bIns="0" rtlCol="0" anchor="t" anchorCtr="0">
            <a:noAutofit/>
          </a:bodyPr>
          <a:lstStyle>
            <a:lvl1pPr algn="l">
              <a:defRPr sz="1200">
                <a:solidFill>
                  <a:schemeClr val="tx1">
                    <a:tint val="75000"/>
                  </a:schemeClr>
                </a:solidFill>
                <a:latin typeface="Arial" pitchFamily="34" charset="0"/>
              </a:defRPr>
            </a:lvl1pPr>
          </a:lstStyle>
          <a:p>
            <a:fld id="{F8DEEF1C-85D8-4622-96D6-431C752B733C}" type="slidenum">
              <a:rPr lang="en-US" smtClean="0"/>
              <a:pPr/>
              <a:t>‹#›</a:t>
            </a:fld>
            <a:endParaRPr lang="en-US" dirty="0"/>
          </a:p>
        </p:txBody>
      </p:sp>
      <p:grpSp>
        <p:nvGrpSpPr>
          <p:cNvPr id="59" name="Group 58"/>
          <p:cNvGrpSpPr/>
          <p:nvPr userDrawn="1"/>
        </p:nvGrpSpPr>
        <p:grpSpPr>
          <a:xfrm>
            <a:off x="7593267" y="5963654"/>
            <a:ext cx="1155038" cy="793086"/>
            <a:chOff x="7593267" y="5963654"/>
            <a:chExt cx="1155038" cy="793086"/>
          </a:xfrm>
        </p:grpSpPr>
        <p:pic>
          <p:nvPicPr>
            <p:cNvPr id="25" name="Picture 12" descr="1"/>
            <p:cNvPicPr>
              <a:picLocks noChangeAspect="1" noChangeArrowheads="1"/>
            </p:cNvPicPr>
            <p:nvPr userDrawn="1"/>
          </p:nvPicPr>
          <p:blipFill>
            <a:blip r:embed="rId10" cstate="print"/>
            <a:srcRect/>
            <a:stretch>
              <a:fillRect/>
            </a:stretch>
          </p:blipFill>
          <p:spPr bwMode="auto">
            <a:xfrm>
              <a:off x="7593267" y="5963654"/>
              <a:ext cx="1155038" cy="793086"/>
            </a:xfrm>
            <a:prstGeom prst="rect">
              <a:avLst/>
            </a:prstGeom>
            <a:noFill/>
            <a:ln w="9525">
              <a:miter lim="800000"/>
              <a:headEnd/>
              <a:tailEnd/>
            </a:ln>
          </p:spPr>
        </p:pic>
        <p:pic>
          <p:nvPicPr>
            <p:cNvPr id="27" name="Picture 26" descr="rm_e_col_p white bg.tif"/>
            <p:cNvPicPr>
              <a:picLocks noChangeAspect="1"/>
            </p:cNvPicPr>
            <p:nvPr userDrawn="1"/>
          </p:nvPicPr>
          <p:blipFill>
            <a:blip r:embed="rId11" cstate="print"/>
            <a:stretch>
              <a:fillRect/>
            </a:stretch>
          </p:blipFill>
          <p:spPr bwMode="hidden">
            <a:xfrm>
              <a:off x="7595043" y="5976407"/>
              <a:ext cx="1146787" cy="774905"/>
            </a:xfrm>
            <a:prstGeom prst="rect">
              <a:avLst/>
            </a:prstGeom>
          </p:spPr>
        </p:pic>
      </p:grpSp>
      <p:sp>
        <p:nvSpPr>
          <p:cNvPr id="4" name="TextBox 3" descr="CONFIDENTIAL_TAG_0xFFEE"/>
          <p:cNvSpPr txBox="1"/>
          <p:nvPr userDrawn="1"/>
        </p:nvSpPr>
        <p:spPr>
          <a:xfrm>
            <a:off x="331449" y="6110353"/>
            <a:ext cx="3189841" cy="276999"/>
          </a:xfrm>
          <a:prstGeom prst="rect">
            <a:avLst/>
          </a:prstGeom>
          <a:noFill/>
        </p:spPr>
        <p:txBody>
          <a:bodyPr vert="horz" rtlCol="0">
            <a:spAutoFit/>
          </a:bodyPr>
          <a:lstStyle/>
          <a:p>
            <a:endParaRPr lang="en-US" sz="1200" b="0" i="0" u="none" dirty="0">
              <a:solidFill>
                <a:schemeClr val="bg2"/>
              </a:solidFill>
              <a:latin typeface="Arial"/>
            </a:endParaRPr>
          </a:p>
        </p:txBody>
      </p:sp>
      <p:sp>
        <p:nvSpPr>
          <p:cNvPr id="7" name="MSIPCMContentMarking" descr="{&quot;HashCode&quot;:-685326706,&quot;Placement&quot;:&quot;Footer&quot;}">
            <a:extLst>
              <a:ext uri="{FF2B5EF4-FFF2-40B4-BE49-F238E27FC236}">
                <a16:creationId xmlns:a16="http://schemas.microsoft.com/office/drawing/2014/main" id="{4F0ED8CD-E5D2-4021-B9B0-9C1374DE1D3A}"/>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lnSpc>
          <a:spcPct val="90000"/>
        </a:lnSpc>
        <a:spcBef>
          <a:spcPct val="0"/>
        </a:spcBef>
        <a:buNone/>
        <a:defRPr sz="3600" b="1" kern="1200">
          <a:solidFill>
            <a:schemeClr val="tx1"/>
          </a:solidFill>
          <a:latin typeface="Arial" pitchFamily="34" charset="0"/>
          <a:ea typeface="+mj-ea"/>
          <a:cs typeface="+mj-cs"/>
        </a:defRPr>
      </a:lvl1pPr>
    </p:titleStyle>
    <p:bodyStyle>
      <a:lvl1pPr marL="277813" indent="-277813" algn="l" defTabSz="914400" rtl="0" eaLnBrk="1" latinLnBrk="0" hangingPunct="1">
        <a:spcBef>
          <a:spcPct val="20000"/>
        </a:spcBef>
        <a:buClr>
          <a:schemeClr val="tx2"/>
        </a:buClr>
        <a:buFont typeface="Verdana" pitchFamily="34" charset="0"/>
        <a:buChar char="•"/>
        <a:defRPr sz="2400" kern="1200">
          <a:solidFill>
            <a:schemeClr val="tx1"/>
          </a:solidFill>
          <a:latin typeface="Arial" pitchFamily="34" charset="0"/>
          <a:ea typeface="+mn-ea"/>
          <a:cs typeface="+mn-cs"/>
        </a:defRPr>
      </a:lvl1pPr>
      <a:lvl2pPr marL="447675" indent="0" algn="l" defTabSz="914400" rtl="0" eaLnBrk="1" latinLnBrk="0" hangingPunct="1">
        <a:spcBef>
          <a:spcPct val="20000"/>
        </a:spcBef>
        <a:buFontTx/>
        <a:buNone/>
        <a:defRPr sz="2000" kern="1200">
          <a:solidFill>
            <a:schemeClr val="tx2"/>
          </a:solidFill>
          <a:latin typeface="Arial" pitchFamily="34" charset="0"/>
          <a:ea typeface="+mn-ea"/>
          <a:cs typeface="+mn-cs"/>
        </a:defRPr>
      </a:lvl2pPr>
      <a:lvl3pPr marL="996950" indent="-185738"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mn-cs"/>
        </a:defRPr>
      </a:lvl3pPr>
      <a:lvl4pPr marL="1358900" indent="-180975"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mn-cs"/>
        </a:defRPr>
      </a:lvl4pPr>
      <a:lvl5pPr marL="1725613" indent="-185738"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property.records@royalmail.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intranet.royalmailgroup.com/BPL/BPL%20%20Group%20Safety%20%20MAIN/Forms/RMFire.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performancemanager.successfactors.eu/sf/learning?destUrl=https%3a%2f%2froyalmail%2eplateau%2ecom%2flearning%2fuser%2fdeeplink%5fredirect%2ejsp%3flinkId%3dITEM%5fDETAILS%26componentID%3d8061%26componentTypeID%3dONLINE%26revisionDate%3d1528440720000%26fromSF%3dY&amp;company=C0001112080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property.records@royalmail.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195" y="314783"/>
            <a:ext cx="8307387" cy="958183"/>
          </a:xfrm>
        </p:spPr>
        <p:txBody>
          <a:bodyPr/>
          <a:lstStyle/>
          <a:p>
            <a:pPr algn="ctr"/>
            <a:br>
              <a:rPr lang="en-US" sz="3200" b="0" dirty="0">
                <a:latin typeface="ChevinBold" panose="02000700000000000000" pitchFamily="2" charset="0"/>
              </a:rPr>
            </a:br>
            <a:br>
              <a:rPr lang="en-US" sz="3200" b="0" dirty="0">
                <a:latin typeface="ChevinBold" panose="02000700000000000000" pitchFamily="2" charset="0"/>
              </a:rPr>
            </a:br>
            <a:br>
              <a:rPr lang="en-US" sz="3200" b="0" dirty="0">
                <a:latin typeface="ChevinBold" panose="02000700000000000000" pitchFamily="2" charset="0"/>
              </a:rPr>
            </a:br>
            <a:br>
              <a:rPr lang="en-US" sz="3200" b="0" dirty="0">
                <a:latin typeface="ChevinBold" panose="02000700000000000000" pitchFamily="2" charset="0"/>
              </a:rPr>
            </a:br>
            <a:r>
              <a:rPr lang="en-US" sz="3200" b="0" dirty="0">
                <a:solidFill>
                  <a:srgbClr val="0070C0"/>
                </a:solidFill>
                <a:latin typeface="ChevinBold" panose="02000700000000000000" pitchFamily="2" charset="0"/>
              </a:rPr>
              <a:t>Fire Safety Focus</a:t>
            </a:r>
            <a:br>
              <a:rPr lang="en-US" sz="3200" b="0" dirty="0">
                <a:solidFill>
                  <a:srgbClr val="0070C0"/>
                </a:solidFill>
                <a:latin typeface="ChevinBold" panose="02000700000000000000" pitchFamily="2" charset="0"/>
              </a:rPr>
            </a:br>
            <a:br>
              <a:rPr lang="en-US" sz="2400" b="0" dirty="0">
                <a:solidFill>
                  <a:srgbClr val="0070C0"/>
                </a:solidFill>
                <a:latin typeface="ChevinBold" panose="02000700000000000000" pitchFamily="2" charset="0"/>
              </a:rPr>
            </a:br>
            <a:br>
              <a:rPr lang="en-US" sz="2400" b="0" dirty="0">
                <a:latin typeface="ChevinBold" panose="02000700000000000000" pitchFamily="2" charset="0"/>
              </a:rPr>
            </a:br>
            <a:endParaRPr lang="en-US" sz="2400" b="0" dirty="0">
              <a:solidFill>
                <a:schemeClr val="tx1"/>
              </a:solidFill>
              <a:latin typeface="ChevinBold" panose="02000700000000000000" pitchFamily="2" charset="0"/>
            </a:endParaRPr>
          </a:p>
        </p:txBody>
      </p:sp>
    </p:spTree>
    <p:extLst>
      <p:ext uri="{BB962C8B-B14F-4D97-AF65-F5344CB8AC3E}">
        <p14:creationId xmlns:p14="http://schemas.microsoft.com/office/powerpoint/2010/main" val="34171357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0" u="sng" dirty="0">
                <a:solidFill>
                  <a:schemeClr val="tx2"/>
                </a:solidFill>
                <a:latin typeface="ChevinBold" panose="02000700000000000000" pitchFamily="2" charset="0"/>
              </a:rPr>
              <a:t>PiC Tasks:- </a:t>
            </a:r>
          </a:p>
        </p:txBody>
      </p:sp>
      <p:sp>
        <p:nvSpPr>
          <p:cNvPr id="3" name="Subtitle 2"/>
          <p:cNvSpPr>
            <a:spLocks noGrp="1"/>
          </p:cNvSpPr>
          <p:nvPr>
            <p:ph type="subTitle" idx="4294967295"/>
          </p:nvPr>
        </p:nvSpPr>
        <p:spPr>
          <a:xfrm>
            <a:off x="417513" y="949948"/>
            <a:ext cx="7560860" cy="5016137"/>
          </a:xfrm>
        </p:spPr>
        <p:txBody>
          <a:bodyPr>
            <a:noAutofit/>
          </a:bodyPr>
          <a:lstStyle/>
          <a:p>
            <a:r>
              <a:rPr lang="en-GB" sz="1800" dirty="0">
                <a:latin typeface="ChevinLight" panose="02000300000000000000" pitchFamily="2" charset="0"/>
              </a:rPr>
              <a:t>Check the</a:t>
            </a:r>
            <a:r>
              <a:rPr lang="en-US" sz="1800" dirty="0">
                <a:latin typeface="ChevinLight" panose="02000300000000000000" pitchFamily="2" charset="0"/>
              </a:rPr>
              <a:t> Fire Evacuation Plan and any Personal Evacuation Plans to ensure that they in date and have been revised in the last 12 months.  Discuss these with site Fire Wardens as they will use these plans in an emergency. Ensure these are then uploaded to the Compliance Records Database (CRD) </a:t>
            </a:r>
            <a:r>
              <a:rPr lang="en-US" sz="1800" dirty="0">
                <a:latin typeface="ChevinLight" panose="02000300000000000000" pitchFamily="2" charset="0"/>
                <a:hlinkClick r:id="rId2">
                  <a:extLst>
                    <a:ext uri="{A12FA001-AC4F-418D-AE19-62706E023703}">
                      <ahyp:hlinkClr xmlns:ahyp="http://schemas.microsoft.com/office/drawing/2018/hyperlinkcolor" val="tx"/>
                    </a:ext>
                  </a:extLst>
                </a:hlinkClick>
              </a:rPr>
              <a:t>property.records@royalmail.com</a:t>
            </a:r>
            <a:endParaRPr lang="en-US" sz="1800" dirty="0">
              <a:latin typeface="ChevinLight" panose="02000300000000000000" pitchFamily="2" charset="0"/>
            </a:endParaRPr>
          </a:p>
          <a:p>
            <a:endParaRPr lang="en-US" sz="1800" dirty="0">
              <a:latin typeface="ChevinLight" panose="02000300000000000000" pitchFamily="2" charset="0"/>
            </a:endParaRPr>
          </a:p>
          <a:p>
            <a:r>
              <a:rPr lang="en-US" sz="1800" dirty="0">
                <a:latin typeface="ChevinLight" panose="02000300000000000000" pitchFamily="2" charset="0"/>
              </a:rPr>
              <a:t>Make sure all staff have read and understood the plans and what is required of them in the event of an evacuation.  Point out emergency evacuation routes and ensure staff are aware of routes required to use in an emergency. Use the “Staff Update Training Operations” slides and record fire safety training in the Site Log Book.</a:t>
            </a:r>
          </a:p>
          <a:p>
            <a:endParaRPr lang="en-US" sz="1800" dirty="0">
              <a:latin typeface="ChevinLight" panose="02000300000000000000" pitchFamily="2" charset="0"/>
            </a:endParaRPr>
          </a:p>
          <a:p>
            <a:r>
              <a:rPr lang="en-US" sz="1800" dirty="0">
                <a:latin typeface="ChevinLight" panose="02000300000000000000" pitchFamily="2" charset="0"/>
              </a:rPr>
              <a:t>With the Coronavirus restrictions full evacuation exercises are postponed until there is a lifting of requirements.  PiCs should ask individuals or small groups what they would do in the event of a fire, how they would leave the building safely and where they would assemble and record this in the site log book to satisfy this requirement. </a:t>
            </a: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dirty="0">
              <a:latin typeface="ChevinLight" panose="02000300000000000000" pitchFamily="2" charset="0"/>
            </a:endParaRPr>
          </a:p>
          <a:p>
            <a:endParaRPr lang="en-US" sz="1400" b="1" dirty="0">
              <a:solidFill>
                <a:schemeClr val="tx2"/>
              </a:solidFill>
              <a:latin typeface="ChevinLight" panose="02000300000000000000" pitchFamily="2" charset="0"/>
            </a:endParaRPr>
          </a:p>
          <a:p>
            <a:endParaRPr lang="en-US" sz="1400" b="1" dirty="0">
              <a:solidFill>
                <a:schemeClr val="tx2"/>
              </a:solidFill>
              <a:latin typeface="ChevinLight" panose="02000300000000000000" pitchFamily="2" charset="0"/>
            </a:endParaRPr>
          </a:p>
          <a:p>
            <a:endParaRPr lang="en-GB" sz="1400" dirty="0"/>
          </a:p>
        </p:txBody>
      </p:sp>
    </p:spTree>
    <p:extLst>
      <p:ext uri="{BB962C8B-B14F-4D97-AF65-F5344CB8AC3E}">
        <p14:creationId xmlns:p14="http://schemas.microsoft.com/office/powerpoint/2010/main" val="198116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09" y="270752"/>
            <a:ext cx="8307388" cy="988652"/>
          </a:xfrm>
        </p:spPr>
        <p:txBody>
          <a:bodyPr vert="horz" lIns="0" tIns="0" rIns="0" bIns="0" rtlCol="0" anchor="t" anchorCtr="0">
            <a:noAutofit/>
          </a:bodyPr>
          <a:lstStyle/>
          <a:p>
            <a:r>
              <a:rPr lang="en-US" b="0" u="sng" dirty="0">
                <a:solidFill>
                  <a:srgbClr val="FF0000"/>
                </a:solidFill>
                <a:latin typeface="ChevinBold" panose="02000700000000000000" pitchFamily="2" charset="0"/>
              </a:rPr>
              <a:t>Fire Safety Focus</a:t>
            </a:r>
          </a:p>
        </p:txBody>
      </p:sp>
      <p:sp>
        <p:nvSpPr>
          <p:cNvPr id="4" name="Subtitle 2"/>
          <p:cNvSpPr>
            <a:spLocks noGrp="1"/>
          </p:cNvSpPr>
          <p:nvPr>
            <p:ph idx="1"/>
          </p:nvPr>
        </p:nvSpPr>
        <p:spPr>
          <a:xfrm>
            <a:off x="279718" y="1058666"/>
            <a:ext cx="7281142" cy="4887963"/>
          </a:xfrm>
        </p:spPr>
        <p:txBody>
          <a:bodyPr>
            <a:noAutofit/>
          </a:bodyPr>
          <a:lstStyle/>
          <a:p>
            <a:pPr marL="0" lvl="2" indent="0">
              <a:buNone/>
            </a:pPr>
            <a:endParaRPr lang="en-GB" sz="1600" dirty="0">
              <a:latin typeface="ChevinLight" panose="02000300000000000000" pitchFamily="2" charset="0"/>
            </a:endParaRPr>
          </a:p>
          <a:p>
            <a:pPr marL="285750" lvl="2" indent="-285750">
              <a:buFont typeface="Arial" panose="020B0604020202020204" pitchFamily="34" charset="0"/>
              <a:buChar char="•"/>
            </a:pPr>
            <a:r>
              <a:rPr lang="en-US" dirty="0">
                <a:latin typeface="ChevinLight" panose="02000300000000000000" pitchFamily="2" charset="0"/>
              </a:rPr>
              <a:t> The purpose of Fire Safety Week is to help raise awareness of the Person In Controls roles and responsibilities and the important part they play in the management of fire safety on their sites, This is to ensure our legal requirements are met and to ensure our employees and visitors to the property are kept safe at all times.    </a:t>
            </a:r>
          </a:p>
          <a:p>
            <a:pPr marL="285750" lvl="2" indent="-285750">
              <a:buFont typeface="Arial" panose="020B0604020202020204" pitchFamily="34" charset="0"/>
              <a:buChar char="•"/>
            </a:pPr>
            <a:endParaRPr lang="en-US" dirty="0">
              <a:latin typeface="ChevinLight" panose="02000300000000000000" pitchFamily="2" charset="0"/>
            </a:endParaRPr>
          </a:p>
          <a:p>
            <a:pPr marL="285750" lvl="2" indent="-285750">
              <a:buFont typeface="Arial" panose="020B0604020202020204" pitchFamily="34" charset="0"/>
              <a:buChar char="•"/>
            </a:pPr>
            <a:r>
              <a:rPr lang="en-US" dirty="0">
                <a:latin typeface="ChevinLight" panose="02000300000000000000" pitchFamily="2" charset="0"/>
              </a:rPr>
              <a:t>Fire Safety Week highlights the requirement for an annual review of the Operational Fire Risk Assessment and ensures that all actions highlighted within this are undertaken and recorded as required.</a:t>
            </a:r>
          </a:p>
          <a:p>
            <a:pPr marL="0" lvl="2" indent="0">
              <a:buNone/>
            </a:pPr>
            <a:endParaRPr lang="en-US" dirty="0">
              <a:latin typeface="ChevinLight" panose="02000300000000000000" pitchFamily="2" charset="0"/>
            </a:endParaRPr>
          </a:p>
          <a:p>
            <a:pPr marL="285750" lvl="2" indent="-285750">
              <a:buFont typeface="Arial" panose="020B0604020202020204" pitchFamily="34" charset="0"/>
              <a:buChar char="•"/>
            </a:pPr>
            <a:r>
              <a:rPr lang="en-US" dirty="0">
                <a:latin typeface="ChevinLight" panose="02000300000000000000" pitchFamily="2" charset="0"/>
              </a:rPr>
              <a:t>The following slides will give some context around the types of issues PiCs can expect to deal with.  These are a selection of issues highlighted in the Technical Fire Risk Assessors.</a:t>
            </a:r>
          </a:p>
          <a:p>
            <a:pPr marL="285750" lvl="2" indent="-285750">
              <a:buFont typeface="Arial" panose="020B0604020202020204" pitchFamily="34" charset="0"/>
              <a:buChar char="•"/>
            </a:pPr>
            <a:endParaRPr lang="en-US" sz="1600" dirty="0">
              <a:latin typeface="ChevinLight" panose="02000300000000000000" pitchFamily="2" charset="0"/>
            </a:endParaRPr>
          </a:p>
          <a:p>
            <a:pPr marL="0" lvl="2" indent="0" algn="l">
              <a:buNone/>
            </a:pPr>
            <a:endParaRPr lang="en-GB" sz="1600" dirty="0">
              <a:solidFill>
                <a:schemeClr val="tx1"/>
              </a:solidFill>
              <a:latin typeface="ChevinLight" panose="02000300000000000000" pitchFamily="2" charset="0"/>
            </a:endParaRPr>
          </a:p>
          <a:p>
            <a:pPr marL="0" lvl="2" algn="l"/>
            <a:endParaRPr lang="en-GB" sz="1600" dirty="0">
              <a:solidFill>
                <a:schemeClr val="tx1"/>
              </a:solidFill>
              <a:latin typeface="ChevinLight" panose="02000300000000000000" pitchFamily="2" charset="0"/>
            </a:endParaRPr>
          </a:p>
          <a:p>
            <a:pPr marL="0" lvl="2" algn="l"/>
            <a:endParaRPr lang="en-GB" sz="1600" dirty="0">
              <a:solidFill>
                <a:schemeClr val="tx1"/>
              </a:solidFill>
              <a:latin typeface="ChevinLight" panose="02000300000000000000" pitchFamily="2" charset="0"/>
            </a:endParaRPr>
          </a:p>
          <a:p>
            <a:endParaRPr lang="en-US" sz="1600" dirty="0">
              <a:latin typeface="ChevinLight" panose="02000300000000000000" pitchFamily="2" charset="0"/>
            </a:endParaRPr>
          </a:p>
        </p:txBody>
      </p:sp>
    </p:spTree>
    <p:extLst>
      <p:ext uri="{BB962C8B-B14F-4D97-AF65-F5344CB8AC3E}">
        <p14:creationId xmlns:p14="http://schemas.microsoft.com/office/powerpoint/2010/main" val="3541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DCAD50-0A89-4038-8D1A-1B103F3F6032}"/>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BDC607-826E-4D46-A5D4-00C3138C14CC}"/>
              </a:ext>
            </a:extLst>
          </p:cNvPr>
          <p:cNvSpPr>
            <a:spLocks noGrp="1"/>
          </p:cNvSpPr>
          <p:nvPr>
            <p:ph type="sldNum" sz="quarter" idx="12"/>
          </p:nvPr>
        </p:nvSpPr>
        <p:spPr/>
        <p:txBody>
          <a:bodyPr/>
          <a:lstStyle/>
          <a:p>
            <a:fld id="{F8DEEF1C-85D8-4622-96D6-431C752B733C}" type="slidenum">
              <a:rPr lang="en-US" smtClean="0"/>
              <a:pPr/>
              <a:t>3</a:t>
            </a:fld>
            <a:endParaRPr lang="en-US" dirty="0"/>
          </a:p>
        </p:txBody>
      </p:sp>
      <p:sp>
        <p:nvSpPr>
          <p:cNvPr id="5" name="Title 3">
            <a:extLst>
              <a:ext uri="{FF2B5EF4-FFF2-40B4-BE49-F238E27FC236}">
                <a16:creationId xmlns:a16="http://schemas.microsoft.com/office/drawing/2014/main" id="{C00B2FA7-0DE9-4CB3-8027-B5C6F4520418}"/>
              </a:ext>
            </a:extLst>
          </p:cNvPr>
          <p:cNvSpPr>
            <a:spLocks noGrp="1"/>
          </p:cNvSpPr>
          <p:nvPr>
            <p:ph type="title"/>
          </p:nvPr>
        </p:nvSpPr>
        <p:spPr>
          <a:xfrm>
            <a:off x="417513" y="279400"/>
            <a:ext cx="8307387" cy="989013"/>
          </a:xfrm>
        </p:spPr>
        <p:txBody>
          <a:bodyPr/>
          <a:lstStyle/>
          <a:p>
            <a:r>
              <a:rPr lang="en-GB" sz="2800" dirty="0">
                <a:solidFill>
                  <a:schemeClr val="tx2"/>
                </a:solidFill>
                <a:latin typeface="Tahoma" pitchFamily="34" charset="0"/>
                <a:cs typeface="Tahoma" pitchFamily="34" charset="0"/>
              </a:rPr>
              <a:t>Electrical Sources of Ignition</a:t>
            </a:r>
            <a:endParaRPr lang="en-GB" b="0" u="sng" dirty="0">
              <a:solidFill>
                <a:schemeClr val="tx2"/>
              </a:solidFill>
              <a:latin typeface="ChevinBold" panose="02000700000000000000" pitchFamily="2" charset="0"/>
            </a:endParaRPr>
          </a:p>
        </p:txBody>
      </p:sp>
      <p:pic>
        <p:nvPicPr>
          <p:cNvPr id="14" name="Picture 13">
            <a:extLst>
              <a:ext uri="{FF2B5EF4-FFF2-40B4-BE49-F238E27FC236}">
                <a16:creationId xmlns:a16="http://schemas.microsoft.com/office/drawing/2014/main" id="{9FD6D5ED-F46C-44FC-AE66-0DBF64C36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738" y="809470"/>
            <a:ext cx="3808160" cy="2856120"/>
          </a:xfrm>
          <a:prstGeom prst="rect">
            <a:avLst/>
          </a:prstGeom>
          <a:ln w="38100">
            <a:solidFill>
              <a:schemeClr val="tx1"/>
            </a:solidFill>
          </a:ln>
        </p:spPr>
      </p:pic>
      <p:pic>
        <p:nvPicPr>
          <p:cNvPr id="15" name="Picture 14" descr="I:\DCIM\111NIKON\DSCN2918.JPG">
            <a:extLst>
              <a:ext uri="{FF2B5EF4-FFF2-40B4-BE49-F238E27FC236}">
                <a16:creationId xmlns:a16="http://schemas.microsoft.com/office/drawing/2014/main" id="{C702A5CB-D11A-4F7B-97B2-943F6216A5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077" y="2953062"/>
            <a:ext cx="3889099" cy="3162925"/>
          </a:xfrm>
          <a:prstGeom prst="rect">
            <a:avLst/>
          </a:prstGeom>
          <a:noFill/>
          <a:ln w="38100">
            <a:solidFill>
              <a:schemeClr val="tx1"/>
            </a:solidFill>
          </a:ln>
        </p:spPr>
      </p:pic>
      <p:sp>
        <p:nvSpPr>
          <p:cNvPr id="2" name="TextBox 1">
            <a:extLst>
              <a:ext uri="{FF2B5EF4-FFF2-40B4-BE49-F238E27FC236}">
                <a16:creationId xmlns:a16="http://schemas.microsoft.com/office/drawing/2014/main" id="{06242EEB-E28B-4318-830D-64DCC518947A}"/>
              </a:ext>
            </a:extLst>
          </p:cNvPr>
          <p:cNvSpPr txBox="1"/>
          <p:nvPr/>
        </p:nvSpPr>
        <p:spPr>
          <a:xfrm>
            <a:off x="4976738" y="4200903"/>
            <a:ext cx="3568388" cy="1477328"/>
          </a:xfrm>
          <a:prstGeom prst="rect">
            <a:avLst/>
          </a:prstGeom>
          <a:noFill/>
        </p:spPr>
        <p:txBody>
          <a:bodyPr wrap="square" rtlCol="0">
            <a:spAutoFit/>
          </a:bodyPr>
          <a:lstStyle/>
          <a:p>
            <a:r>
              <a:rPr lang="en-GB" u="sng" dirty="0">
                <a:latin typeface="ChevinLight" panose="02000300000000000000" pitchFamily="2" charset="0"/>
              </a:rPr>
              <a:t>Learning Points</a:t>
            </a:r>
          </a:p>
          <a:p>
            <a:pPr marL="342900" indent="-342900">
              <a:buFont typeface="+mj-lt"/>
              <a:buAutoNum type="arabicPeriod"/>
            </a:pPr>
            <a:r>
              <a:rPr lang="en-GB" dirty="0">
                <a:latin typeface="ChevinLight" panose="02000300000000000000" pitchFamily="2" charset="0"/>
              </a:rPr>
              <a:t>Do not daisy chain extension leads</a:t>
            </a:r>
          </a:p>
          <a:p>
            <a:pPr marL="342900" indent="-342900">
              <a:buFont typeface="+mj-lt"/>
              <a:buAutoNum type="arabicPeriod"/>
            </a:pPr>
            <a:r>
              <a:rPr lang="en-GB" dirty="0">
                <a:latin typeface="ChevinLight" panose="02000300000000000000" pitchFamily="2" charset="0"/>
              </a:rPr>
              <a:t>Reduce Combustibles and store away from heat sources</a:t>
            </a:r>
          </a:p>
        </p:txBody>
      </p:sp>
    </p:spTree>
    <p:extLst>
      <p:ext uri="{BB962C8B-B14F-4D97-AF65-F5344CB8AC3E}">
        <p14:creationId xmlns:p14="http://schemas.microsoft.com/office/powerpoint/2010/main" val="309687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D78-E57D-463A-A4AB-D89110DD6501}"/>
              </a:ext>
            </a:extLst>
          </p:cNvPr>
          <p:cNvSpPr>
            <a:spLocks noGrp="1"/>
          </p:cNvSpPr>
          <p:nvPr>
            <p:ph type="title"/>
          </p:nvPr>
        </p:nvSpPr>
        <p:spPr/>
        <p:txBody>
          <a:bodyPr/>
          <a:lstStyle/>
          <a:p>
            <a:r>
              <a:rPr lang="en-GB" sz="2800" dirty="0">
                <a:solidFill>
                  <a:srgbClr val="FF0000"/>
                </a:solidFill>
                <a:latin typeface="Tahoma" pitchFamily="34" charset="0"/>
                <a:cs typeface="Tahoma" pitchFamily="34" charset="0"/>
              </a:rPr>
              <a:t>Smoking</a:t>
            </a:r>
            <a:endParaRPr lang="en-GB" dirty="0">
              <a:solidFill>
                <a:srgbClr val="FF0000"/>
              </a:solidFill>
            </a:endParaRPr>
          </a:p>
        </p:txBody>
      </p:sp>
      <p:sp>
        <p:nvSpPr>
          <p:cNvPr id="3" name="Footer Placeholder 2">
            <a:extLst>
              <a:ext uri="{FF2B5EF4-FFF2-40B4-BE49-F238E27FC236}">
                <a16:creationId xmlns:a16="http://schemas.microsoft.com/office/drawing/2014/main" id="{7BC15260-FEF7-4C11-8059-4D9589C2C77E}"/>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CCFE5CEC-C79A-4940-87E3-DB9AF9C0FD2C}"/>
              </a:ext>
            </a:extLst>
          </p:cNvPr>
          <p:cNvSpPr>
            <a:spLocks noGrp="1"/>
          </p:cNvSpPr>
          <p:nvPr>
            <p:ph type="sldNum" sz="quarter" idx="12"/>
          </p:nvPr>
        </p:nvSpPr>
        <p:spPr/>
        <p:txBody>
          <a:bodyPr/>
          <a:lstStyle/>
          <a:p>
            <a:fld id="{F8DEEF1C-85D8-4622-96D6-431C752B733C}" type="slidenum">
              <a:rPr lang="en-US" smtClean="0"/>
              <a:pPr/>
              <a:t>4</a:t>
            </a:fld>
            <a:endParaRPr lang="en-US" dirty="0"/>
          </a:p>
        </p:txBody>
      </p:sp>
      <p:pic>
        <p:nvPicPr>
          <p:cNvPr id="5" name="Picture 4">
            <a:extLst>
              <a:ext uri="{FF2B5EF4-FFF2-40B4-BE49-F238E27FC236}">
                <a16:creationId xmlns:a16="http://schemas.microsoft.com/office/drawing/2014/main" id="{565B069B-F0AB-45DA-ADF8-EA3F4B1BB6E0}"/>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1068531" y="3020070"/>
            <a:ext cx="2319990" cy="3457752"/>
          </a:xfrm>
          <a:prstGeom prst="rect">
            <a:avLst/>
          </a:prstGeom>
          <a:ln w="38100">
            <a:solidFill>
              <a:schemeClr val="tx1"/>
            </a:solidFill>
          </a:ln>
        </p:spPr>
      </p:pic>
      <p:pic>
        <p:nvPicPr>
          <p:cNvPr id="6" name="Picture 5">
            <a:extLst>
              <a:ext uri="{FF2B5EF4-FFF2-40B4-BE49-F238E27FC236}">
                <a16:creationId xmlns:a16="http://schemas.microsoft.com/office/drawing/2014/main" id="{C3C1E173-140D-400C-8441-5E32D72CEB9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1126150" y="437802"/>
            <a:ext cx="2204751" cy="3457752"/>
          </a:xfrm>
          <a:prstGeom prst="rect">
            <a:avLst/>
          </a:prstGeom>
          <a:ln w="38100">
            <a:solidFill>
              <a:schemeClr val="tx1"/>
            </a:solidFill>
          </a:ln>
        </p:spPr>
      </p:pic>
      <p:pic>
        <p:nvPicPr>
          <p:cNvPr id="7" name="Picture 6">
            <a:extLst>
              <a:ext uri="{FF2B5EF4-FFF2-40B4-BE49-F238E27FC236}">
                <a16:creationId xmlns:a16="http://schemas.microsoft.com/office/drawing/2014/main" id="{78F87442-91C7-46B7-A5A8-BA9FB083C210}"/>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4697494" y="948995"/>
            <a:ext cx="3787847" cy="2809640"/>
          </a:xfrm>
          <a:prstGeom prst="rect">
            <a:avLst/>
          </a:prstGeom>
          <a:ln w="38100">
            <a:solidFill>
              <a:schemeClr val="tx1"/>
            </a:solidFill>
          </a:ln>
        </p:spPr>
      </p:pic>
      <p:sp>
        <p:nvSpPr>
          <p:cNvPr id="8" name="TextBox 7">
            <a:extLst>
              <a:ext uri="{FF2B5EF4-FFF2-40B4-BE49-F238E27FC236}">
                <a16:creationId xmlns:a16="http://schemas.microsoft.com/office/drawing/2014/main" id="{95133446-01B3-45E6-99CA-18CBA65DDEAD}"/>
              </a:ext>
            </a:extLst>
          </p:cNvPr>
          <p:cNvSpPr txBox="1"/>
          <p:nvPr/>
        </p:nvSpPr>
        <p:spPr>
          <a:xfrm>
            <a:off x="5186598" y="4598389"/>
            <a:ext cx="3457752" cy="1200329"/>
          </a:xfrm>
          <a:prstGeom prst="rect">
            <a:avLst/>
          </a:prstGeom>
          <a:noFill/>
        </p:spPr>
        <p:txBody>
          <a:bodyPr wrap="square" rtlCol="0">
            <a:spAutoFit/>
          </a:bodyPr>
          <a:lstStyle/>
          <a:p>
            <a:r>
              <a:rPr lang="en-GB" u="sng" dirty="0">
                <a:latin typeface="ChevinLight" panose="02000300000000000000" pitchFamily="2" charset="0"/>
              </a:rPr>
              <a:t>Learning Points</a:t>
            </a:r>
          </a:p>
          <a:p>
            <a:r>
              <a:rPr lang="en-GB" dirty="0">
                <a:latin typeface="ChevinLight" panose="02000300000000000000" pitchFamily="2" charset="0"/>
              </a:rPr>
              <a:t>Observe behaviours near smoking shelters. Is good housekeeping being observed</a:t>
            </a:r>
          </a:p>
        </p:txBody>
      </p:sp>
    </p:spTree>
    <p:extLst>
      <p:ext uri="{BB962C8B-B14F-4D97-AF65-F5344CB8AC3E}">
        <p14:creationId xmlns:p14="http://schemas.microsoft.com/office/powerpoint/2010/main" val="12328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1613-571F-4E1B-9CCB-641EFD042105}"/>
              </a:ext>
            </a:extLst>
          </p:cNvPr>
          <p:cNvSpPr>
            <a:spLocks noGrp="1"/>
          </p:cNvSpPr>
          <p:nvPr>
            <p:ph type="title"/>
          </p:nvPr>
        </p:nvSpPr>
        <p:spPr/>
        <p:txBody>
          <a:bodyPr/>
          <a:lstStyle/>
          <a:p>
            <a:r>
              <a:rPr lang="en-GB" sz="2800" dirty="0">
                <a:solidFill>
                  <a:srgbClr val="FF0000"/>
                </a:solidFill>
                <a:latin typeface="Tahoma" pitchFamily="34" charset="0"/>
                <a:cs typeface="Tahoma" pitchFamily="34" charset="0"/>
              </a:rPr>
              <a:t>Arson / Wilful Fire Raising</a:t>
            </a:r>
            <a:endParaRPr lang="en-GB" dirty="0">
              <a:solidFill>
                <a:srgbClr val="FF0000"/>
              </a:solidFill>
            </a:endParaRPr>
          </a:p>
        </p:txBody>
      </p:sp>
      <p:sp>
        <p:nvSpPr>
          <p:cNvPr id="3" name="Footer Placeholder 2">
            <a:extLst>
              <a:ext uri="{FF2B5EF4-FFF2-40B4-BE49-F238E27FC236}">
                <a16:creationId xmlns:a16="http://schemas.microsoft.com/office/drawing/2014/main" id="{C1B23814-E298-47D5-A78D-BDEAB8EECFD3}"/>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CAF7F2B6-BD01-4151-B2FF-CE5C54854C8C}"/>
              </a:ext>
            </a:extLst>
          </p:cNvPr>
          <p:cNvSpPr>
            <a:spLocks noGrp="1"/>
          </p:cNvSpPr>
          <p:nvPr>
            <p:ph type="sldNum" sz="quarter" idx="12"/>
          </p:nvPr>
        </p:nvSpPr>
        <p:spPr/>
        <p:txBody>
          <a:bodyPr/>
          <a:lstStyle/>
          <a:p>
            <a:fld id="{F8DEEF1C-85D8-4622-96D6-431C752B733C}" type="slidenum">
              <a:rPr lang="en-US" smtClean="0"/>
              <a:pPr/>
              <a:t>5</a:t>
            </a:fld>
            <a:endParaRPr lang="en-US" dirty="0"/>
          </a:p>
        </p:txBody>
      </p:sp>
      <p:pic>
        <p:nvPicPr>
          <p:cNvPr id="5" name="Picture 4" descr="I:\DCIM\112NIKON\DSCN3231.JPG">
            <a:extLst>
              <a:ext uri="{FF2B5EF4-FFF2-40B4-BE49-F238E27FC236}">
                <a16:creationId xmlns:a16="http://schemas.microsoft.com/office/drawing/2014/main" id="{7353F12A-3A5B-4669-935E-9B252A8D40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36" y="1136692"/>
            <a:ext cx="3609664" cy="2163777"/>
          </a:xfrm>
          <a:prstGeom prst="rect">
            <a:avLst/>
          </a:prstGeom>
          <a:noFill/>
          <a:ln w="38100">
            <a:solidFill>
              <a:schemeClr val="tx1"/>
            </a:solidFill>
          </a:ln>
        </p:spPr>
      </p:pic>
      <p:pic>
        <p:nvPicPr>
          <p:cNvPr id="6" name="Picture 5">
            <a:extLst>
              <a:ext uri="{FF2B5EF4-FFF2-40B4-BE49-F238E27FC236}">
                <a16:creationId xmlns:a16="http://schemas.microsoft.com/office/drawing/2014/main" id="{D7665DB7-8FB4-4CF1-ACB7-CB42353A2FC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79701" y="1136693"/>
            <a:ext cx="3609662" cy="2433966"/>
          </a:xfrm>
          <a:prstGeom prst="rect">
            <a:avLst/>
          </a:prstGeom>
          <a:ln w="38100">
            <a:solidFill>
              <a:schemeClr val="tx1"/>
            </a:solidFill>
          </a:ln>
        </p:spPr>
      </p:pic>
      <p:pic>
        <p:nvPicPr>
          <p:cNvPr id="7" name="Picture 6">
            <a:extLst>
              <a:ext uri="{FF2B5EF4-FFF2-40B4-BE49-F238E27FC236}">
                <a16:creationId xmlns:a16="http://schemas.microsoft.com/office/drawing/2014/main" id="{AF3C2896-A8AA-4EE8-9B1B-7C3AAE5CD3EF}"/>
              </a:ext>
            </a:extLst>
          </p:cNvPr>
          <p:cNvPicPr/>
          <p:nvPr/>
        </p:nvPicPr>
        <p:blipFill>
          <a:blip r:embed="rId4">
            <a:extLst>
              <a:ext uri="{28A0092B-C50C-407E-A947-70E740481C1C}">
                <a14:useLocalDpi xmlns:a14="http://schemas.microsoft.com/office/drawing/2010/main" val="0"/>
              </a:ext>
            </a:extLst>
          </a:blip>
          <a:stretch>
            <a:fillRect/>
          </a:stretch>
        </p:blipFill>
        <p:spPr>
          <a:xfrm>
            <a:off x="554639" y="3722855"/>
            <a:ext cx="3609661" cy="2446330"/>
          </a:xfrm>
          <a:prstGeom prst="rect">
            <a:avLst/>
          </a:prstGeom>
          <a:ln w="38100">
            <a:solidFill>
              <a:schemeClr val="tx1"/>
            </a:solidFill>
          </a:ln>
        </p:spPr>
      </p:pic>
      <p:sp>
        <p:nvSpPr>
          <p:cNvPr id="8" name="TextBox 7">
            <a:extLst>
              <a:ext uri="{FF2B5EF4-FFF2-40B4-BE49-F238E27FC236}">
                <a16:creationId xmlns:a16="http://schemas.microsoft.com/office/drawing/2014/main" id="{F2373545-B3B6-400E-AE5D-7C9BD7F7F4D3}"/>
              </a:ext>
            </a:extLst>
          </p:cNvPr>
          <p:cNvSpPr txBox="1"/>
          <p:nvPr/>
        </p:nvSpPr>
        <p:spPr>
          <a:xfrm>
            <a:off x="4979701" y="4302177"/>
            <a:ext cx="3609662" cy="923330"/>
          </a:xfrm>
          <a:prstGeom prst="rect">
            <a:avLst/>
          </a:prstGeom>
          <a:noFill/>
        </p:spPr>
        <p:txBody>
          <a:bodyPr wrap="square" rtlCol="0">
            <a:spAutoFit/>
          </a:bodyPr>
          <a:lstStyle/>
          <a:p>
            <a:r>
              <a:rPr lang="en-GB" u="sng" dirty="0">
                <a:latin typeface="ChevinLight" panose="02000300000000000000" pitchFamily="2" charset="0"/>
              </a:rPr>
              <a:t>Learning Points</a:t>
            </a:r>
          </a:p>
          <a:p>
            <a:r>
              <a:rPr lang="en-GB" dirty="0">
                <a:latin typeface="ChevinLight" panose="02000300000000000000" pitchFamily="2" charset="0"/>
              </a:rPr>
              <a:t>Do not allow a build up of waste around your site.</a:t>
            </a:r>
          </a:p>
        </p:txBody>
      </p:sp>
    </p:spTree>
    <p:extLst>
      <p:ext uri="{BB962C8B-B14F-4D97-AF65-F5344CB8AC3E}">
        <p14:creationId xmlns:p14="http://schemas.microsoft.com/office/powerpoint/2010/main" val="805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B02B-A0CC-4F4D-B4D9-47FF58F19DDC}"/>
              </a:ext>
            </a:extLst>
          </p:cNvPr>
          <p:cNvSpPr>
            <a:spLocks noGrp="1"/>
          </p:cNvSpPr>
          <p:nvPr>
            <p:ph type="title"/>
          </p:nvPr>
        </p:nvSpPr>
        <p:spPr/>
        <p:txBody>
          <a:bodyPr/>
          <a:lstStyle/>
          <a:p>
            <a:r>
              <a:rPr lang="en-GB" sz="2800" dirty="0">
                <a:solidFill>
                  <a:srgbClr val="FF0000"/>
                </a:solidFill>
                <a:latin typeface="Tahoma" pitchFamily="34" charset="0"/>
                <a:cs typeface="Tahoma" pitchFamily="34" charset="0"/>
              </a:rPr>
              <a:t>Housekeeping</a:t>
            </a:r>
            <a:endParaRPr lang="en-GB" dirty="0">
              <a:solidFill>
                <a:srgbClr val="FF0000"/>
              </a:solidFill>
            </a:endParaRPr>
          </a:p>
        </p:txBody>
      </p:sp>
      <p:sp>
        <p:nvSpPr>
          <p:cNvPr id="4" name="Slide Number Placeholder 3">
            <a:extLst>
              <a:ext uri="{FF2B5EF4-FFF2-40B4-BE49-F238E27FC236}">
                <a16:creationId xmlns:a16="http://schemas.microsoft.com/office/drawing/2014/main" id="{CF6FB47D-B8E4-4076-A7B8-D05F1934D5F9}"/>
              </a:ext>
            </a:extLst>
          </p:cNvPr>
          <p:cNvSpPr>
            <a:spLocks noGrp="1"/>
          </p:cNvSpPr>
          <p:nvPr>
            <p:ph type="sldNum" sz="quarter" idx="12"/>
          </p:nvPr>
        </p:nvSpPr>
        <p:spPr/>
        <p:txBody>
          <a:bodyPr/>
          <a:lstStyle/>
          <a:p>
            <a:fld id="{F8DEEF1C-85D8-4622-96D6-431C752B733C}" type="slidenum">
              <a:rPr lang="en-US" smtClean="0"/>
              <a:pPr/>
              <a:t>6</a:t>
            </a:fld>
            <a:endParaRPr lang="en-US" dirty="0"/>
          </a:p>
        </p:txBody>
      </p:sp>
      <p:pic>
        <p:nvPicPr>
          <p:cNvPr id="6" name="Picture 5" descr="I:\DCIM\111NIKON\DSCN2918.JPG">
            <a:extLst>
              <a:ext uri="{FF2B5EF4-FFF2-40B4-BE49-F238E27FC236}">
                <a16:creationId xmlns:a16="http://schemas.microsoft.com/office/drawing/2014/main" id="{E1FFB0DF-DC45-4485-B189-5684D6B37E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978" y="280109"/>
            <a:ext cx="3428740" cy="2519198"/>
          </a:xfrm>
          <a:prstGeom prst="rect">
            <a:avLst/>
          </a:prstGeom>
          <a:noFill/>
          <a:ln w="38100">
            <a:solidFill>
              <a:schemeClr val="tx1"/>
            </a:solidFill>
          </a:ln>
        </p:spPr>
      </p:pic>
      <p:pic>
        <p:nvPicPr>
          <p:cNvPr id="7" name="Picture 6" descr="I:\DCIM\111NIKON\DSCN2913.JPG">
            <a:extLst>
              <a:ext uri="{FF2B5EF4-FFF2-40B4-BE49-F238E27FC236}">
                <a16:creationId xmlns:a16="http://schemas.microsoft.com/office/drawing/2014/main" id="{9219FD33-052A-4AB7-8CA0-AE620C478B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49560"/>
            <a:ext cx="3597639" cy="2339815"/>
          </a:xfrm>
          <a:prstGeom prst="rect">
            <a:avLst/>
          </a:prstGeom>
          <a:noFill/>
          <a:ln w="38100">
            <a:solidFill>
              <a:schemeClr val="tx1"/>
            </a:solidFill>
          </a:ln>
        </p:spPr>
      </p:pic>
      <p:pic>
        <p:nvPicPr>
          <p:cNvPr id="8" name="Picture 7">
            <a:extLst>
              <a:ext uri="{FF2B5EF4-FFF2-40B4-BE49-F238E27FC236}">
                <a16:creationId xmlns:a16="http://schemas.microsoft.com/office/drawing/2014/main" id="{FE870FA9-515B-45B6-B31A-41FB1C349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92" y="1005195"/>
            <a:ext cx="3168450" cy="4224600"/>
          </a:xfrm>
          <a:prstGeom prst="rect">
            <a:avLst/>
          </a:prstGeom>
          <a:ln w="38100">
            <a:solidFill>
              <a:schemeClr val="tx1"/>
            </a:solidFill>
          </a:ln>
        </p:spPr>
      </p:pic>
      <p:sp>
        <p:nvSpPr>
          <p:cNvPr id="9" name="TextBox 8">
            <a:extLst>
              <a:ext uri="{FF2B5EF4-FFF2-40B4-BE49-F238E27FC236}">
                <a16:creationId xmlns:a16="http://schemas.microsoft.com/office/drawing/2014/main" id="{A05D8B46-D3E0-430A-914E-EE7B14833B8C}"/>
              </a:ext>
            </a:extLst>
          </p:cNvPr>
          <p:cNvSpPr txBox="1"/>
          <p:nvPr/>
        </p:nvSpPr>
        <p:spPr>
          <a:xfrm>
            <a:off x="2244641" y="5480048"/>
            <a:ext cx="5370362" cy="1200329"/>
          </a:xfrm>
          <a:prstGeom prst="rect">
            <a:avLst/>
          </a:prstGeom>
          <a:noFill/>
        </p:spPr>
        <p:txBody>
          <a:bodyPr wrap="square" rtlCol="0">
            <a:spAutoFit/>
          </a:bodyPr>
          <a:lstStyle/>
          <a:p>
            <a:r>
              <a:rPr lang="en-GB" u="sng" dirty="0">
                <a:latin typeface="ChevinLight" panose="02000300000000000000" pitchFamily="2" charset="0"/>
              </a:rPr>
              <a:t>Learning Points</a:t>
            </a:r>
          </a:p>
          <a:p>
            <a:pPr marL="285750" indent="-285750">
              <a:buFont typeface="Arial" panose="020B0604020202020204" pitchFamily="34" charset="0"/>
              <a:buChar char="•"/>
            </a:pPr>
            <a:r>
              <a:rPr lang="en-GB" dirty="0">
                <a:latin typeface="ChevinLight" panose="02000300000000000000" pitchFamily="2" charset="0"/>
              </a:rPr>
              <a:t>Ensure all stairwells are clear of obstructions</a:t>
            </a:r>
          </a:p>
          <a:p>
            <a:pPr marL="285750" indent="-285750">
              <a:buFont typeface="Arial" panose="020B0604020202020204" pitchFamily="34" charset="0"/>
              <a:buChar char="•"/>
            </a:pPr>
            <a:r>
              <a:rPr lang="en-GB" dirty="0">
                <a:latin typeface="ChevinLight" panose="02000300000000000000" pitchFamily="2" charset="0"/>
              </a:rPr>
              <a:t>Plant and Electrical rooms must be free of all storage.</a:t>
            </a:r>
          </a:p>
        </p:txBody>
      </p:sp>
    </p:spTree>
    <p:extLst>
      <p:ext uri="{BB962C8B-B14F-4D97-AF65-F5344CB8AC3E}">
        <p14:creationId xmlns:p14="http://schemas.microsoft.com/office/powerpoint/2010/main" val="100049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D553-C420-4576-832C-42E241E43016}"/>
              </a:ext>
            </a:extLst>
          </p:cNvPr>
          <p:cNvSpPr>
            <a:spLocks noGrp="1"/>
          </p:cNvSpPr>
          <p:nvPr>
            <p:ph type="title"/>
          </p:nvPr>
        </p:nvSpPr>
        <p:spPr/>
        <p:txBody>
          <a:bodyPr/>
          <a:lstStyle/>
          <a:p>
            <a:r>
              <a:rPr lang="en-GB" sz="2800" dirty="0">
                <a:solidFill>
                  <a:srgbClr val="FF0000"/>
                </a:solidFill>
                <a:latin typeface="Tahoma" pitchFamily="34" charset="0"/>
                <a:cs typeface="Tahoma" pitchFamily="34" charset="0"/>
              </a:rPr>
              <a:t>Means of Escape From Fire</a:t>
            </a:r>
            <a:endParaRPr lang="en-GB" dirty="0">
              <a:solidFill>
                <a:srgbClr val="FF0000"/>
              </a:solidFill>
            </a:endParaRPr>
          </a:p>
        </p:txBody>
      </p:sp>
      <p:sp>
        <p:nvSpPr>
          <p:cNvPr id="3" name="Footer Placeholder 2">
            <a:extLst>
              <a:ext uri="{FF2B5EF4-FFF2-40B4-BE49-F238E27FC236}">
                <a16:creationId xmlns:a16="http://schemas.microsoft.com/office/drawing/2014/main" id="{8FA72CFA-9486-4FD0-873A-6BD996E88311}"/>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594A93AF-944B-4E3F-AEC3-C51220944AAD}"/>
              </a:ext>
            </a:extLst>
          </p:cNvPr>
          <p:cNvSpPr>
            <a:spLocks noGrp="1"/>
          </p:cNvSpPr>
          <p:nvPr>
            <p:ph type="sldNum" sz="quarter" idx="12"/>
          </p:nvPr>
        </p:nvSpPr>
        <p:spPr/>
        <p:txBody>
          <a:bodyPr/>
          <a:lstStyle/>
          <a:p>
            <a:fld id="{F8DEEF1C-85D8-4622-96D6-431C752B733C}" type="slidenum">
              <a:rPr lang="en-US" smtClean="0"/>
              <a:pPr/>
              <a:t>7</a:t>
            </a:fld>
            <a:endParaRPr lang="en-US" dirty="0"/>
          </a:p>
        </p:txBody>
      </p:sp>
      <p:pic>
        <p:nvPicPr>
          <p:cNvPr id="5" name="Picture 4" descr="I:\DCIM\111NIKON\DSCN2915.JPG">
            <a:extLst>
              <a:ext uri="{FF2B5EF4-FFF2-40B4-BE49-F238E27FC236}">
                <a16:creationId xmlns:a16="http://schemas.microsoft.com/office/drawing/2014/main" id="{DB4D2138-B05D-4FA7-AFC2-7451097909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89" y="1004340"/>
            <a:ext cx="3345923" cy="2224929"/>
          </a:xfrm>
          <a:prstGeom prst="rect">
            <a:avLst/>
          </a:prstGeom>
          <a:noFill/>
          <a:ln w="38100">
            <a:solidFill>
              <a:schemeClr val="tx1"/>
            </a:solidFill>
          </a:ln>
        </p:spPr>
      </p:pic>
      <p:pic>
        <p:nvPicPr>
          <p:cNvPr id="6" name="Picture 5">
            <a:extLst>
              <a:ext uri="{FF2B5EF4-FFF2-40B4-BE49-F238E27FC236}">
                <a16:creationId xmlns:a16="http://schemas.microsoft.com/office/drawing/2014/main" id="{2B774D36-CD1F-42BD-8952-3C586221C57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5208985" y="682148"/>
            <a:ext cx="2424661" cy="3069046"/>
          </a:xfrm>
          <a:prstGeom prst="rect">
            <a:avLst/>
          </a:prstGeom>
          <a:ln w="38100">
            <a:solidFill>
              <a:schemeClr val="tx1"/>
            </a:solidFill>
          </a:ln>
        </p:spPr>
      </p:pic>
      <p:pic>
        <p:nvPicPr>
          <p:cNvPr id="8" name="Picture 7">
            <a:extLst>
              <a:ext uri="{FF2B5EF4-FFF2-40B4-BE49-F238E27FC236}">
                <a16:creationId xmlns:a16="http://schemas.microsoft.com/office/drawing/2014/main" id="{362A96C8-93BE-4824-A791-3ABBA6AA7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89" y="3910704"/>
            <a:ext cx="3330933" cy="2292445"/>
          </a:xfrm>
          <a:prstGeom prst="rect">
            <a:avLst/>
          </a:prstGeom>
          <a:ln w="38100">
            <a:solidFill>
              <a:schemeClr val="tx1"/>
            </a:solidFill>
          </a:ln>
        </p:spPr>
      </p:pic>
      <p:sp>
        <p:nvSpPr>
          <p:cNvPr id="7" name="TextBox 6">
            <a:extLst>
              <a:ext uri="{FF2B5EF4-FFF2-40B4-BE49-F238E27FC236}">
                <a16:creationId xmlns:a16="http://schemas.microsoft.com/office/drawing/2014/main" id="{E98DE1C9-0CF7-43A2-9FBD-B787AD645E09}"/>
              </a:ext>
            </a:extLst>
          </p:cNvPr>
          <p:cNvSpPr txBox="1"/>
          <p:nvPr/>
        </p:nvSpPr>
        <p:spPr>
          <a:xfrm>
            <a:off x="4609962" y="4234157"/>
            <a:ext cx="4223416" cy="1754326"/>
          </a:xfrm>
          <a:prstGeom prst="rect">
            <a:avLst/>
          </a:prstGeom>
          <a:noFill/>
        </p:spPr>
        <p:txBody>
          <a:bodyPr wrap="square" rtlCol="0">
            <a:spAutoFit/>
          </a:bodyPr>
          <a:lstStyle/>
          <a:p>
            <a:r>
              <a:rPr lang="en-GB" u="sng" dirty="0">
                <a:latin typeface="ChevinLight" panose="02000300000000000000" pitchFamily="2" charset="0"/>
              </a:rPr>
              <a:t>Learning Points</a:t>
            </a:r>
          </a:p>
          <a:p>
            <a:pPr marL="285750" indent="-285750">
              <a:buFont typeface="Arial" panose="020B0604020202020204" pitchFamily="34" charset="0"/>
              <a:buChar char="•"/>
            </a:pPr>
            <a:r>
              <a:rPr lang="en-GB" dirty="0">
                <a:latin typeface="ChevinLight" panose="02000300000000000000" pitchFamily="2" charset="0"/>
              </a:rPr>
              <a:t>Too many signs can be confusing</a:t>
            </a:r>
          </a:p>
          <a:p>
            <a:pPr marL="285750" indent="-285750">
              <a:buFont typeface="Arial" panose="020B0604020202020204" pitchFamily="34" charset="0"/>
              <a:buChar char="•"/>
            </a:pPr>
            <a:r>
              <a:rPr lang="en-GB" dirty="0">
                <a:latin typeface="ChevinLight" panose="02000300000000000000" pitchFamily="2" charset="0"/>
              </a:rPr>
              <a:t>All escape routes must be maintained and emergency access doors and exits available for use and checked for access.</a:t>
            </a:r>
          </a:p>
        </p:txBody>
      </p:sp>
    </p:spTree>
    <p:extLst>
      <p:ext uri="{BB962C8B-B14F-4D97-AF65-F5344CB8AC3E}">
        <p14:creationId xmlns:p14="http://schemas.microsoft.com/office/powerpoint/2010/main" val="52219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9EA6-FFBE-4754-91C5-B482E38BEF71}"/>
              </a:ext>
            </a:extLst>
          </p:cNvPr>
          <p:cNvSpPr>
            <a:spLocks noGrp="1"/>
          </p:cNvSpPr>
          <p:nvPr>
            <p:ph type="title"/>
          </p:nvPr>
        </p:nvSpPr>
        <p:spPr/>
        <p:txBody>
          <a:bodyPr/>
          <a:lstStyle/>
          <a:p>
            <a:r>
              <a:rPr lang="en-GB" sz="2800" dirty="0">
                <a:solidFill>
                  <a:srgbClr val="FF0000"/>
                </a:solidFill>
                <a:latin typeface="Tahoma" pitchFamily="34" charset="0"/>
                <a:cs typeface="Tahoma" pitchFamily="34" charset="0"/>
              </a:rPr>
              <a:t>Management of Fire Safety</a:t>
            </a:r>
            <a:br>
              <a:rPr lang="en-GB" sz="2800" dirty="0">
                <a:solidFill>
                  <a:srgbClr val="FF0000"/>
                </a:solidFill>
                <a:latin typeface="Tahoma" pitchFamily="34" charset="0"/>
                <a:cs typeface="Tahoma" pitchFamily="34" charset="0"/>
              </a:rPr>
            </a:br>
            <a:r>
              <a:rPr lang="en-GB" sz="2800" dirty="0">
                <a:solidFill>
                  <a:srgbClr val="FF0000"/>
                </a:solidFill>
                <a:latin typeface="Tahoma" pitchFamily="34" charset="0"/>
                <a:cs typeface="Tahoma" pitchFamily="34" charset="0"/>
              </a:rPr>
              <a:t>      </a:t>
            </a:r>
            <a:r>
              <a:rPr lang="en-GB" sz="2000" dirty="0">
                <a:solidFill>
                  <a:srgbClr val="FF0000"/>
                </a:solidFill>
                <a:latin typeface="Tahoma" pitchFamily="34" charset="0"/>
                <a:cs typeface="Tahoma" pitchFamily="34" charset="0"/>
              </a:rPr>
              <a:t>General management requirements</a:t>
            </a:r>
            <a:endParaRPr lang="en-GB" sz="2000" dirty="0">
              <a:solidFill>
                <a:srgbClr val="FF0000"/>
              </a:solidFill>
            </a:endParaRPr>
          </a:p>
        </p:txBody>
      </p:sp>
      <p:sp>
        <p:nvSpPr>
          <p:cNvPr id="3" name="Footer Placeholder 2">
            <a:extLst>
              <a:ext uri="{FF2B5EF4-FFF2-40B4-BE49-F238E27FC236}">
                <a16:creationId xmlns:a16="http://schemas.microsoft.com/office/drawing/2014/main" id="{4590D23A-4188-4CED-8077-00706319C127}"/>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940B84C4-0938-4A02-9E20-8D299B482934}"/>
              </a:ext>
            </a:extLst>
          </p:cNvPr>
          <p:cNvSpPr>
            <a:spLocks noGrp="1"/>
          </p:cNvSpPr>
          <p:nvPr>
            <p:ph type="sldNum" sz="quarter" idx="12"/>
          </p:nvPr>
        </p:nvSpPr>
        <p:spPr/>
        <p:txBody>
          <a:bodyPr/>
          <a:lstStyle/>
          <a:p>
            <a:fld id="{F8DEEF1C-85D8-4622-96D6-431C752B733C}" type="slidenum">
              <a:rPr lang="en-US" smtClean="0"/>
              <a:pPr/>
              <a:t>8</a:t>
            </a:fld>
            <a:endParaRPr lang="en-US" dirty="0"/>
          </a:p>
        </p:txBody>
      </p:sp>
      <p:sp>
        <p:nvSpPr>
          <p:cNvPr id="5" name="Rectangle 4">
            <a:extLst>
              <a:ext uri="{FF2B5EF4-FFF2-40B4-BE49-F238E27FC236}">
                <a16:creationId xmlns:a16="http://schemas.microsoft.com/office/drawing/2014/main" id="{71FF1ECB-61C2-430B-A471-76CD9A6C43CB}"/>
              </a:ext>
            </a:extLst>
          </p:cNvPr>
          <p:cNvSpPr/>
          <p:nvPr/>
        </p:nvSpPr>
        <p:spPr>
          <a:xfrm>
            <a:off x="390921" y="1598544"/>
            <a:ext cx="7653061" cy="3527119"/>
          </a:xfrm>
          <a:prstGeom prst="rect">
            <a:avLst/>
          </a:prstGeom>
        </p:spPr>
        <p:txBody>
          <a:bodyPr wrap="square">
            <a:spAutoFit/>
          </a:bodyPr>
          <a:lstStyle/>
          <a:p>
            <a:pPr marL="342900" lvl="0" indent="-342900">
              <a:spcBef>
                <a:spcPct val="20000"/>
              </a:spcBef>
              <a:buFont typeface="Arial" panose="020B0604020202020204" pitchFamily="34" charset="0"/>
              <a:buChar char="•"/>
            </a:pPr>
            <a:r>
              <a:rPr lang="en-GB" dirty="0">
                <a:latin typeface="ChevinLight" panose="02000300000000000000" pitchFamily="2" charset="0"/>
                <a:hlinkClick r:id="rId3"/>
              </a:rPr>
              <a:t>Fire Safety Evacuation Plans </a:t>
            </a:r>
            <a:r>
              <a:rPr lang="en-GB" dirty="0">
                <a:latin typeface="ChevinLight" panose="02000300000000000000" pitchFamily="2" charset="0"/>
              </a:rPr>
              <a:t>– Must be uploaded to the CRD </a:t>
            </a:r>
          </a:p>
          <a:p>
            <a:pPr lvl="0">
              <a:spcBef>
                <a:spcPct val="20000"/>
              </a:spcBef>
            </a:pPr>
            <a:endParaRPr lang="en-GB" dirty="0">
              <a:latin typeface="ChevinLight" panose="02000300000000000000" pitchFamily="2" charset="0"/>
            </a:endParaRPr>
          </a:p>
          <a:p>
            <a:pPr marL="342900" lvl="0" indent="-342900">
              <a:spcBef>
                <a:spcPct val="20000"/>
              </a:spcBef>
              <a:buFont typeface="Arial" panose="020B0604020202020204" pitchFamily="34" charset="0"/>
              <a:buChar char="•"/>
            </a:pPr>
            <a:r>
              <a:rPr lang="en-GB" dirty="0">
                <a:latin typeface="ChevinLight" panose="02000300000000000000" pitchFamily="2" charset="0"/>
              </a:rPr>
              <a:t>Ensure sufficient number of fire wardens, </a:t>
            </a:r>
            <a:r>
              <a:rPr lang="en-GB" dirty="0">
                <a:latin typeface="ChevinLight" panose="02000300000000000000" pitchFamily="2" charset="0"/>
                <a:hlinkClick r:id="rId4"/>
              </a:rPr>
              <a:t>Fire Warden Training </a:t>
            </a:r>
            <a:r>
              <a:rPr lang="en-GB" dirty="0">
                <a:latin typeface="ChevinLight" panose="02000300000000000000" pitchFamily="2" charset="0"/>
              </a:rPr>
              <a:t>is available through PSP. </a:t>
            </a:r>
          </a:p>
          <a:p>
            <a:pPr marL="342900" lvl="0" indent="-342900">
              <a:spcBef>
                <a:spcPct val="20000"/>
              </a:spcBef>
              <a:buFont typeface="Arial" panose="020B0604020202020204" pitchFamily="34" charset="0"/>
              <a:buChar char="•"/>
            </a:pPr>
            <a:r>
              <a:rPr lang="en-GB" dirty="0">
                <a:latin typeface="ChevinLight" panose="02000300000000000000" pitchFamily="2" charset="0"/>
                <a:hlinkClick r:id="rId3"/>
              </a:rPr>
              <a:t>Operational Fire Risk </a:t>
            </a:r>
            <a:r>
              <a:rPr lang="en-GB" dirty="0">
                <a:latin typeface="ChevinLight" panose="02000300000000000000" pitchFamily="2" charset="0"/>
              </a:rPr>
              <a:t>assessments to be uploaded to the CRD </a:t>
            </a:r>
            <a:endParaRPr lang="en-GB" dirty="0">
              <a:solidFill>
                <a:srgbClr val="FF0000"/>
              </a:solidFill>
              <a:latin typeface="ChevinLight" panose="02000300000000000000" pitchFamily="2" charset="0"/>
            </a:endParaRPr>
          </a:p>
          <a:p>
            <a:pPr lvl="0">
              <a:spcBef>
                <a:spcPct val="20000"/>
              </a:spcBef>
            </a:pPr>
            <a:endParaRPr lang="en-GB" dirty="0">
              <a:latin typeface="ChevinLight" panose="02000300000000000000" pitchFamily="2" charset="0"/>
            </a:endParaRPr>
          </a:p>
          <a:p>
            <a:pPr marL="342900" lvl="0" indent="-342900">
              <a:spcBef>
                <a:spcPct val="20000"/>
              </a:spcBef>
              <a:buFont typeface="Arial" panose="020B0604020202020204" pitchFamily="34" charset="0"/>
              <a:buChar char="•"/>
            </a:pPr>
            <a:r>
              <a:rPr lang="en-GB" dirty="0">
                <a:latin typeface="ChevinLight" panose="02000300000000000000" pitchFamily="2" charset="0"/>
              </a:rPr>
              <a:t>Cooperation and coordination must take place between unit managers and shared sites</a:t>
            </a:r>
          </a:p>
          <a:p>
            <a:pPr lvl="0">
              <a:spcBef>
                <a:spcPct val="20000"/>
              </a:spcBef>
            </a:pPr>
            <a:endParaRPr lang="en-GB" dirty="0">
              <a:latin typeface="ChevinLight" panose="02000300000000000000" pitchFamily="2" charset="0"/>
            </a:endParaRPr>
          </a:p>
          <a:p>
            <a:pPr marL="342900" lvl="0" indent="-342900">
              <a:spcBef>
                <a:spcPct val="20000"/>
              </a:spcBef>
              <a:buFont typeface="Arial" panose="020B0604020202020204" pitchFamily="34" charset="0"/>
              <a:buChar char="•"/>
            </a:pPr>
            <a:r>
              <a:rPr lang="en-GB" dirty="0">
                <a:latin typeface="ChevinLight" panose="02000300000000000000" pitchFamily="2" charset="0"/>
              </a:rPr>
              <a:t>Record keeping of fire alarm weekly tests and emergency lighting monthly tests must be kept in the Site Log Book (forms available on CRD)</a:t>
            </a:r>
          </a:p>
        </p:txBody>
      </p:sp>
    </p:spTree>
    <p:extLst>
      <p:ext uri="{BB962C8B-B14F-4D97-AF65-F5344CB8AC3E}">
        <p14:creationId xmlns:p14="http://schemas.microsoft.com/office/powerpoint/2010/main" val="372318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0" u="sng" dirty="0">
                <a:solidFill>
                  <a:srgbClr val="FF0000"/>
                </a:solidFill>
                <a:latin typeface="ChevinBold" panose="02000700000000000000" pitchFamily="2" charset="0"/>
              </a:rPr>
              <a:t>PiC Tasks </a:t>
            </a:r>
          </a:p>
        </p:txBody>
      </p:sp>
      <p:sp>
        <p:nvSpPr>
          <p:cNvPr id="3" name="Subtitle 2"/>
          <p:cNvSpPr>
            <a:spLocks noGrp="1"/>
          </p:cNvSpPr>
          <p:nvPr>
            <p:ph type="subTitle" idx="4294967295"/>
          </p:nvPr>
        </p:nvSpPr>
        <p:spPr>
          <a:xfrm>
            <a:off x="404295" y="980601"/>
            <a:ext cx="8093661" cy="2040895"/>
          </a:xfrm>
        </p:spPr>
        <p:txBody>
          <a:bodyPr>
            <a:noAutofit/>
          </a:bodyPr>
          <a:lstStyle/>
          <a:p>
            <a:pPr marL="0" indent="0">
              <a:buNone/>
            </a:pPr>
            <a:endParaRPr lang="en-GB" sz="1400" dirty="0">
              <a:latin typeface="ChevinBold" panose="02000700000000000000" pitchFamily="2" charset="0"/>
            </a:endParaRPr>
          </a:p>
          <a:p>
            <a:r>
              <a:rPr lang="en-GB" sz="1800" dirty="0">
                <a:latin typeface="ChevinLight" panose="02000300000000000000" pitchFamily="2" charset="0"/>
              </a:rPr>
              <a:t>PiCs must complete the Operational Fire Risk Assessment as highlighted in the SHE calendar for July</a:t>
            </a:r>
          </a:p>
          <a:p>
            <a:endParaRPr lang="en-GB" sz="1800" dirty="0">
              <a:latin typeface="ChevinLight" panose="02000300000000000000" pitchFamily="2" charset="0"/>
            </a:endParaRPr>
          </a:p>
          <a:p>
            <a:r>
              <a:rPr lang="en-GB" sz="1800" dirty="0">
                <a:latin typeface="ChevinLight" panose="02000300000000000000" pitchFamily="2" charset="0"/>
              </a:rPr>
              <a:t>Each Operational Fire Risk Assessment has an action plan attached and these actions must be closed or managed.  </a:t>
            </a:r>
          </a:p>
          <a:p>
            <a:endParaRPr lang="en-GB" sz="1800" dirty="0">
              <a:latin typeface="ChevinLight" panose="02000300000000000000" pitchFamily="2" charset="0"/>
            </a:endParaRPr>
          </a:p>
          <a:p>
            <a:r>
              <a:rPr lang="en-GB" sz="1800" dirty="0">
                <a:latin typeface="ChevinLight" panose="02000300000000000000" pitchFamily="2" charset="0"/>
              </a:rPr>
              <a:t>Once complete PiCs should upload this to the CRD  </a:t>
            </a:r>
            <a:r>
              <a:rPr lang="en-GB" sz="1800" dirty="0">
                <a:latin typeface="ChevinLight" panose="02000300000000000000" pitchFamily="2" charset="0"/>
                <a:hlinkClick r:id="rId2"/>
              </a:rPr>
              <a:t>property.records@royalmail.com</a:t>
            </a:r>
            <a:endParaRPr lang="en-GB" sz="1800" dirty="0">
              <a:latin typeface="ChevinLight" panose="02000300000000000000" pitchFamily="2" charset="0"/>
            </a:endParaRPr>
          </a:p>
          <a:p>
            <a:endParaRPr lang="en-GB" sz="1400" dirty="0">
              <a:latin typeface="ChevinLight" panose="02000300000000000000" pitchFamily="2" charset="0"/>
            </a:endParaRPr>
          </a:p>
        </p:txBody>
      </p:sp>
      <p:pic>
        <p:nvPicPr>
          <p:cNvPr id="5" name="Picture 4">
            <a:extLst>
              <a:ext uri="{FF2B5EF4-FFF2-40B4-BE49-F238E27FC236}">
                <a16:creationId xmlns:a16="http://schemas.microsoft.com/office/drawing/2014/main" id="{3A4903AC-B3DD-45E7-8940-456EEB18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9" y="3836505"/>
            <a:ext cx="6542702" cy="2598025"/>
          </a:xfrm>
          <a:prstGeom prst="rect">
            <a:avLst/>
          </a:prstGeom>
        </p:spPr>
      </p:pic>
    </p:spTree>
    <p:extLst>
      <p:ext uri="{BB962C8B-B14F-4D97-AF65-F5344CB8AC3E}">
        <p14:creationId xmlns:p14="http://schemas.microsoft.com/office/powerpoint/2010/main" val="3958821595"/>
      </p:ext>
    </p:extLst>
  </p:cSld>
  <p:clrMapOvr>
    <a:masterClrMapping/>
  </p:clrMapOvr>
</p:sld>
</file>

<file path=ppt/theme/theme1.xml><?xml version="1.0" encoding="utf-8"?>
<a:theme xmlns:a="http://schemas.openxmlformats.org/drawingml/2006/main" name="Office Theme">
  <a:themeElements>
    <a:clrScheme name="Royal Mail">
      <a:dk1>
        <a:srgbClr val="000000"/>
      </a:dk1>
      <a:lt1>
        <a:srgbClr val="FFFFFF"/>
      </a:lt1>
      <a:dk2>
        <a:srgbClr val="FF0000"/>
      </a:dk2>
      <a:lt2>
        <a:srgbClr val="666666"/>
      </a:lt2>
      <a:accent1>
        <a:srgbClr val="666666"/>
      </a:accent1>
      <a:accent2>
        <a:srgbClr val="000000"/>
      </a:accent2>
      <a:accent3>
        <a:srgbClr val="666666"/>
      </a:accent3>
      <a:accent4>
        <a:srgbClr val="969696"/>
      </a:accent4>
      <a:accent5>
        <a:srgbClr val="B2B2B2"/>
      </a:accent5>
      <a:accent6>
        <a:srgbClr val="DDDDDD"/>
      </a:accent6>
      <a:hlink>
        <a:srgbClr val="204A91"/>
      </a:hlink>
      <a:folHlink>
        <a:srgbClr val="204A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17515</TotalTime>
  <Words>595</Words>
  <Application>Microsoft Office PowerPoint</Application>
  <PresentationFormat>On-screen Show (4:3)</PresentationFormat>
  <Paragraphs>74</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ChevinBold</vt:lpstr>
      <vt:lpstr>ChevinLight</vt:lpstr>
      <vt:lpstr>Tahoma</vt:lpstr>
      <vt:lpstr>Verdana</vt:lpstr>
      <vt:lpstr>Office Theme</vt:lpstr>
      <vt:lpstr>    Fire Safety Focus   </vt:lpstr>
      <vt:lpstr>Fire Safety Focus</vt:lpstr>
      <vt:lpstr>Electrical Sources of Ignition</vt:lpstr>
      <vt:lpstr>Smoking</vt:lpstr>
      <vt:lpstr>Arson / Wilful Fire Raising</vt:lpstr>
      <vt:lpstr>Housekeeping</vt:lpstr>
      <vt:lpstr>Means of Escape From Fire</vt:lpstr>
      <vt:lpstr>Management of Fire Safety       General management requirements</vt:lpstr>
      <vt:lpstr>PiC Tasks </vt:lpstr>
      <vt:lpstr>PiC Tasks:-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www.wizkit.com</dc:creator>
  <cp:lastModifiedBy>Louise Pietrzykowska</cp:lastModifiedBy>
  <cp:revision>363</cp:revision>
  <dcterms:created xsi:type="dcterms:W3CDTF">2011-10-20T13:01:56Z</dcterms:created>
  <dcterms:modified xsi:type="dcterms:W3CDTF">2020-06-29T09:55:12Z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WizKit Template Sub">
    <vt:lpwstr>RM</vt:lpwstr>
  </property>
  <property fmtid="{D5CDD505-2E9C-101B-9397-08002B2CF9AE}" pid="5" name="MSIP_Label_980f36f3-41a5-4f45-a6a2-e224f336accd_Enabled">
    <vt:lpwstr>True</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Owner">
    <vt:lpwstr>susan.lowrie@royalmail.com</vt:lpwstr>
  </property>
  <property fmtid="{D5CDD505-2E9C-101B-9397-08002B2CF9AE}" pid="8" name="MSIP_Label_980f36f3-41a5-4f45-a6a2-e224f336accd_SetDate">
    <vt:lpwstr>2020-05-12T07:26:19.8104140Z</vt:lpwstr>
  </property>
  <property fmtid="{D5CDD505-2E9C-101B-9397-08002B2CF9AE}" pid="9" name="MSIP_Label_980f36f3-41a5-4f45-a6a2-e224f336accd_Name">
    <vt:lpwstr>Internal</vt:lpwstr>
  </property>
  <property fmtid="{D5CDD505-2E9C-101B-9397-08002B2CF9AE}" pid="10" name="MSIP_Label_980f36f3-41a5-4f45-a6a2-e224f336accd_Application">
    <vt:lpwstr>Microsoft Azure Information Protection</vt:lpwstr>
  </property>
  <property fmtid="{D5CDD505-2E9C-101B-9397-08002B2CF9AE}" pid="11" name="MSIP_Label_980f36f3-41a5-4f45-a6a2-e224f336accd_Extended_MSFT_Method">
    <vt:lpwstr>Automatic</vt:lpwstr>
  </property>
  <property fmtid="{D5CDD505-2E9C-101B-9397-08002B2CF9AE}" pid="12" name="Sensitivity">
    <vt:lpwstr>Internal</vt:lpwstr>
  </property>
</Properties>
</file>