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957">
          <p15:clr>
            <a:srgbClr val="A4A3A4"/>
          </p15:clr>
        </p15:guide>
        <p15:guide id="4" orient="horz" pos="910">
          <p15:clr>
            <a:srgbClr val="A4A3A4"/>
          </p15:clr>
        </p15:guide>
        <p15:guide id="5" orient="horz" pos="4071">
          <p15:clr>
            <a:srgbClr val="A4A3A4"/>
          </p15:clr>
        </p15:guide>
        <p15:guide id="6" orient="horz" pos="3651">
          <p15:clr>
            <a:srgbClr val="A4A3A4"/>
          </p15:clr>
        </p15:guide>
        <p15:guide id="7" orient="horz" pos="3592">
          <p15:clr>
            <a:srgbClr val="A4A3A4"/>
          </p15:clr>
        </p15:guide>
        <p15:guide id="8" pos="2880">
          <p15:clr>
            <a:srgbClr val="A4A3A4"/>
          </p15:clr>
        </p15:guide>
        <p15:guide id="9" pos="263">
          <p15:clr>
            <a:srgbClr val="A4A3A4"/>
          </p15:clr>
        </p15:guide>
        <p15:guide id="10" pos="549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Bromhall" initials="MB" lastIdx="6" clrIdx="0">
    <p:extLst>
      <p:ext uri="{19B8F6BF-5375-455C-9EA6-DF929625EA0E}">
        <p15:presenceInfo xmlns:p15="http://schemas.microsoft.com/office/powerpoint/2012/main" userId="S-1-5-21-3684057560-553081627-3205033306-48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8" autoAdjust="0"/>
    <p:restoredTop sz="88099" autoAdjust="0"/>
  </p:normalViewPr>
  <p:slideViewPr>
    <p:cSldViewPr snapToGrid="0" showGuides="1">
      <p:cViewPr varScale="1">
        <p:scale>
          <a:sx n="95" d="100"/>
          <a:sy n="95" d="100"/>
        </p:scale>
        <p:origin x="810" y="66"/>
      </p:cViewPr>
      <p:guideLst>
        <p:guide orient="horz" pos="2160"/>
        <p:guide orient="horz" pos="210"/>
        <p:guide orient="horz" pos="957"/>
        <p:guide orient="horz" pos="910"/>
        <p:guide orient="horz" pos="4071"/>
        <p:guide orient="horz" pos="3651"/>
        <p:guide orient="horz" pos="3592"/>
        <p:guide pos="2880"/>
        <p:guide pos="263"/>
        <p:guide pos="54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5B98C-38FD-463E-89C3-3E9D0D210203}" type="datetimeFigureOut">
              <a:rPr lang="en-US" smtClean="0"/>
              <a:t>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50C06-39EF-477F-A317-6810B10A2E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68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C07F4E0-1604-49A8-8AFD-492A88FAAC25}" type="datetimeFigureOut">
              <a:rPr lang="en-US" smtClean="0"/>
              <a:pPr/>
              <a:t>2/14/2020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E4C5386-DB2A-45A4-86A4-E806641C31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2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C7A7C-EF87-4345-A252-C0FB2595B3D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513" y="282574"/>
            <a:ext cx="8310562" cy="990000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444625"/>
            <a:ext cx="6567180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8" name="Group 7"/>
          <p:cNvGrpSpPr/>
          <p:nvPr userDrawn="1"/>
        </p:nvGrpSpPr>
        <p:grpSpPr bwMode="black">
          <a:xfrm>
            <a:off x="2734543" y="5329614"/>
            <a:ext cx="3669134" cy="461588"/>
            <a:chOff x="179388" y="3794126"/>
            <a:chExt cx="5186363" cy="652462"/>
          </a:xfrm>
        </p:grpSpPr>
        <p:sp>
          <p:nvSpPr>
            <p:cNvPr id="9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4" name="TextBox 3" descr="CONFIDENTIAL_TAG_0xFFEE"/>
          <p:cNvSpPr txBox="1"/>
          <p:nvPr userDrawn="1"/>
        </p:nvSpPr>
        <p:spPr>
          <a:xfrm>
            <a:off x="398463" y="6340442"/>
            <a:ext cx="3189841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200" b="0" i="0" u="none">
              <a:solidFill>
                <a:schemeClr val="bg1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4" y="284400"/>
            <a:ext cx="8310561" cy="98865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4" y="1441585"/>
            <a:ext cx="8310562" cy="42607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7513" y="282575"/>
            <a:ext cx="8310562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17514" y="1444625"/>
            <a:ext cx="6567180" cy="137569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9" name="Group 8"/>
          <p:cNvGrpSpPr/>
          <p:nvPr userDrawn="1"/>
        </p:nvGrpSpPr>
        <p:grpSpPr bwMode="black">
          <a:xfrm>
            <a:off x="2734543" y="5329614"/>
            <a:ext cx="3669134" cy="461588"/>
            <a:chOff x="179388" y="3794126"/>
            <a:chExt cx="5186363" cy="652462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7513" y="1441585"/>
            <a:ext cx="4047609" cy="42607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752020" y="1441585"/>
            <a:ext cx="3976055" cy="42607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13" y="1444625"/>
            <a:ext cx="4079875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2006" y="1444625"/>
            <a:ext cx="3974832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29053" y="2268187"/>
            <a:ext cx="4036069" cy="34341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52020" y="2268187"/>
            <a:ext cx="3976055" cy="34341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513" y="282575"/>
            <a:ext cx="8310562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1444625"/>
            <a:ext cx="6567180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4" name="Group 7"/>
          <p:cNvGrpSpPr/>
          <p:nvPr userDrawn="1"/>
        </p:nvGrpSpPr>
        <p:grpSpPr bwMode="black">
          <a:xfrm>
            <a:off x="2734543" y="5329614"/>
            <a:ext cx="3669134" cy="461588"/>
            <a:chOff x="179388" y="3794126"/>
            <a:chExt cx="5186363" cy="652462"/>
          </a:xfrm>
        </p:grpSpPr>
        <p:sp>
          <p:nvSpPr>
            <p:cNvPr id="9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23" name="Line 12"/>
          <p:cNvSpPr>
            <a:spLocks noChangeShapeType="1"/>
          </p:cNvSpPr>
          <p:nvPr userDrawn="1"/>
        </p:nvSpPr>
        <p:spPr bwMode="auto">
          <a:xfrm>
            <a:off x="0" y="6142311"/>
            <a:ext cx="9144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434975" y="5702300"/>
            <a:ext cx="8328025" cy="91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trade marks are the property of Royal Mail Group Ltd. © Royal Mail Group Ltd.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7513" y="280108"/>
            <a:ext cx="8310563" cy="9886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13" y="1441585"/>
            <a:ext cx="8310561" cy="426071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6308047"/>
            <a:ext cx="5195561" cy="2258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7513" y="6308047"/>
            <a:ext cx="935335" cy="2410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F8DEEF1C-85D8-4622-96D6-431C752B733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6" name="Group 25"/>
          <p:cNvGrpSpPr/>
          <p:nvPr userDrawn="1"/>
        </p:nvGrpSpPr>
        <p:grpSpPr bwMode="black">
          <a:xfrm>
            <a:off x="7348233" y="6428548"/>
            <a:ext cx="1538592" cy="192477"/>
            <a:chOff x="179388" y="3794126"/>
            <a:chExt cx="5186363" cy="652462"/>
          </a:xfrm>
        </p:grpSpPr>
        <p:sp>
          <p:nvSpPr>
            <p:cNvPr id="2055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56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58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59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0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1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2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3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4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5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6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7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  <p:sp>
          <p:nvSpPr>
            <p:cNvPr id="2068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</a:endParaRPr>
            </a:p>
          </p:txBody>
        </p:sp>
      </p:grpSp>
      <p:sp>
        <p:nvSpPr>
          <p:cNvPr id="4" name="TextBox 3" descr="CONFIDENTIAL_TAG_0xFFEE"/>
          <p:cNvSpPr txBox="1"/>
          <p:nvPr userDrawn="1"/>
        </p:nvSpPr>
        <p:spPr>
          <a:xfrm>
            <a:off x="411163" y="6060553"/>
            <a:ext cx="3095199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100" b="0" i="0" u="none">
              <a:solidFill>
                <a:schemeClr val="bg1"/>
              </a:solidFill>
              <a:latin typeface="Calibri"/>
            </a:endParaRPr>
          </a:p>
        </p:txBody>
      </p:sp>
      <p:sp>
        <p:nvSpPr>
          <p:cNvPr id="7" name="MSIPCMContentMarking" descr="{&quot;HashCode&quot;:-685326706,&quot;Placement&quot;:&quot;Footer&quot;}">
            <a:extLst>
              <a:ext uri="{FF2B5EF4-FFF2-40B4-BE49-F238E27FC236}">
                <a16:creationId xmlns:a16="http://schemas.microsoft.com/office/drawing/2014/main" id="{472D547E-C2E2-4687-95DC-75DECC241FA1}"/>
              </a:ext>
            </a:extLst>
          </p:cNvPr>
          <p:cNvSpPr txBox="1"/>
          <p:nvPr userDrawn="1"/>
        </p:nvSpPr>
        <p:spPr>
          <a:xfrm>
            <a:off x="0" y="6595656"/>
            <a:ext cx="163110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Classified: RMG – 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277813" indent="-277813" algn="l" defTabSz="914400" rtl="0" eaLnBrk="1" latinLnBrk="0" hangingPunct="1">
        <a:spcBef>
          <a:spcPct val="20000"/>
        </a:spcBef>
        <a:buClr>
          <a:schemeClr val="tx2"/>
        </a:buClr>
        <a:buFont typeface="Verdana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47675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996950" indent="-185738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35890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+mn-cs"/>
        </a:defRPr>
      </a:lvl4pPr>
      <a:lvl5pPr marL="1725613" indent="-185738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 descr="Rectangle 2::Rectangle 2::"/>
          <p:cNvSpPr>
            <a:spLocks noGrp="1" noChangeArrowheads="1"/>
          </p:cNvSpPr>
          <p:nvPr>
            <p:ph type="title"/>
          </p:nvPr>
        </p:nvSpPr>
        <p:spPr>
          <a:xfrm>
            <a:off x="417080" y="147498"/>
            <a:ext cx="8414305" cy="435432"/>
          </a:xfrm>
        </p:spPr>
        <p:txBody>
          <a:bodyPr/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+mn-lt"/>
              </a:rPr>
              <a:t>Road Safety Campaign – </a:t>
            </a:r>
            <a:r>
              <a:rPr lang="en-US" sz="1200" dirty="0" err="1">
                <a:solidFill>
                  <a:srgbClr val="FF0000"/>
                </a:solidFill>
                <a:latin typeface="+mn-lt"/>
              </a:rPr>
              <a:t>Tyre</a:t>
            </a:r>
            <a:r>
              <a:rPr lang="en-US" sz="1200" dirty="0">
                <a:solidFill>
                  <a:srgbClr val="FF0000"/>
                </a:solidFill>
                <a:latin typeface="+mn-lt"/>
              </a:rPr>
              <a:t> Safety</a:t>
            </a:r>
            <a:br>
              <a:rPr lang="en-US" sz="1200" dirty="0">
                <a:solidFill>
                  <a:srgbClr val="FF0000"/>
                </a:solidFill>
                <a:latin typeface="+mn-lt"/>
              </a:rPr>
            </a:br>
            <a:r>
              <a:rPr lang="en-US" sz="1200" dirty="0">
                <a:solidFill>
                  <a:srgbClr val="FF0000"/>
                </a:solidFill>
                <a:latin typeface="+mn-lt"/>
              </a:rPr>
              <a:t>24</a:t>
            </a:r>
            <a:r>
              <a:rPr lang="en-US" sz="1200" baseline="30000" dirty="0">
                <a:solidFill>
                  <a:srgbClr val="FF0000"/>
                </a:solidFill>
                <a:latin typeface="+mn-lt"/>
              </a:rPr>
              <a:t>th</a:t>
            </a:r>
            <a:r>
              <a:rPr lang="en-US" sz="1200" dirty="0">
                <a:solidFill>
                  <a:srgbClr val="FF0000"/>
                </a:solidFill>
                <a:latin typeface="+mn-lt"/>
              </a:rPr>
              <a:t> February 2020</a:t>
            </a:r>
            <a:br>
              <a:rPr lang="en-US" sz="1200" dirty="0">
                <a:solidFill>
                  <a:srgbClr val="FF0000"/>
                </a:solidFill>
                <a:latin typeface="+mn-lt"/>
              </a:rPr>
            </a:b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4590A0-6692-4499-8A78-B2923BD77799}"/>
              </a:ext>
            </a:extLst>
          </p:cNvPr>
          <p:cNvSpPr/>
          <p:nvPr/>
        </p:nvSpPr>
        <p:spPr>
          <a:xfrm>
            <a:off x="276226" y="471346"/>
            <a:ext cx="855515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000" b="1" u="sng" dirty="0">
                <a:solidFill>
                  <a:srgbClr val="000000"/>
                </a:solidFill>
              </a:rPr>
              <a:t>Audience</a:t>
            </a:r>
            <a:r>
              <a:rPr lang="en-GB" sz="1000" b="1" dirty="0">
                <a:solidFill>
                  <a:srgbClr val="000000"/>
                </a:solidFill>
              </a:rPr>
              <a:t> </a:t>
            </a:r>
          </a:p>
          <a:p>
            <a:pPr lvl="0"/>
            <a:endParaRPr lang="en-GB" sz="1000" b="1" dirty="0">
              <a:solidFill>
                <a:srgbClr val="000000"/>
              </a:solidFill>
            </a:endParaRPr>
          </a:p>
          <a:p>
            <a:pPr lvl="0"/>
            <a:r>
              <a:rPr lang="en-GB" sz="1000" dirty="0">
                <a:solidFill>
                  <a:srgbClr val="000000"/>
                </a:solidFill>
              </a:rPr>
              <a:t>Anybody who drives a vehicle on Royal Mail Group business</a:t>
            </a:r>
          </a:p>
          <a:p>
            <a:pPr lvl="0"/>
            <a:endParaRPr lang="en-GB" sz="1000" dirty="0">
              <a:solidFill>
                <a:srgbClr val="000000"/>
              </a:solidFill>
            </a:endParaRPr>
          </a:p>
          <a:p>
            <a:pPr lvl="0"/>
            <a:r>
              <a:rPr lang="en-GB" sz="1000" b="1" u="sng" dirty="0">
                <a:solidFill>
                  <a:srgbClr val="000000"/>
                </a:solidFill>
              </a:rPr>
              <a:t>Objective</a:t>
            </a:r>
          </a:p>
          <a:p>
            <a:pPr lvl="0"/>
            <a:endParaRPr lang="en-GB" sz="1000" b="1" u="sng" dirty="0">
              <a:solidFill>
                <a:srgbClr val="000000"/>
              </a:solidFill>
            </a:endParaRPr>
          </a:p>
          <a:p>
            <a:r>
              <a:rPr lang="en-GB" sz="1000" dirty="0"/>
              <a:t>Raising the awareness of the importance of correct tyre maintenance, the dangers of defective/ illegal tyres and the law; whether you’re driving a Royal Mail vehicle or your own personal car for work purposes.</a:t>
            </a:r>
          </a:p>
          <a:p>
            <a:endParaRPr lang="en-GB" sz="1000" b="1" u="sng" dirty="0">
              <a:solidFill>
                <a:srgbClr val="000000"/>
              </a:solidFill>
            </a:endParaRPr>
          </a:p>
          <a:p>
            <a:r>
              <a:rPr lang="en-GB" sz="1000" b="1" u="sng" dirty="0">
                <a:solidFill>
                  <a:srgbClr val="000000"/>
                </a:solidFill>
              </a:rPr>
              <a:t>Key Messages</a:t>
            </a:r>
          </a:p>
          <a:p>
            <a:endParaRPr lang="en-GB" sz="1000" b="1" u="sng" dirty="0">
              <a:solidFill>
                <a:srgbClr val="000000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/>
              <a:t>The importance of carrying out tyre checks, on a weekly/monthly basis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/>
              <a:t>Reporting any defects immediately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/>
              <a:t>Tackle behaviours / culture around Tyre safety</a:t>
            </a:r>
          </a:p>
          <a:p>
            <a:r>
              <a:rPr lang="en-GB" sz="1000" dirty="0"/>
              <a:t> </a:t>
            </a:r>
          </a:p>
          <a:p>
            <a:r>
              <a:rPr lang="en-GB" sz="1000" b="1" dirty="0"/>
              <a:t>For all Managers:</a:t>
            </a:r>
            <a:r>
              <a:rPr lang="en-GB" sz="1000" dirty="0"/>
              <a:t> </a:t>
            </a:r>
          </a:p>
          <a:p>
            <a:endParaRPr lang="en-GB" sz="10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/>
              <a:t>Managers to begin the Tyre check activity at the beginning of February 2020. This will ensure by the time the Road Safety week starts a significant number of vehicles would already have been checked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/>
              <a:t>Managers to engage colleagues via WTLL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Tyre checks also applies to Managers when driving vehicles, including their own cars for work purposes </a:t>
            </a:r>
            <a:r>
              <a:rPr lang="en-GB" sz="1000" b="1" dirty="0"/>
              <a:t>i.e. driving to and from meetings and NOT to deliver or collect mail which is against Royal Mail policy.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Remind drivers of the Fleet Customer Helpline number: </a:t>
            </a:r>
            <a:r>
              <a:rPr lang="en-GB" sz="1000" b="1" dirty="0"/>
              <a:t>0345 266 0005</a:t>
            </a:r>
            <a:r>
              <a:rPr lang="en-GB" sz="1000" dirty="0"/>
              <a:t> and to select </a:t>
            </a:r>
            <a:r>
              <a:rPr lang="en-GB" sz="1000" b="1" dirty="0"/>
              <a:t>option 4</a:t>
            </a:r>
            <a:r>
              <a:rPr lang="en-GB" sz="1000" dirty="0"/>
              <a:t> for tyres.  Our tyre provider, NFS will then either direct drivers to their local workshop or NFS site.</a:t>
            </a:r>
          </a:p>
          <a:p>
            <a:pPr lvl="0"/>
            <a:endParaRPr lang="en-GB" sz="1000" b="1" u="sng" dirty="0">
              <a:solidFill>
                <a:srgbClr val="000000"/>
              </a:solidFill>
            </a:endParaRPr>
          </a:p>
          <a:p>
            <a:pPr lvl="0"/>
            <a:r>
              <a:rPr lang="en-GB" sz="1000" b="1" u="sng" dirty="0">
                <a:solidFill>
                  <a:srgbClr val="000000"/>
                </a:solidFill>
              </a:rPr>
              <a:t>Channels</a:t>
            </a:r>
          </a:p>
          <a:p>
            <a:pPr lvl="0"/>
            <a:endParaRPr lang="en-GB" sz="1000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Run Tyre check messages in mid-January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RMtv</a:t>
            </a:r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Regional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Intranet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Manager Comms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WTLL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Courier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Poster distributed to support campaign and replicated on plasma screens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Comms will include a short film to be shown (where possible) on the correct way to do Tyre 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Workplace Platform</a:t>
            </a:r>
          </a:p>
          <a:p>
            <a:pPr marL="0" lvl="1"/>
            <a:endParaRPr lang="en-GB" sz="1000" b="1" u="sng" dirty="0">
              <a:solidFill>
                <a:srgbClr val="000000"/>
              </a:solidFill>
            </a:endParaRPr>
          </a:p>
          <a:p>
            <a:pPr marL="0" lvl="1"/>
            <a:r>
              <a:rPr lang="en-GB" sz="1000" b="1" u="sng" dirty="0">
                <a:solidFill>
                  <a:srgbClr val="000000"/>
                </a:solidFill>
              </a:rPr>
              <a:t>Supporting Materials</a:t>
            </a:r>
          </a:p>
          <a:p>
            <a:pPr marL="0" lvl="1"/>
            <a:endParaRPr lang="en-GB" sz="1000" b="1" u="sng" dirty="0">
              <a:solidFill>
                <a:srgbClr val="000000"/>
              </a:solidFill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Fleet Managers, Managers and ASR Checklist will include activity to check compliance for Royal Mail vehicles</a:t>
            </a:r>
            <a:endParaRPr lang="en-GB" sz="1000" b="1" u="sng" dirty="0">
              <a:solidFill>
                <a:srgbClr val="00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DDFE2D-B454-4122-8466-67FEA84AD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1570" cy="50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9598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Royal Mail Group">
      <a:dk1>
        <a:srgbClr val="000000"/>
      </a:dk1>
      <a:lt1>
        <a:srgbClr val="FFFFFF"/>
      </a:lt1>
      <a:dk2>
        <a:srgbClr val="FF0000"/>
      </a:dk2>
      <a:lt2>
        <a:srgbClr val="666666"/>
      </a:lt2>
      <a:accent1>
        <a:srgbClr val="204A91"/>
      </a:accent1>
      <a:accent2>
        <a:srgbClr val="000000"/>
      </a:accent2>
      <a:accent3>
        <a:srgbClr val="007E5F"/>
      </a:accent3>
      <a:accent4>
        <a:srgbClr val="969696"/>
      </a:accent4>
      <a:accent5>
        <a:srgbClr val="B2B2B2"/>
      </a:accent5>
      <a:accent6>
        <a:srgbClr val="DDDDDD"/>
      </a:accent6>
      <a:hlink>
        <a:srgbClr val="204A91"/>
      </a:hlink>
      <a:folHlink>
        <a:srgbClr val="204A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19302</TotalTime>
  <Words>277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Road Safety Campaign – Tyre Safety 24th February 2020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www.wizkit.com</dc:creator>
  <cp:lastModifiedBy>lpietrzykowska</cp:lastModifiedBy>
  <cp:revision>188</cp:revision>
  <cp:lastPrinted>2020-02-14T11:25:50Z</cp:lastPrinted>
  <dcterms:created xsi:type="dcterms:W3CDTF">2011-10-20T13:01:56Z</dcterms:created>
  <dcterms:modified xsi:type="dcterms:W3CDTF">2020-02-14T11:26:16Z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WizKit Template Sub">
    <vt:lpwstr>Group</vt:lpwstr>
  </property>
  <property fmtid="{D5CDD505-2E9C-101B-9397-08002B2CF9AE}" pid="5" name="MSIP_Label_980f36f3-41a5-4f45-a6a2-e224f336accd_Enabled">
    <vt:lpwstr>True</vt:lpwstr>
  </property>
  <property fmtid="{D5CDD505-2E9C-101B-9397-08002B2CF9AE}" pid="6" name="MSIP_Label_980f36f3-41a5-4f45-a6a2-e224f336accd_SiteId">
    <vt:lpwstr>7a082108-90dd-41ac-be41-9b8feabee2da</vt:lpwstr>
  </property>
  <property fmtid="{D5CDD505-2E9C-101B-9397-08002B2CF9AE}" pid="7" name="MSIP_Label_980f36f3-41a5-4f45-a6a2-e224f336accd_Owner">
    <vt:lpwstr>olesha.rhoden@royalmail.com</vt:lpwstr>
  </property>
  <property fmtid="{D5CDD505-2E9C-101B-9397-08002B2CF9AE}" pid="8" name="MSIP_Label_980f36f3-41a5-4f45-a6a2-e224f336accd_SetDate">
    <vt:lpwstr>2019-09-24T13:28:52.9108843Z</vt:lpwstr>
  </property>
  <property fmtid="{D5CDD505-2E9C-101B-9397-08002B2CF9AE}" pid="9" name="MSIP_Label_980f36f3-41a5-4f45-a6a2-e224f336accd_Name">
    <vt:lpwstr>Internal</vt:lpwstr>
  </property>
  <property fmtid="{D5CDD505-2E9C-101B-9397-08002B2CF9AE}" pid="10" name="MSIP_Label_980f36f3-41a5-4f45-a6a2-e224f336accd_Application">
    <vt:lpwstr>Microsoft Azure Information Protection</vt:lpwstr>
  </property>
  <property fmtid="{D5CDD505-2E9C-101B-9397-08002B2CF9AE}" pid="11" name="MSIP_Label_980f36f3-41a5-4f45-a6a2-e224f336accd_Extended_MSFT_Method">
    <vt:lpwstr>Automatic</vt:lpwstr>
  </property>
  <property fmtid="{D5CDD505-2E9C-101B-9397-08002B2CF9AE}" pid="12" name="Sensitivity">
    <vt:lpwstr>Internal</vt:lpwstr>
  </property>
</Properties>
</file>