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66" r:id="rId3"/>
    <p:sldId id="271" r:id="rId4"/>
    <p:sldId id="272" r:id="rId5"/>
    <p:sldId id="270" r:id="rId6"/>
    <p:sldId id="267" r:id="rId7"/>
    <p:sldId id="268" r:id="rId8"/>
    <p:sldId id="258" r:id="rId9"/>
    <p:sldId id="259" r:id="rId10"/>
    <p:sldId id="264" r:id="rId11"/>
    <p:sldId id="260" r:id="rId12"/>
    <p:sldId id="273" r:id="rId13"/>
    <p:sldId id="265" r:id="rId14"/>
    <p:sldId id="269" r:id="rId15"/>
    <p:sldId id="283" r:id="rId16"/>
    <p:sldId id="274" r:id="rId17"/>
    <p:sldId id="275" r:id="rId18"/>
    <p:sldId id="282" r:id="rId19"/>
    <p:sldId id="276" r:id="rId20"/>
    <p:sldId id="277" r:id="rId21"/>
    <p:sldId id="278" r:id="rId22"/>
    <p:sldId id="281"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08" autoAdjust="0"/>
  </p:normalViewPr>
  <p:slideViewPr>
    <p:cSldViewPr>
      <p:cViewPr varScale="1">
        <p:scale>
          <a:sx n="55" d="100"/>
          <a:sy n="55" d="100"/>
        </p:scale>
        <p:origin x="-7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43916-507B-491D-9CF7-CB9238F7806B}" type="datetimeFigureOut">
              <a:rPr lang="en-GB" smtClean="0"/>
              <a:t>21/08/2019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99DC-1FDE-4515-B98B-00ACA5D76A19}" type="slidenum">
              <a:rPr lang="en-GB" smtClean="0"/>
              <a:t>‹#›</a:t>
            </a:fld>
            <a:endParaRPr lang="en-GB"/>
          </a:p>
        </p:txBody>
      </p:sp>
    </p:spTree>
    <p:extLst>
      <p:ext uri="{BB962C8B-B14F-4D97-AF65-F5344CB8AC3E}">
        <p14:creationId xmlns:p14="http://schemas.microsoft.com/office/powerpoint/2010/main" val="312257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contributes to stress can vary hugely from person to person and differ according each persons circumstances.</a:t>
            </a:r>
            <a:endParaRPr lang="en-GB" dirty="0"/>
          </a:p>
          <a:p>
            <a:r>
              <a:rPr lang="en-US" sz="1200" b="0" i="0" kern="1200" dirty="0">
                <a:solidFill>
                  <a:schemeClr val="tx1"/>
                </a:solidFill>
                <a:effectLst/>
                <a:latin typeface="+mn-lt"/>
                <a:ea typeface="+mn-ea"/>
                <a:cs typeface="+mn-cs"/>
              </a:rPr>
              <a:t>Sometimes, stress can be an appropriate, or even a positive reaction. The feeling of ‘pressure’ can help us achieve in certain nerve-wracking or intense situations, like public speaking, moving house, or completing a difficult piece of work.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Usually we can quickly return to a resting state without any negative effects on our health if the stress we feel is short-lived - and many people are able to deal with a certain level of stress without any lasting effects.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can be times when stress becomes excessive and too much to deal with. If we are repeatedly in a state of stress, often over a period of time, the effects can result in wear and tear on the body. Rather than helping us achieve things, this pressure can make us feel in a permanent state of distress and unable to cope and it can impact on both physical and mental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is going on in peoples personal lives, as well at work can both effect stress levels – not always in the same way. What causes stress to someone at home, might not impact them in the same way at work – e.g. time pressure to hit a deadline.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DD99DC-1FDE-4515-B98B-00ACA5D76A19}" type="slidenum">
              <a:rPr lang="en-GB" smtClean="0"/>
              <a:t>2</a:t>
            </a:fld>
            <a:endParaRPr lang="en-GB"/>
          </a:p>
        </p:txBody>
      </p:sp>
    </p:spTree>
    <p:extLst>
      <p:ext uri="{BB962C8B-B14F-4D97-AF65-F5344CB8AC3E}">
        <p14:creationId xmlns:p14="http://schemas.microsoft.com/office/powerpoint/2010/main" val="323437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DD99DC-1FDE-4515-B98B-00ACA5D76A19}" type="slidenum">
              <a:rPr lang="en-GB" smtClean="0"/>
              <a:t>3</a:t>
            </a:fld>
            <a:endParaRPr lang="en-GB"/>
          </a:p>
        </p:txBody>
      </p:sp>
    </p:spTree>
    <p:extLst>
      <p:ext uri="{BB962C8B-B14F-4D97-AF65-F5344CB8AC3E}">
        <p14:creationId xmlns:p14="http://schemas.microsoft.com/office/powerpoint/2010/main" val="182330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Time to Change Pledge – 2014</a:t>
            </a:r>
          </a:p>
          <a:p>
            <a:r>
              <a:rPr lang="en-US" sz="1200" b="0" i="0" kern="1200" dirty="0">
                <a:solidFill>
                  <a:schemeClr val="tx1"/>
                </a:solidFill>
                <a:effectLst/>
                <a:latin typeface="+mn-lt"/>
                <a:ea typeface="+mn-ea"/>
                <a:cs typeface="+mn-cs"/>
              </a:rPr>
              <a:t>MH Foundation Videos – 2016</a:t>
            </a:r>
          </a:p>
          <a:p>
            <a:r>
              <a:rPr lang="en-US" sz="1200" b="0" i="0" kern="1200" dirty="0">
                <a:solidFill>
                  <a:schemeClr val="tx1"/>
                </a:solidFill>
                <a:effectLst/>
                <a:latin typeface="+mn-lt"/>
                <a:ea typeface="+mn-ea"/>
                <a:cs typeface="+mn-cs"/>
              </a:rPr>
              <a:t>MHFA Awareness Course – 2016</a:t>
            </a:r>
          </a:p>
          <a:p>
            <a:r>
              <a:rPr lang="en-US" sz="1200" b="0" i="0" kern="1200" dirty="0">
                <a:solidFill>
                  <a:schemeClr val="tx1"/>
                </a:solidFill>
                <a:effectLst/>
                <a:latin typeface="+mn-lt"/>
                <a:ea typeface="+mn-ea"/>
                <a:cs typeface="+mn-cs"/>
              </a:rPr>
              <a:t>Stress Toolkit – 2016</a:t>
            </a:r>
          </a:p>
          <a:p>
            <a:r>
              <a:rPr lang="en-US" sz="1200" dirty="0">
                <a:latin typeface="+mn-lt"/>
              </a:rPr>
              <a:t>MH Strategy – October 2017</a:t>
            </a:r>
          </a:p>
          <a:p>
            <a:r>
              <a:rPr lang="en-US" sz="1200" dirty="0">
                <a:latin typeface="+mn-lt"/>
              </a:rPr>
              <a:t>MH </a:t>
            </a:r>
            <a:r>
              <a:rPr lang="en-US" sz="1200" dirty="0" err="1">
                <a:latin typeface="+mn-lt"/>
              </a:rPr>
              <a:t>Elearning</a:t>
            </a:r>
            <a:r>
              <a:rPr lang="en-US" sz="1200" dirty="0">
                <a:latin typeface="+mn-lt"/>
              </a:rPr>
              <a:t> – 2017</a:t>
            </a:r>
          </a:p>
          <a:p>
            <a:r>
              <a:rPr lang="en-US" sz="1200" dirty="0">
                <a:latin typeface="+mn-lt"/>
              </a:rPr>
              <a:t>MH Z-Cards – 2017</a:t>
            </a:r>
          </a:p>
          <a:p>
            <a:r>
              <a:rPr lang="en-US" sz="1200" dirty="0">
                <a:latin typeface="+mn-lt"/>
              </a:rPr>
              <a:t>Everyday People MH Video – 2017</a:t>
            </a:r>
          </a:p>
          <a:p>
            <a:r>
              <a:rPr lang="en-US" sz="1200" dirty="0">
                <a:latin typeface="+mn-lt"/>
              </a:rPr>
              <a:t>MH Ambassador Pilot – 2018</a:t>
            </a:r>
          </a:p>
          <a:p>
            <a:r>
              <a:rPr lang="en-US" sz="1200" dirty="0">
                <a:latin typeface="+mn-lt"/>
              </a:rPr>
              <a:t>Upskilling Physical First Aiders – From 2019</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DD99DC-1FDE-4515-B98B-00ACA5D76A19}" type="slidenum">
              <a:rPr lang="en-GB" smtClean="0"/>
              <a:t>4</a:t>
            </a:fld>
            <a:endParaRPr lang="en-GB"/>
          </a:p>
        </p:txBody>
      </p:sp>
    </p:spTree>
    <p:extLst>
      <p:ext uri="{BB962C8B-B14F-4D97-AF65-F5344CB8AC3E}">
        <p14:creationId xmlns:p14="http://schemas.microsoft.com/office/powerpoint/2010/main" val="312702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B634A1-A962-42D3-9097-431BB82777B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45152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B634A1-A962-42D3-9097-431BB82777B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268817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B634A1-A962-42D3-9097-431BB82777B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405562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B634A1-A962-42D3-9097-431BB82777B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131593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634A1-A962-42D3-9097-431BB82777B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131865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B634A1-A962-42D3-9097-431BB82777B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394383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B634A1-A962-42D3-9097-431BB82777BA}" type="datetimeFigureOut">
              <a:rPr lang="en-GB" smtClean="0"/>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420024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B634A1-A962-42D3-9097-431BB82777BA}"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22068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634A1-A962-42D3-9097-431BB82777BA}"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9902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B634A1-A962-42D3-9097-431BB82777B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380063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B634A1-A962-42D3-9097-431BB82777B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8299A-59A0-4702-AEB2-24DD342ECF30}" type="slidenum">
              <a:rPr lang="en-GB" smtClean="0"/>
              <a:t>‹#›</a:t>
            </a:fld>
            <a:endParaRPr lang="en-GB"/>
          </a:p>
        </p:txBody>
      </p:sp>
    </p:spTree>
    <p:extLst>
      <p:ext uri="{BB962C8B-B14F-4D97-AF65-F5344CB8AC3E}">
        <p14:creationId xmlns:p14="http://schemas.microsoft.com/office/powerpoint/2010/main" val="17814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634A1-A962-42D3-9097-431BB82777BA}" type="datetimeFigureOut">
              <a:rPr lang="en-GB" smtClean="0"/>
              <a:t>21/08/2019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8299A-59A0-4702-AEB2-24DD342ECF30}" type="slidenum">
              <a:rPr lang="en-GB" smtClean="0"/>
              <a:t>‹#›</a:t>
            </a:fld>
            <a:endParaRPr lang="en-GB"/>
          </a:p>
        </p:txBody>
      </p:sp>
    </p:spTree>
    <p:extLst>
      <p:ext uri="{BB962C8B-B14F-4D97-AF65-F5344CB8AC3E}">
        <p14:creationId xmlns:p14="http://schemas.microsoft.com/office/powerpoint/2010/main" val="303646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 Id="rId1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dan.clarke@royalmail.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tranet.royalmailgroup.com/HealthSafety/Pages/Health-and-Wellbeing.asp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spark.adobe.com/page/efxsW3rL2MaUS/" TargetMode="External"/><Relationship Id="rId2" Type="http://schemas.openxmlformats.org/officeDocument/2006/relationships/hyperlink" Target="http://www.rmgfirstclasssupport.co.uk/" TargetMode="External"/><Relationship Id="rId1" Type="http://schemas.openxmlformats.org/officeDocument/2006/relationships/slideLayout" Target="../slideLayouts/slideLayout1.xml"/><Relationship Id="rId6" Type="http://schemas.openxmlformats.org/officeDocument/2006/relationships/hyperlink" Target="http://www.stepchange.org/" TargetMode="External"/><Relationship Id="rId5" Type="http://schemas.openxmlformats.org/officeDocument/2006/relationships/hyperlink" Target="http://www.rowlandhillfund.org/" TargetMode="External"/><Relationship Id="rId4" Type="http://schemas.openxmlformats.org/officeDocument/2006/relationships/hyperlink" Target="http://www.feelingfirstclas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tepchange.org/Debtremed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https://www.feelingfirstclass.co.uk/"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B1FE4D2-E956-4B07-8BD5-CEF12FDC4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955" y="452594"/>
            <a:ext cx="1348295" cy="828000"/>
          </a:xfrm>
          <a:prstGeom prst="rect">
            <a:avLst/>
          </a:prstGeom>
        </p:spPr>
      </p:pic>
      <p:pic>
        <p:nvPicPr>
          <p:cNvPr id="8" name="Picture 7">
            <a:extLst>
              <a:ext uri="{FF2B5EF4-FFF2-40B4-BE49-F238E27FC236}">
                <a16:creationId xmlns:a16="http://schemas.microsoft.com/office/drawing/2014/main" xmlns="" id="{264E50CD-9BB1-458D-86DB-45D327663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615" y="416475"/>
            <a:ext cx="2583185" cy="864000"/>
          </a:xfrm>
          <a:prstGeom prst="rect">
            <a:avLst/>
          </a:prstGeom>
        </p:spPr>
      </p:pic>
      <p:grpSp>
        <p:nvGrpSpPr>
          <p:cNvPr id="11" name="Group 10">
            <a:extLst>
              <a:ext uri="{FF2B5EF4-FFF2-40B4-BE49-F238E27FC236}">
                <a16:creationId xmlns:a16="http://schemas.microsoft.com/office/drawing/2014/main" xmlns="" id="{539EB38E-2E3F-4F64-98C0-45815935FEE9}"/>
              </a:ext>
            </a:extLst>
          </p:cNvPr>
          <p:cNvGrpSpPr>
            <a:grpSpLocks noChangeAspect="1"/>
          </p:cNvGrpSpPr>
          <p:nvPr/>
        </p:nvGrpSpPr>
        <p:grpSpPr>
          <a:xfrm>
            <a:off x="619275" y="486704"/>
            <a:ext cx="3718640" cy="648000"/>
            <a:chOff x="118608" y="5949537"/>
            <a:chExt cx="4299017" cy="749135"/>
          </a:xfrm>
        </p:grpSpPr>
        <p:pic>
          <p:nvPicPr>
            <p:cNvPr id="12" name="Picture 2">
              <a:extLst>
                <a:ext uri="{FF2B5EF4-FFF2-40B4-BE49-F238E27FC236}">
                  <a16:creationId xmlns:a16="http://schemas.microsoft.com/office/drawing/2014/main" xmlns="" id="{DD28B324-CCBA-4B5C-AEBD-47510E102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08" y="5949537"/>
              <a:ext cx="778398" cy="74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xmlns="" id="{8093613D-FD06-4552-8ACE-28583C063BCF}"/>
                </a:ext>
              </a:extLst>
            </p:cNvPr>
            <p:cNvSpPr txBox="1"/>
            <p:nvPr/>
          </p:nvSpPr>
          <p:spPr>
            <a:xfrm>
              <a:off x="890654" y="6161650"/>
              <a:ext cx="3526971" cy="373602"/>
            </a:xfrm>
            <a:prstGeom prst="rect">
              <a:avLst/>
            </a:prstGeom>
            <a:noFill/>
          </p:spPr>
          <p:txBody>
            <a:bodyPr wrap="square" rtlCol="0">
              <a:spAutoFit/>
            </a:bodyPr>
            <a:lstStyle/>
            <a:p>
              <a:r>
                <a:rPr lang="en-GB" sz="1500" dirty="0">
                  <a:solidFill>
                    <a:srgbClr val="FF0000"/>
                  </a:solidFill>
                  <a:latin typeface="ChevinBold" panose="02000700000000000000" pitchFamily="2" charset="0"/>
                </a:rPr>
                <a:t>Because Healthy Minds Matter</a:t>
              </a:r>
            </a:p>
          </p:txBody>
        </p:sp>
      </p:grpSp>
      <p:sp>
        <p:nvSpPr>
          <p:cNvPr id="14" name="TextBox 13">
            <a:extLst>
              <a:ext uri="{FF2B5EF4-FFF2-40B4-BE49-F238E27FC236}">
                <a16:creationId xmlns:a16="http://schemas.microsoft.com/office/drawing/2014/main" xmlns="" id="{1777997D-28B5-427B-B214-8A1C1850FB70}"/>
              </a:ext>
            </a:extLst>
          </p:cNvPr>
          <p:cNvSpPr txBox="1"/>
          <p:nvPr/>
        </p:nvSpPr>
        <p:spPr>
          <a:xfrm>
            <a:off x="29038" y="2374128"/>
            <a:ext cx="9144000" cy="1282402"/>
          </a:xfrm>
          <a:prstGeom prst="rect">
            <a:avLst/>
          </a:prstGeom>
          <a:noFill/>
        </p:spPr>
        <p:txBody>
          <a:bodyPr wrap="square" rtlCol="0">
            <a:spAutoFit/>
          </a:bodyPr>
          <a:lstStyle/>
          <a:p>
            <a:pPr algn="ctr">
              <a:spcAft>
                <a:spcPts val="1600"/>
              </a:spcAft>
            </a:pPr>
            <a:r>
              <a:rPr lang="en-US" sz="3200" dirty="0">
                <a:latin typeface="ChevinBold" panose="02000700000000000000" pitchFamily="2" charset="0"/>
              </a:rPr>
              <a:t>Stress Risk Assessment Survey</a:t>
            </a:r>
          </a:p>
          <a:p>
            <a:pPr algn="ctr">
              <a:spcAft>
                <a:spcPts val="1600"/>
              </a:spcAft>
            </a:pPr>
            <a:r>
              <a:rPr lang="en-US" sz="3200" dirty="0">
                <a:solidFill>
                  <a:srgbClr val="FF0000"/>
                </a:solidFill>
                <a:latin typeface="ChevinBold" panose="02000700000000000000" pitchFamily="2" charset="0"/>
              </a:rPr>
              <a:t>Trial Launch</a:t>
            </a:r>
          </a:p>
        </p:txBody>
      </p:sp>
      <p:sp>
        <p:nvSpPr>
          <p:cNvPr id="15" name="TextBox 14">
            <a:extLst>
              <a:ext uri="{FF2B5EF4-FFF2-40B4-BE49-F238E27FC236}">
                <a16:creationId xmlns:a16="http://schemas.microsoft.com/office/drawing/2014/main" xmlns="" id="{5832BF8F-10E3-4EE2-98FE-524217012EA4}"/>
              </a:ext>
            </a:extLst>
          </p:cNvPr>
          <p:cNvSpPr txBox="1"/>
          <p:nvPr/>
        </p:nvSpPr>
        <p:spPr>
          <a:xfrm>
            <a:off x="29038" y="4404136"/>
            <a:ext cx="9144000" cy="369332"/>
          </a:xfrm>
          <a:prstGeom prst="rect">
            <a:avLst/>
          </a:prstGeom>
          <a:noFill/>
        </p:spPr>
        <p:txBody>
          <a:bodyPr wrap="square" rtlCol="0">
            <a:spAutoFit/>
          </a:bodyPr>
          <a:lstStyle/>
          <a:p>
            <a:pPr algn="ctr">
              <a:spcAft>
                <a:spcPts val="1600"/>
              </a:spcAft>
            </a:pPr>
            <a:r>
              <a:rPr lang="en-GB" dirty="0">
                <a:solidFill>
                  <a:schemeClr val="bg1">
                    <a:lumMod val="75000"/>
                  </a:schemeClr>
                </a:solidFill>
                <a:latin typeface="ChevinBold" panose="02000700000000000000" pitchFamily="2" charset="0"/>
              </a:rPr>
              <a:t>Dan Clarke – Group Health and Wellbeing Development and Systems Manager</a:t>
            </a:r>
          </a:p>
        </p:txBody>
      </p:sp>
      <p:pic>
        <p:nvPicPr>
          <p:cNvPr id="16" name="Picture 15">
            <a:extLst>
              <a:ext uri="{FF2B5EF4-FFF2-40B4-BE49-F238E27FC236}">
                <a16:creationId xmlns:a16="http://schemas.microsoft.com/office/drawing/2014/main" xmlns="" id="{9F876A04-0BF7-4680-A056-F91A6F9D07DF}"/>
              </a:ext>
            </a:extLst>
          </p:cNvPr>
          <p:cNvPicPr>
            <a:picLocks noChangeAspect="1"/>
          </p:cNvPicPr>
          <p:nvPr/>
        </p:nvPicPr>
        <p:blipFill>
          <a:blip r:embed="rId5"/>
          <a:stretch>
            <a:fillRect/>
          </a:stretch>
        </p:blipFill>
        <p:spPr>
          <a:xfrm>
            <a:off x="2581738" y="5867121"/>
            <a:ext cx="4038600" cy="838200"/>
          </a:xfrm>
          <a:prstGeom prst="rect">
            <a:avLst/>
          </a:prstGeom>
        </p:spPr>
      </p:pic>
    </p:spTree>
    <p:extLst>
      <p:ext uri="{BB962C8B-B14F-4D97-AF65-F5344CB8AC3E}">
        <p14:creationId xmlns:p14="http://schemas.microsoft.com/office/powerpoint/2010/main" val="219972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86" y="170576"/>
            <a:ext cx="7720960"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Process - Stress Risk Assessment Survey</a:t>
            </a:r>
          </a:p>
        </p:txBody>
      </p:sp>
      <p:sp>
        <p:nvSpPr>
          <p:cNvPr id="4" name="Rectangle 3">
            <a:extLst>
              <a:ext uri="{FF2B5EF4-FFF2-40B4-BE49-F238E27FC236}">
                <a16:creationId xmlns:a16="http://schemas.microsoft.com/office/drawing/2014/main" xmlns="" id="{09F1D5C0-FC7B-4A98-BB96-D54586073F2A}"/>
              </a:ext>
            </a:extLst>
          </p:cNvPr>
          <p:cNvSpPr/>
          <p:nvPr/>
        </p:nvSpPr>
        <p:spPr>
          <a:xfrm>
            <a:off x="743002" y="764704"/>
            <a:ext cx="8449884" cy="5170646"/>
          </a:xfrm>
          <a:prstGeom prst="rect">
            <a:avLst/>
          </a:prstGeom>
        </p:spPr>
        <p:txBody>
          <a:bodyPr wrap="square">
            <a:spAutoFit/>
          </a:bodyPr>
          <a:lstStyle/>
          <a:p>
            <a:pPr>
              <a:spcAft>
                <a:spcPts val="1200"/>
              </a:spcAft>
            </a:pPr>
            <a:r>
              <a:rPr lang="en-GB" dirty="0">
                <a:latin typeface="ChevinLight" panose="02000300000000000000" pitchFamily="2" charset="0"/>
              </a:rPr>
              <a:t>A need is identified (e.g. H&amp;S Audit; relevant HR data; or verbatim feedback).</a:t>
            </a:r>
          </a:p>
          <a:p>
            <a:pPr>
              <a:spcAft>
                <a:spcPts val="600"/>
              </a:spcAft>
            </a:pPr>
            <a:r>
              <a:rPr lang="en-US" dirty="0">
                <a:latin typeface="ChevinLight" panose="02000300000000000000" pitchFamily="2" charset="0"/>
              </a:rPr>
              <a:t>Ensure all relevant stakeholders (e.g. Management team, Union Representatives, Field HR) are informed who agree and plan activity including agreeing a survey coordinator.</a:t>
            </a:r>
          </a:p>
          <a:p>
            <a:pPr marL="285750" indent="-285750">
              <a:spcAft>
                <a:spcPts val="600"/>
              </a:spcAft>
              <a:buFont typeface="Arial" panose="020B0604020202020204" pitchFamily="34" charset="0"/>
              <a:buChar char="•"/>
            </a:pPr>
            <a:r>
              <a:rPr lang="en-GB" dirty="0">
                <a:latin typeface="ChevinLight" panose="02000300000000000000" pitchFamily="2" charset="0"/>
              </a:rPr>
              <a:t>Coordinator could be DOM, WAM, MCM, H&amp;S Lead, ASR Rep, IR Rep, HRBP.</a:t>
            </a:r>
          </a:p>
          <a:p>
            <a:pPr>
              <a:spcAft>
                <a:spcPts val="1200"/>
              </a:spcAft>
            </a:pPr>
            <a:r>
              <a:rPr lang="en-GB" sz="1400" dirty="0">
                <a:latin typeface="ChevinLight" panose="02000300000000000000" pitchFamily="2" charset="0"/>
              </a:rPr>
              <a:t>(Health and safety escalation process to be followed if required.)</a:t>
            </a:r>
          </a:p>
          <a:p>
            <a:pPr>
              <a:spcAft>
                <a:spcPts val="1200"/>
              </a:spcAft>
            </a:pPr>
            <a:r>
              <a:rPr lang="en-GB" dirty="0">
                <a:latin typeface="ChevinLight" panose="02000300000000000000" pitchFamily="2" charset="0"/>
              </a:rPr>
              <a:t>Engage with employees:</a:t>
            </a:r>
          </a:p>
          <a:p>
            <a:pPr marL="285750" indent="-285750">
              <a:spcAft>
                <a:spcPts val="1200"/>
              </a:spcAft>
              <a:buFont typeface="Arial" panose="020B0604020202020204" pitchFamily="34" charset="0"/>
              <a:buChar char="•"/>
            </a:pPr>
            <a:r>
              <a:rPr lang="en-GB" dirty="0">
                <a:latin typeface="ChevinLight" panose="02000300000000000000" pitchFamily="2" charset="0"/>
              </a:rPr>
              <a:t>Introduce activity, the process and timescales (may include managing expectations).</a:t>
            </a:r>
          </a:p>
          <a:p>
            <a:pPr marL="285750" indent="-285750">
              <a:spcAft>
                <a:spcPts val="1200"/>
              </a:spcAft>
              <a:buFont typeface="Arial" panose="020B0604020202020204" pitchFamily="34" charset="0"/>
              <a:buChar char="•"/>
            </a:pPr>
            <a:r>
              <a:rPr lang="en-GB" dirty="0">
                <a:latin typeface="ChevinLight" panose="02000300000000000000" pitchFamily="2" charset="0"/>
              </a:rPr>
              <a:t>Questionnaires supplied and completed (during WTLL / returned to agreed person).</a:t>
            </a:r>
          </a:p>
          <a:p>
            <a:pPr>
              <a:spcAft>
                <a:spcPts val="1200"/>
              </a:spcAft>
            </a:pPr>
            <a:r>
              <a:rPr lang="en-GB" dirty="0">
                <a:latin typeface="ChevinLight" panose="02000300000000000000" pitchFamily="2" charset="0"/>
              </a:rPr>
              <a:t>Responses submitted into collation tool – all completions anonymous.</a:t>
            </a:r>
          </a:p>
          <a:p>
            <a:pPr>
              <a:spcAft>
                <a:spcPts val="1200"/>
              </a:spcAft>
            </a:pPr>
            <a:r>
              <a:rPr lang="en-GB" dirty="0">
                <a:latin typeface="ChevinLight" panose="02000300000000000000" pitchFamily="2" charset="0"/>
              </a:rPr>
              <a:t>Use tool to analyse results. Share and discuss survey results with employees.</a:t>
            </a:r>
          </a:p>
          <a:p>
            <a:pPr>
              <a:spcAft>
                <a:spcPts val="1200"/>
              </a:spcAft>
            </a:pPr>
            <a:r>
              <a:rPr lang="en-GB" dirty="0">
                <a:latin typeface="ChevinLight" panose="02000300000000000000" pitchFamily="2" charset="0"/>
              </a:rPr>
              <a:t>Agree an action plan and timelines with employees and local stakeholders.</a:t>
            </a:r>
          </a:p>
          <a:p>
            <a:pPr>
              <a:spcAft>
                <a:spcPts val="1200"/>
              </a:spcAft>
            </a:pPr>
            <a:r>
              <a:rPr lang="en-GB" dirty="0">
                <a:latin typeface="ChevinLight" panose="02000300000000000000" pitchFamily="2" charset="0"/>
              </a:rPr>
              <a:t>Regularly review the plan and progress against agreed actions.</a:t>
            </a:r>
          </a:p>
          <a:p>
            <a:pPr>
              <a:spcAft>
                <a:spcPts val="1200"/>
              </a:spcAft>
            </a:pPr>
            <a:r>
              <a:rPr lang="en-GB" dirty="0">
                <a:latin typeface="ChevinLight" panose="02000300000000000000" pitchFamily="2" charset="0"/>
              </a:rPr>
              <a:t>Repeat survey process as appropriate and agreed.</a:t>
            </a:r>
          </a:p>
        </p:txBody>
      </p:sp>
      <p:sp>
        <p:nvSpPr>
          <p:cNvPr id="14" name="Oval 13">
            <a:extLst>
              <a:ext uri="{FF2B5EF4-FFF2-40B4-BE49-F238E27FC236}">
                <a16:creationId xmlns:a16="http://schemas.microsoft.com/office/drawing/2014/main" xmlns="" id="{8FEF899C-534C-468A-BBB3-267F3CA80060}"/>
              </a:ext>
            </a:extLst>
          </p:cNvPr>
          <p:cNvSpPr/>
          <p:nvPr/>
        </p:nvSpPr>
        <p:spPr>
          <a:xfrm>
            <a:off x="330832" y="764704"/>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1</a:t>
            </a:r>
          </a:p>
        </p:txBody>
      </p:sp>
      <p:sp>
        <p:nvSpPr>
          <p:cNvPr id="15" name="Rectangle 14">
            <a:extLst>
              <a:ext uri="{FF2B5EF4-FFF2-40B4-BE49-F238E27FC236}">
                <a16:creationId xmlns:a16="http://schemas.microsoft.com/office/drawing/2014/main" xmlns="" id="{67877DA7-E13D-4656-9031-1F82C82F13E7}"/>
              </a:ext>
            </a:extLst>
          </p:cNvPr>
          <p:cNvSpPr/>
          <p:nvPr/>
        </p:nvSpPr>
        <p:spPr>
          <a:xfrm>
            <a:off x="245986" y="5907089"/>
            <a:ext cx="8646494" cy="961802"/>
          </a:xfrm>
          <a:prstGeom prst="rect">
            <a:avLst/>
          </a:prstGeom>
        </p:spPr>
        <p:txBody>
          <a:bodyPr wrap="square">
            <a:spAutoFit/>
          </a:bodyPr>
          <a:lstStyle/>
          <a:p>
            <a:pPr algn="ctr" fontAlgn="base">
              <a:spcAft>
                <a:spcPts val="300"/>
              </a:spcAft>
            </a:pPr>
            <a:r>
              <a:rPr lang="en-GB" b="1" dirty="0">
                <a:solidFill>
                  <a:srgbClr val="FF0000"/>
                </a:solidFill>
                <a:latin typeface="ChevinLight" panose="02000300000000000000" pitchFamily="2" charset="0"/>
              </a:rPr>
              <a:t>Sharing survey outcomes and identifying improvements with employees is vital.</a:t>
            </a:r>
          </a:p>
          <a:p>
            <a:pPr algn="ctr" fontAlgn="base">
              <a:spcAft>
                <a:spcPts val="300"/>
              </a:spcAft>
            </a:pPr>
            <a:r>
              <a:rPr lang="en-GB" b="1" dirty="0">
                <a:latin typeface="ChevinLight" panose="02000300000000000000" pitchFamily="2" charset="0"/>
              </a:rPr>
              <a:t>Data can give a broad indication of underlying issues but if you want to know what is affecting employees, you have to ask them.</a:t>
            </a:r>
          </a:p>
        </p:txBody>
      </p:sp>
      <p:sp>
        <p:nvSpPr>
          <p:cNvPr id="25" name="Oval 24">
            <a:extLst>
              <a:ext uri="{FF2B5EF4-FFF2-40B4-BE49-F238E27FC236}">
                <a16:creationId xmlns:a16="http://schemas.microsoft.com/office/drawing/2014/main" xmlns="" id="{55929D5B-6B70-4496-9B9A-C5BC1356C27C}"/>
              </a:ext>
            </a:extLst>
          </p:cNvPr>
          <p:cNvSpPr/>
          <p:nvPr/>
        </p:nvSpPr>
        <p:spPr>
          <a:xfrm>
            <a:off x="330832" y="1206691"/>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2</a:t>
            </a:r>
          </a:p>
        </p:txBody>
      </p:sp>
      <p:sp>
        <p:nvSpPr>
          <p:cNvPr id="42" name="Oval 41">
            <a:extLst>
              <a:ext uri="{FF2B5EF4-FFF2-40B4-BE49-F238E27FC236}">
                <a16:creationId xmlns:a16="http://schemas.microsoft.com/office/drawing/2014/main" xmlns="" id="{12394C7C-302C-436E-BF4A-360A50B8E0A1}"/>
              </a:ext>
            </a:extLst>
          </p:cNvPr>
          <p:cNvSpPr/>
          <p:nvPr/>
        </p:nvSpPr>
        <p:spPr>
          <a:xfrm>
            <a:off x="330832" y="2564944"/>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3</a:t>
            </a:r>
          </a:p>
        </p:txBody>
      </p:sp>
      <p:sp>
        <p:nvSpPr>
          <p:cNvPr id="43" name="Oval 42">
            <a:extLst>
              <a:ext uri="{FF2B5EF4-FFF2-40B4-BE49-F238E27FC236}">
                <a16:creationId xmlns:a16="http://schemas.microsoft.com/office/drawing/2014/main" xmlns="" id="{459F16C1-3846-4D04-B70F-28101814550E}"/>
              </a:ext>
            </a:extLst>
          </p:cNvPr>
          <p:cNvSpPr/>
          <p:nvPr/>
        </p:nvSpPr>
        <p:spPr>
          <a:xfrm>
            <a:off x="330832" y="3828796"/>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4</a:t>
            </a:r>
          </a:p>
        </p:txBody>
      </p:sp>
      <p:sp>
        <p:nvSpPr>
          <p:cNvPr id="44" name="Oval 43">
            <a:extLst>
              <a:ext uri="{FF2B5EF4-FFF2-40B4-BE49-F238E27FC236}">
                <a16:creationId xmlns:a16="http://schemas.microsoft.com/office/drawing/2014/main" xmlns="" id="{2B59FD12-F67F-4D9B-85BC-3A93B1101760}"/>
              </a:ext>
            </a:extLst>
          </p:cNvPr>
          <p:cNvSpPr/>
          <p:nvPr/>
        </p:nvSpPr>
        <p:spPr>
          <a:xfrm>
            <a:off x="330832" y="4260844"/>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5</a:t>
            </a:r>
          </a:p>
        </p:txBody>
      </p:sp>
      <p:sp>
        <p:nvSpPr>
          <p:cNvPr id="45" name="Oval 44">
            <a:extLst>
              <a:ext uri="{FF2B5EF4-FFF2-40B4-BE49-F238E27FC236}">
                <a16:creationId xmlns:a16="http://schemas.microsoft.com/office/drawing/2014/main" xmlns="" id="{1C1DF5F0-6624-4182-A4CE-FBC2E0A22D7C}"/>
              </a:ext>
            </a:extLst>
          </p:cNvPr>
          <p:cNvSpPr/>
          <p:nvPr/>
        </p:nvSpPr>
        <p:spPr>
          <a:xfrm>
            <a:off x="330832" y="4707661"/>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6</a:t>
            </a:r>
          </a:p>
        </p:txBody>
      </p:sp>
      <p:sp>
        <p:nvSpPr>
          <p:cNvPr id="46" name="Oval 45">
            <a:extLst>
              <a:ext uri="{FF2B5EF4-FFF2-40B4-BE49-F238E27FC236}">
                <a16:creationId xmlns:a16="http://schemas.microsoft.com/office/drawing/2014/main" xmlns="" id="{C7C4074F-B957-4887-B5C5-9864B5148F5F}"/>
              </a:ext>
            </a:extLst>
          </p:cNvPr>
          <p:cNvSpPr/>
          <p:nvPr/>
        </p:nvSpPr>
        <p:spPr>
          <a:xfrm>
            <a:off x="331036" y="5132205"/>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7</a:t>
            </a:r>
          </a:p>
        </p:txBody>
      </p:sp>
      <p:sp>
        <p:nvSpPr>
          <p:cNvPr id="47" name="Oval 46">
            <a:extLst>
              <a:ext uri="{FF2B5EF4-FFF2-40B4-BE49-F238E27FC236}">
                <a16:creationId xmlns:a16="http://schemas.microsoft.com/office/drawing/2014/main" xmlns="" id="{73DC0BB3-5859-4811-83D5-D2CEF0761E6A}"/>
              </a:ext>
            </a:extLst>
          </p:cNvPr>
          <p:cNvSpPr/>
          <p:nvPr/>
        </p:nvSpPr>
        <p:spPr>
          <a:xfrm>
            <a:off x="331036" y="5551879"/>
            <a:ext cx="360000" cy="360000"/>
          </a:xfrm>
          <a:prstGeom prst="ellipse">
            <a:avLst/>
          </a:prstGeom>
          <a:solidFill>
            <a:srgbClr val="0070C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GB" sz="1600" dirty="0"/>
              <a:t>8</a:t>
            </a:r>
          </a:p>
        </p:txBody>
      </p:sp>
    </p:spTree>
    <p:extLst>
      <p:ext uri="{BB962C8B-B14F-4D97-AF65-F5344CB8AC3E}">
        <p14:creationId xmlns:p14="http://schemas.microsoft.com/office/powerpoint/2010/main" val="289742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6BF35041-F175-4499-BE75-472985BC1580}"/>
              </a:ext>
            </a:extLst>
          </p:cNvPr>
          <p:cNvSpPr txBox="1"/>
          <p:nvPr/>
        </p:nvSpPr>
        <p:spPr>
          <a:xfrm>
            <a:off x="245986" y="170576"/>
            <a:ext cx="3601435"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Trial Plan Example</a:t>
            </a:r>
          </a:p>
        </p:txBody>
      </p:sp>
      <p:pic>
        <p:nvPicPr>
          <p:cNvPr id="7" name="Picture 6">
            <a:extLst>
              <a:ext uri="{FF2B5EF4-FFF2-40B4-BE49-F238E27FC236}">
                <a16:creationId xmlns:a16="http://schemas.microsoft.com/office/drawing/2014/main" xmlns="" id="{09ACBB09-81A9-4408-89EF-AEB6E73E739C}"/>
              </a:ext>
            </a:extLst>
          </p:cNvPr>
          <p:cNvPicPr>
            <a:picLocks noChangeAspect="1"/>
          </p:cNvPicPr>
          <p:nvPr/>
        </p:nvPicPr>
        <p:blipFill>
          <a:blip r:embed="rId2"/>
          <a:stretch>
            <a:fillRect/>
          </a:stretch>
        </p:blipFill>
        <p:spPr>
          <a:xfrm>
            <a:off x="0" y="947986"/>
            <a:ext cx="9144000" cy="4281214"/>
          </a:xfrm>
          <a:prstGeom prst="rect">
            <a:avLst/>
          </a:prstGeom>
        </p:spPr>
      </p:pic>
    </p:spTree>
    <p:extLst>
      <p:ext uri="{BB962C8B-B14F-4D97-AF65-F5344CB8AC3E}">
        <p14:creationId xmlns:p14="http://schemas.microsoft.com/office/powerpoint/2010/main" val="219972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28" y="2843644"/>
            <a:ext cx="6018507" cy="369332"/>
          </a:xfrm>
          <a:prstGeom prst="rect">
            <a:avLst/>
          </a:prstGeom>
          <a:noFill/>
        </p:spPr>
        <p:txBody>
          <a:bodyPr wrap="none" rtlCol="0">
            <a:spAutoFit/>
          </a:bodyPr>
          <a:lstStyle/>
          <a:p>
            <a:r>
              <a:rPr lang="en-GB" dirty="0">
                <a:latin typeface="ChevinBold" panose="02000700000000000000" pitchFamily="2" charset="0"/>
              </a:rPr>
              <a:t>Survey collation tool (template and completed example):</a:t>
            </a:r>
          </a:p>
        </p:txBody>
      </p:sp>
      <p:sp>
        <p:nvSpPr>
          <p:cNvPr id="8" name="TextBox 7"/>
          <p:cNvSpPr txBox="1"/>
          <p:nvPr/>
        </p:nvSpPr>
        <p:spPr>
          <a:xfrm>
            <a:off x="2771151" y="1079919"/>
            <a:ext cx="2203232" cy="369332"/>
          </a:xfrm>
          <a:prstGeom prst="rect">
            <a:avLst/>
          </a:prstGeom>
          <a:noFill/>
        </p:spPr>
        <p:txBody>
          <a:bodyPr wrap="none" rtlCol="0">
            <a:spAutoFit/>
          </a:bodyPr>
          <a:lstStyle/>
          <a:p>
            <a:r>
              <a:rPr lang="en-GB" dirty="0">
                <a:latin typeface="ChevinBold" panose="02000700000000000000" pitchFamily="2" charset="0"/>
              </a:rPr>
              <a:t>Instruction Manual:</a:t>
            </a:r>
          </a:p>
        </p:txBody>
      </p:sp>
      <p:sp>
        <p:nvSpPr>
          <p:cNvPr id="12" name="TextBox 11"/>
          <p:cNvSpPr txBox="1"/>
          <p:nvPr/>
        </p:nvSpPr>
        <p:spPr>
          <a:xfrm>
            <a:off x="461028" y="4582708"/>
            <a:ext cx="3159711" cy="369332"/>
          </a:xfrm>
          <a:prstGeom prst="rect">
            <a:avLst/>
          </a:prstGeom>
          <a:noFill/>
        </p:spPr>
        <p:txBody>
          <a:bodyPr wrap="none" rtlCol="0">
            <a:spAutoFit/>
          </a:bodyPr>
          <a:lstStyle/>
          <a:p>
            <a:r>
              <a:rPr lang="en-GB" dirty="0">
                <a:latin typeface="ChevinBold" panose="02000700000000000000" pitchFamily="2" charset="0"/>
              </a:rPr>
              <a:t>Survey action plan template:</a:t>
            </a:r>
          </a:p>
        </p:txBody>
      </p:sp>
      <p:sp>
        <p:nvSpPr>
          <p:cNvPr id="20" name="TextBox 19">
            <a:extLst>
              <a:ext uri="{FF2B5EF4-FFF2-40B4-BE49-F238E27FC236}">
                <a16:creationId xmlns:a16="http://schemas.microsoft.com/office/drawing/2014/main" xmlns="" id="{6BF35041-F175-4499-BE75-472985BC1580}"/>
              </a:ext>
            </a:extLst>
          </p:cNvPr>
          <p:cNvSpPr txBox="1"/>
          <p:nvPr/>
        </p:nvSpPr>
        <p:spPr>
          <a:xfrm>
            <a:off x="245986" y="170576"/>
            <a:ext cx="7820731"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Stress Risk Assessment Survey: Materials</a:t>
            </a:r>
          </a:p>
        </p:txBody>
      </p:sp>
      <p:sp>
        <p:nvSpPr>
          <p:cNvPr id="13" name="TextBox 12">
            <a:extLst>
              <a:ext uri="{FF2B5EF4-FFF2-40B4-BE49-F238E27FC236}">
                <a16:creationId xmlns:a16="http://schemas.microsoft.com/office/drawing/2014/main" xmlns="" id="{76EFD36D-662E-423C-9322-C9D16F0B2FA7}"/>
              </a:ext>
            </a:extLst>
          </p:cNvPr>
          <p:cNvSpPr txBox="1"/>
          <p:nvPr/>
        </p:nvSpPr>
        <p:spPr>
          <a:xfrm>
            <a:off x="5574395" y="1079919"/>
            <a:ext cx="3534109" cy="369332"/>
          </a:xfrm>
          <a:prstGeom prst="rect">
            <a:avLst/>
          </a:prstGeom>
          <a:noFill/>
        </p:spPr>
        <p:txBody>
          <a:bodyPr wrap="none" rtlCol="0">
            <a:spAutoFit/>
          </a:bodyPr>
          <a:lstStyle/>
          <a:p>
            <a:r>
              <a:rPr lang="en-GB" dirty="0">
                <a:latin typeface="ChevinBold" panose="02000700000000000000" pitchFamily="2" charset="0"/>
              </a:rPr>
              <a:t>Stress Risk Assessment Survey:</a:t>
            </a:r>
          </a:p>
        </p:txBody>
      </p:sp>
      <p:sp>
        <p:nvSpPr>
          <p:cNvPr id="7" name="TextBox 6">
            <a:extLst>
              <a:ext uri="{FF2B5EF4-FFF2-40B4-BE49-F238E27FC236}">
                <a16:creationId xmlns:a16="http://schemas.microsoft.com/office/drawing/2014/main" xmlns="" id="{68552022-0B2F-4120-A448-B478238BE748}"/>
              </a:ext>
            </a:extLst>
          </p:cNvPr>
          <p:cNvSpPr txBox="1"/>
          <p:nvPr/>
        </p:nvSpPr>
        <p:spPr>
          <a:xfrm>
            <a:off x="449466" y="1079919"/>
            <a:ext cx="2158989" cy="369332"/>
          </a:xfrm>
          <a:prstGeom prst="rect">
            <a:avLst/>
          </a:prstGeom>
          <a:noFill/>
        </p:spPr>
        <p:txBody>
          <a:bodyPr wrap="none" rtlCol="0">
            <a:spAutoFit/>
          </a:bodyPr>
          <a:lstStyle/>
          <a:p>
            <a:r>
              <a:rPr lang="en-GB" dirty="0">
                <a:latin typeface="ChevinBold" panose="02000700000000000000" pitchFamily="2" charset="0"/>
              </a:rPr>
              <a:t>Example Trial Plan:</a:t>
            </a:r>
          </a:p>
        </p:txBody>
      </p:sp>
      <p:graphicFrame>
        <p:nvGraphicFramePr>
          <p:cNvPr id="2" name="Object 1">
            <a:extLst>
              <a:ext uri="{FF2B5EF4-FFF2-40B4-BE49-F238E27FC236}">
                <a16:creationId xmlns:a16="http://schemas.microsoft.com/office/drawing/2014/main" xmlns="" id="{306ACDC3-4435-45D0-8D17-C6ACBD08FF1C}"/>
              </a:ext>
            </a:extLst>
          </p:cNvPr>
          <p:cNvGraphicFramePr>
            <a:graphicFrameLocks noChangeAspect="1"/>
          </p:cNvGraphicFramePr>
          <p:nvPr>
            <p:extLst>
              <p:ext uri="{D42A27DB-BD31-4B8C-83A1-F6EECF244321}">
                <p14:modId xmlns:p14="http://schemas.microsoft.com/office/powerpoint/2010/main" val="3137916162"/>
              </p:ext>
            </p:extLst>
          </p:nvPr>
        </p:nvGraphicFramePr>
        <p:xfrm>
          <a:off x="851757" y="1574428"/>
          <a:ext cx="1368000" cy="1206500"/>
        </p:xfrm>
        <a:graphic>
          <a:graphicData uri="http://schemas.openxmlformats.org/presentationml/2006/ole">
            <mc:AlternateContent xmlns:mc="http://schemas.openxmlformats.org/markup-compatibility/2006">
              <mc:Choice xmlns:v="urn:schemas-microsoft-com:vml" Requires="v">
                <p:oleObj spid="_x0000_s2088" name="Macro-Enabled Worksheet" showAsIcon="1" r:id="rId3" imgW="914400" imgH="806400" progId="Excel.SheetMacroEnabled.12">
                  <p:embed/>
                </p:oleObj>
              </mc:Choice>
              <mc:Fallback>
                <p:oleObj name="Macro-Enabled Worksheet" showAsIcon="1" r:id="rId3" imgW="914400" imgH="806400" progId="Excel.SheetMacroEnabled.12">
                  <p:embed/>
                  <p:pic>
                    <p:nvPicPr>
                      <p:cNvPr id="0" name=""/>
                      <p:cNvPicPr/>
                      <p:nvPr/>
                    </p:nvPicPr>
                    <p:blipFill>
                      <a:blip r:embed="rId4"/>
                      <a:stretch>
                        <a:fillRect/>
                      </a:stretch>
                    </p:blipFill>
                    <p:spPr>
                      <a:xfrm>
                        <a:off x="851757" y="1574428"/>
                        <a:ext cx="1368000" cy="1206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CAD0A1E7-2441-4910-8F5D-E9DD4EA079A6}"/>
              </a:ext>
            </a:extLst>
          </p:cNvPr>
          <p:cNvGraphicFramePr>
            <a:graphicFrameLocks noChangeAspect="1"/>
          </p:cNvGraphicFramePr>
          <p:nvPr>
            <p:extLst>
              <p:ext uri="{D42A27DB-BD31-4B8C-83A1-F6EECF244321}">
                <p14:modId xmlns:p14="http://schemas.microsoft.com/office/powerpoint/2010/main" val="137138443"/>
              </p:ext>
            </p:extLst>
          </p:nvPr>
        </p:nvGraphicFramePr>
        <p:xfrm>
          <a:off x="6444208" y="1637045"/>
          <a:ext cx="1368000" cy="1206500"/>
        </p:xfrm>
        <a:graphic>
          <a:graphicData uri="http://schemas.openxmlformats.org/presentationml/2006/ole">
            <mc:AlternateContent xmlns:mc="http://schemas.openxmlformats.org/markup-compatibility/2006">
              <mc:Choice xmlns:v="urn:schemas-microsoft-com:vml" Requires="v">
                <p:oleObj spid="_x0000_s2089"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6444208" y="1637045"/>
                        <a:ext cx="1368000" cy="1206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84D46887-3C10-49CA-9441-490ACA779181}"/>
              </a:ext>
            </a:extLst>
          </p:cNvPr>
          <p:cNvGraphicFramePr>
            <a:graphicFrameLocks noChangeAspect="1"/>
          </p:cNvGraphicFramePr>
          <p:nvPr>
            <p:extLst>
              <p:ext uri="{D42A27DB-BD31-4B8C-83A1-F6EECF244321}">
                <p14:modId xmlns:p14="http://schemas.microsoft.com/office/powerpoint/2010/main" val="362040736"/>
              </p:ext>
            </p:extLst>
          </p:nvPr>
        </p:nvGraphicFramePr>
        <p:xfrm>
          <a:off x="2838409" y="3376208"/>
          <a:ext cx="1810845" cy="1206500"/>
        </p:xfrm>
        <a:graphic>
          <a:graphicData uri="http://schemas.openxmlformats.org/presentationml/2006/ole">
            <mc:AlternateContent xmlns:mc="http://schemas.openxmlformats.org/markup-compatibility/2006">
              <mc:Choice xmlns:v="urn:schemas-microsoft-com:vml" Requires="v">
                <p:oleObj spid="_x0000_s2090" name="Macro-Enabled Worksheet" showAsIcon="1" r:id="rId7" imgW="914400" imgH="806400" progId="Excel.SheetMacroEnabled.12">
                  <p:embed/>
                </p:oleObj>
              </mc:Choice>
              <mc:Fallback>
                <p:oleObj name="Macro-Enabled Worksheet" showAsIcon="1" r:id="rId7" imgW="914400" imgH="806400" progId="Excel.SheetMacroEnabled.12">
                  <p:embed/>
                  <p:pic>
                    <p:nvPicPr>
                      <p:cNvPr id="0" name=""/>
                      <p:cNvPicPr/>
                      <p:nvPr/>
                    </p:nvPicPr>
                    <p:blipFill>
                      <a:blip r:embed="rId8"/>
                      <a:stretch>
                        <a:fillRect/>
                      </a:stretch>
                    </p:blipFill>
                    <p:spPr>
                      <a:xfrm>
                        <a:off x="2838409" y="3376208"/>
                        <a:ext cx="1810845" cy="12065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7E1DEC5D-FD63-45FA-B88F-49A542B465F1}"/>
              </a:ext>
            </a:extLst>
          </p:cNvPr>
          <p:cNvGraphicFramePr>
            <a:graphicFrameLocks noChangeAspect="1"/>
          </p:cNvGraphicFramePr>
          <p:nvPr>
            <p:extLst>
              <p:ext uri="{D42A27DB-BD31-4B8C-83A1-F6EECF244321}">
                <p14:modId xmlns:p14="http://schemas.microsoft.com/office/powerpoint/2010/main" val="984015289"/>
              </p:ext>
            </p:extLst>
          </p:nvPr>
        </p:nvGraphicFramePr>
        <p:xfrm>
          <a:off x="621347" y="3376208"/>
          <a:ext cx="1828819" cy="1206500"/>
        </p:xfrm>
        <a:graphic>
          <a:graphicData uri="http://schemas.openxmlformats.org/presentationml/2006/ole">
            <mc:AlternateContent xmlns:mc="http://schemas.openxmlformats.org/markup-compatibility/2006">
              <mc:Choice xmlns:v="urn:schemas-microsoft-com:vml" Requires="v">
                <p:oleObj spid="_x0000_s2091" name="Macro-Enabled Worksheet" showAsIcon="1" r:id="rId9" imgW="914400" imgH="806400" progId="Excel.SheetMacroEnabled.12">
                  <p:embed/>
                </p:oleObj>
              </mc:Choice>
              <mc:Fallback>
                <p:oleObj name="Macro-Enabled Worksheet" showAsIcon="1" r:id="rId9" imgW="914400" imgH="806400" progId="Excel.SheetMacroEnabled.12">
                  <p:embed/>
                  <p:pic>
                    <p:nvPicPr>
                      <p:cNvPr id="0" name=""/>
                      <p:cNvPicPr/>
                      <p:nvPr/>
                    </p:nvPicPr>
                    <p:blipFill>
                      <a:blip r:embed="rId10"/>
                      <a:stretch>
                        <a:fillRect/>
                      </a:stretch>
                    </p:blipFill>
                    <p:spPr>
                      <a:xfrm>
                        <a:off x="621347" y="3376208"/>
                        <a:ext cx="1828819" cy="1206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51524D07-10C8-475D-91C7-5EC6EE9F5E0A}"/>
              </a:ext>
            </a:extLst>
          </p:cNvPr>
          <p:cNvGraphicFramePr>
            <a:graphicFrameLocks noChangeAspect="1"/>
          </p:cNvGraphicFramePr>
          <p:nvPr>
            <p:extLst>
              <p:ext uri="{D42A27DB-BD31-4B8C-83A1-F6EECF244321}">
                <p14:modId xmlns:p14="http://schemas.microsoft.com/office/powerpoint/2010/main" val="1550083988"/>
              </p:ext>
            </p:extLst>
          </p:nvPr>
        </p:nvGraphicFramePr>
        <p:xfrm>
          <a:off x="665711" y="5185958"/>
          <a:ext cx="1740090" cy="1206500"/>
        </p:xfrm>
        <a:graphic>
          <a:graphicData uri="http://schemas.openxmlformats.org/presentationml/2006/ole">
            <mc:AlternateContent xmlns:mc="http://schemas.openxmlformats.org/markup-compatibility/2006">
              <mc:Choice xmlns:v="urn:schemas-microsoft-com:vml" Requires="v">
                <p:oleObj spid="_x0000_s2092" name="Document" showAsIcon="1" r:id="rId11" imgW="914400" imgH="806400" progId="Word.Document.12">
                  <p:embed/>
                </p:oleObj>
              </mc:Choice>
              <mc:Fallback>
                <p:oleObj name="Document" showAsIcon="1" r:id="rId11" imgW="914400" imgH="806400" progId="Word.Document.12">
                  <p:embed/>
                  <p:pic>
                    <p:nvPicPr>
                      <p:cNvPr id="0" name=""/>
                      <p:cNvPicPr/>
                      <p:nvPr/>
                    </p:nvPicPr>
                    <p:blipFill>
                      <a:blip r:embed="rId12"/>
                      <a:stretch>
                        <a:fillRect/>
                      </a:stretch>
                    </p:blipFill>
                    <p:spPr>
                      <a:xfrm>
                        <a:off x="665711" y="5185958"/>
                        <a:ext cx="1740090" cy="1206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42BB6B76-B3B2-4CE5-ACBC-0A448BD28F0D}"/>
              </a:ext>
            </a:extLst>
          </p:cNvPr>
          <p:cNvGraphicFramePr>
            <a:graphicFrameLocks noChangeAspect="1"/>
          </p:cNvGraphicFramePr>
          <p:nvPr>
            <p:extLst>
              <p:ext uri="{D42A27DB-BD31-4B8C-83A1-F6EECF244321}">
                <p14:modId xmlns:p14="http://schemas.microsoft.com/office/powerpoint/2010/main" val="2295634285"/>
              </p:ext>
            </p:extLst>
          </p:nvPr>
        </p:nvGraphicFramePr>
        <p:xfrm>
          <a:off x="3059831" y="1543197"/>
          <a:ext cx="1368000" cy="1206500"/>
        </p:xfrm>
        <a:graphic>
          <a:graphicData uri="http://schemas.openxmlformats.org/presentationml/2006/ole">
            <mc:AlternateContent xmlns:mc="http://schemas.openxmlformats.org/markup-compatibility/2006">
              <mc:Choice xmlns:v="urn:schemas-microsoft-com:vml" Requires="v">
                <p:oleObj spid="_x0000_s2093" name="Acrobat Document" showAsIcon="1" r:id="rId13" imgW="914400" imgH="806400" progId="AcroExch.Document.DC">
                  <p:embed/>
                </p:oleObj>
              </mc:Choice>
              <mc:Fallback>
                <p:oleObj name="Acrobat Document" showAsIcon="1" r:id="rId13" imgW="914400" imgH="806400" progId="AcroExch.Document.DC">
                  <p:embed/>
                  <p:pic>
                    <p:nvPicPr>
                      <p:cNvPr id="0" name=""/>
                      <p:cNvPicPr/>
                      <p:nvPr/>
                    </p:nvPicPr>
                    <p:blipFill>
                      <a:blip r:embed="rId14"/>
                      <a:stretch>
                        <a:fillRect/>
                      </a:stretch>
                    </p:blipFill>
                    <p:spPr>
                      <a:xfrm>
                        <a:off x="3059831" y="1543197"/>
                        <a:ext cx="1368000" cy="1206500"/>
                      </a:xfrm>
                      <a:prstGeom prst="rect">
                        <a:avLst/>
                      </a:prstGeom>
                    </p:spPr>
                  </p:pic>
                </p:oleObj>
              </mc:Fallback>
            </mc:AlternateContent>
          </a:graphicData>
        </a:graphic>
      </p:graphicFrame>
    </p:spTree>
    <p:extLst>
      <p:ext uri="{BB962C8B-B14F-4D97-AF65-F5344CB8AC3E}">
        <p14:creationId xmlns:p14="http://schemas.microsoft.com/office/powerpoint/2010/main" val="78429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BC159608-356C-411C-A9A9-9543E2E050D4}"/>
              </a:ext>
            </a:extLst>
          </p:cNvPr>
          <p:cNvSpPr txBox="1"/>
          <p:nvPr/>
        </p:nvSpPr>
        <p:spPr>
          <a:xfrm>
            <a:off x="245986" y="170576"/>
            <a:ext cx="4477572"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Trial units and timeline</a:t>
            </a:r>
          </a:p>
        </p:txBody>
      </p:sp>
      <p:sp>
        <p:nvSpPr>
          <p:cNvPr id="2" name="Rectangle 1">
            <a:extLst>
              <a:ext uri="{FF2B5EF4-FFF2-40B4-BE49-F238E27FC236}">
                <a16:creationId xmlns:a16="http://schemas.microsoft.com/office/drawing/2014/main" xmlns="" id="{CD85B66E-E75F-4B37-8F6B-AA45729F8ABC}"/>
              </a:ext>
            </a:extLst>
          </p:cNvPr>
          <p:cNvSpPr/>
          <p:nvPr/>
        </p:nvSpPr>
        <p:spPr>
          <a:xfrm>
            <a:off x="323528" y="764704"/>
            <a:ext cx="8424936" cy="5832366"/>
          </a:xfrm>
          <a:prstGeom prst="rect">
            <a:avLst/>
          </a:prstGeom>
        </p:spPr>
        <p:txBody>
          <a:bodyPr wrap="square">
            <a:spAutoFit/>
          </a:bodyPr>
          <a:lstStyle/>
          <a:p>
            <a:pPr algn="just">
              <a:spcAft>
                <a:spcPts val="100"/>
              </a:spcAft>
              <a:buSzPts val="1000"/>
              <a:tabLst>
                <a:tab pos="457200" algn="l"/>
              </a:tabLst>
            </a:pPr>
            <a:r>
              <a:rPr lang="en-GB" sz="1600" dirty="0">
                <a:latin typeface="ChevinLight" panose="02000300000000000000" pitchFamily="2" charset="0"/>
                <a:ea typeface="Calibri" panose="020F0502020204030204" pitchFamily="34" charset="0"/>
              </a:rPr>
              <a:t>In the following workplaces </a:t>
            </a:r>
            <a:r>
              <a:rPr lang="en-GB" sz="1600" dirty="0">
                <a:solidFill>
                  <a:srgbClr val="000000"/>
                </a:solidFill>
                <a:latin typeface="ChevinLight" panose="02000300000000000000" pitchFamily="2" charset="0"/>
                <a:ea typeface="Calibri" panose="020F0502020204030204" pitchFamily="34" charset="0"/>
              </a:rPr>
              <a:t>- </a:t>
            </a:r>
            <a:r>
              <a:rPr lang="en-GB" sz="1600" u="sng" dirty="0">
                <a:latin typeface="ChevinLight" panose="02000300000000000000" pitchFamily="2" charset="0"/>
                <a:ea typeface="Calibri" panose="020F0502020204030204" pitchFamily="34" charset="0"/>
              </a:rPr>
              <a:t>CWU Grades</a:t>
            </a:r>
            <a:r>
              <a:rPr lang="en-GB" sz="1600" dirty="0">
                <a:latin typeface="ChevinLight" panose="02000300000000000000" pitchFamily="2" charset="0"/>
                <a:ea typeface="Calibri" panose="020F0502020204030204" pitchFamily="34" charset="0"/>
              </a:rPr>
              <a:t> will participate in the Trial:</a:t>
            </a: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Taunton MPU (TA)</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Crewe DO (CW)</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Newcastle Under Lyme DO (ST)</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Cheadle DO (ST)</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Lincoln DO (LN)</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Blair Gowrie DO (PH)</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Cardiff Mail Centre (CF)</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Northern Ireland Mail Centre (BT)</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Exeter Mail Centre (EX)</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Exeter LD (Parcelforce Worldwide) (EX)</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cs typeface="Calibri" panose="020F0502020204030204" pitchFamily="34" charset="0"/>
              </a:rPr>
              <a:t>Medway LD (Parcelforce Worldwide) (ME)</a:t>
            </a:r>
            <a:endParaRPr lang="en-GB" sz="1600" dirty="0">
              <a:latin typeface="ChevinLight" panose="02000300000000000000" pitchFamily="2" charset="0"/>
              <a:ea typeface="Calibri" panose="020F0502020204030204" pitchFamily="34" charset="0"/>
            </a:endParaRPr>
          </a:p>
          <a:p>
            <a:pPr algn="just">
              <a:spcAft>
                <a:spcPts val="100"/>
              </a:spcAft>
            </a:pPr>
            <a:r>
              <a:rPr lang="en-GB" sz="1600" dirty="0">
                <a:solidFill>
                  <a:srgbClr val="000000"/>
                </a:solidFill>
                <a:latin typeface="ChevinLight" panose="02000300000000000000" pitchFamily="2" charset="0"/>
                <a:ea typeface="Calibri" panose="020F0502020204030204" pitchFamily="34" charset="0"/>
              </a:rPr>
              <a:t> </a:t>
            </a:r>
            <a:endParaRPr lang="en-GB" sz="1600" dirty="0">
              <a:latin typeface="ChevinLight" panose="02000300000000000000" pitchFamily="2" charset="0"/>
              <a:ea typeface="Calibri" panose="020F0502020204030204" pitchFamily="34" charset="0"/>
            </a:endParaRPr>
          </a:p>
          <a:p>
            <a:pPr algn="just">
              <a:spcAft>
                <a:spcPts val="100"/>
              </a:spcAft>
            </a:pPr>
            <a:r>
              <a:rPr lang="en-GB" sz="1600" dirty="0">
                <a:solidFill>
                  <a:srgbClr val="000000"/>
                </a:solidFill>
                <a:latin typeface="ChevinLight" panose="02000300000000000000" pitchFamily="2" charset="0"/>
                <a:ea typeface="Calibri" panose="020F0502020204030204" pitchFamily="34" charset="0"/>
              </a:rPr>
              <a:t>Additionally, Unite/CMA have nominated three Offices/Sectors where </a:t>
            </a:r>
            <a:r>
              <a:rPr lang="en-GB" sz="1600" u="sng" dirty="0">
                <a:solidFill>
                  <a:srgbClr val="000000"/>
                </a:solidFill>
                <a:latin typeface="ChevinLight" panose="02000300000000000000" pitchFamily="2" charset="0"/>
                <a:ea typeface="Calibri" panose="020F0502020204030204" pitchFamily="34" charset="0"/>
              </a:rPr>
              <a:t>Managers</a:t>
            </a:r>
            <a:r>
              <a:rPr lang="en-GB" sz="1600" dirty="0">
                <a:solidFill>
                  <a:srgbClr val="000000"/>
                </a:solidFill>
                <a:latin typeface="ChevinLight" panose="02000300000000000000" pitchFamily="2" charset="0"/>
                <a:ea typeface="Calibri" panose="020F0502020204030204" pitchFamily="34" charset="0"/>
              </a:rPr>
              <a:t> will participate</a:t>
            </a:r>
            <a:endParaRPr lang="en-GB" sz="1600" dirty="0">
              <a:latin typeface="ChevinLight" panose="02000300000000000000" pitchFamily="2" charset="0"/>
              <a:ea typeface="Calibri" panose="020F0502020204030204" pitchFamily="34" charset="0"/>
            </a:endParaRPr>
          </a:p>
          <a:p>
            <a:pPr algn="just">
              <a:spcAft>
                <a:spcPts val="100"/>
              </a:spcAft>
            </a:pPr>
            <a:r>
              <a:rPr lang="en-GB" sz="1600" dirty="0">
                <a:solidFill>
                  <a:srgbClr val="000000"/>
                </a:solidFill>
                <a:latin typeface="ChevinLight" panose="02000300000000000000" pitchFamily="2" charset="0"/>
                <a:ea typeface="Calibri" panose="020F0502020204030204" pitchFamily="34" charset="0"/>
              </a:rPr>
              <a:t>in the Trial:</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rPr>
              <a:t>Swindon Mail Centre Nights (Management team)</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rPr>
              <a:t>Manchester Delivery Sector (Management team)</a:t>
            </a:r>
            <a:endParaRPr lang="en-GB" sz="1600" dirty="0">
              <a:latin typeface="ChevinLight" panose="02000300000000000000" pitchFamily="2" charset="0"/>
              <a:ea typeface="Calibri" panose="020F0502020204030204" pitchFamily="34" charset="0"/>
            </a:endParaRPr>
          </a:p>
          <a:p>
            <a:pPr marL="342900" lvl="0" indent="-342900" algn="just">
              <a:spcAft>
                <a:spcPts val="100"/>
              </a:spcAft>
              <a:buSzPts val="1000"/>
              <a:buFont typeface="Symbol" panose="05050102010706020507" pitchFamily="18" charset="2"/>
              <a:buChar char=""/>
              <a:tabLst>
                <a:tab pos="457200" algn="l"/>
              </a:tabLst>
            </a:pPr>
            <a:r>
              <a:rPr lang="en-GB" sz="1600" dirty="0">
                <a:latin typeface="ChevinLight" panose="02000300000000000000" pitchFamily="2" charset="0"/>
                <a:ea typeface="Times New Roman" panose="02020603050405020304" pitchFamily="18" charset="0"/>
              </a:rPr>
              <a:t>ML/KA Glasgow Delivery Sector (Management team)</a:t>
            </a:r>
          </a:p>
          <a:p>
            <a:pPr marL="342900" lvl="0" indent="-342900" algn="just">
              <a:spcAft>
                <a:spcPts val="0"/>
              </a:spcAft>
              <a:buSzPts val="1000"/>
              <a:buFont typeface="Symbol" panose="05050102010706020507" pitchFamily="18" charset="2"/>
              <a:buChar char=""/>
              <a:tabLst>
                <a:tab pos="457200" algn="l"/>
              </a:tabLst>
            </a:pPr>
            <a:endParaRPr lang="en-GB" sz="1600" dirty="0">
              <a:effectLst/>
              <a:latin typeface="ChevinLight" panose="02000300000000000000" pitchFamily="2" charset="0"/>
              <a:ea typeface="Calibri" panose="020F0502020204030204" pitchFamily="34" charset="0"/>
            </a:endParaRPr>
          </a:p>
          <a:p>
            <a:pPr lvl="0" algn="just">
              <a:spcAft>
                <a:spcPts val="0"/>
              </a:spcAft>
              <a:buSzPts val="1000"/>
              <a:tabLst>
                <a:tab pos="457200" algn="l"/>
              </a:tabLst>
            </a:pPr>
            <a:r>
              <a:rPr lang="en-GB" b="1" dirty="0">
                <a:latin typeface="ChevinLight" panose="02000300000000000000" pitchFamily="2" charset="0"/>
                <a:ea typeface="Calibri" panose="020F0502020204030204" pitchFamily="34" charset="0"/>
              </a:rPr>
              <a:t>Trial launch date </a:t>
            </a:r>
            <a:r>
              <a:rPr lang="en-GB" dirty="0">
                <a:latin typeface="ChevinLight" panose="02000300000000000000" pitchFamily="2" charset="0"/>
                <a:ea typeface="Calibri" panose="020F0502020204030204" pitchFamily="34" charset="0"/>
              </a:rPr>
              <a:t>– w/c 8</a:t>
            </a:r>
            <a:r>
              <a:rPr lang="en-GB" baseline="30000" dirty="0">
                <a:latin typeface="ChevinLight" panose="02000300000000000000" pitchFamily="2" charset="0"/>
                <a:ea typeface="Calibri" panose="020F0502020204030204" pitchFamily="34" charset="0"/>
              </a:rPr>
              <a:t>th</a:t>
            </a:r>
            <a:r>
              <a:rPr lang="en-GB" dirty="0">
                <a:latin typeface="ChevinLight" panose="02000300000000000000" pitchFamily="2" charset="0"/>
                <a:ea typeface="Calibri" panose="020F0502020204030204" pitchFamily="34" charset="0"/>
              </a:rPr>
              <a:t> July 2019.</a:t>
            </a:r>
          </a:p>
          <a:p>
            <a:pPr lvl="0" algn="just">
              <a:spcAft>
                <a:spcPts val="0"/>
              </a:spcAft>
              <a:buSzPts val="1000"/>
              <a:tabLst>
                <a:tab pos="457200" algn="l"/>
              </a:tabLst>
            </a:pPr>
            <a:r>
              <a:rPr lang="en-GB" b="1" dirty="0">
                <a:latin typeface="ChevinLight" panose="02000300000000000000" pitchFamily="2" charset="0"/>
                <a:ea typeface="Calibri" panose="020F0502020204030204" pitchFamily="34" charset="0"/>
              </a:rPr>
              <a:t>Planned trial end date </a:t>
            </a:r>
            <a:r>
              <a:rPr lang="en-GB" dirty="0">
                <a:latin typeface="ChevinLight" panose="02000300000000000000" pitchFamily="2" charset="0"/>
                <a:ea typeface="Calibri" panose="020F0502020204030204" pitchFamily="34" charset="0"/>
              </a:rPr>
              <a:t>– w/c 30</a:t>
            </a:r>
            <a:r>
              <a:rPr lang="en-GB" baseline="30000" dirty="0">
                <a:latin typeface="ChevinLight" panose="02000300000000000000" pitchFamily="2" charset="0"/>
                <a:ea typeface="Calibri" panose="020F0502020204030204" pitchFamily="34" charset="0"/>
              </a:rPr>
              <a:t>th</a:t>
            </a:r>
            <a:r>
              <a:rPr lang="en-GB" dirty="0">
                <a:latin typeface="ChevinLight" panose="02000300000000000000" pitchFamily="2" charset="0"/>
                <a:ea typeface="Calibri" panose="020F0502020204030204" pitchFamily="34" charset="0"/>
              </a:rPr>
              <a:t> September 2019 (dependant on trial progress).</a:t>
            </a:r>
          </a:p>
          <a:p>
            <a:pPr lvl="0" algn="just">
              <a:spcAft>
                <a:spcPts val="0"/>
              </a:spcAft>
              <a:buSzPts val="1000"/>
              <a:tabLst>
                <a:tab pos="457200" algn="l"/>
              </a:tabLst>
            </a:pPr>
            <a:r>
              <a:rPr lang="en-GB" b="1" dirty="0">
                <a:latin typeface="ChevinLight" panose="02000300000000000000" pitchFamily="2" charset="0"/>
                <a:ea typeface="Calibri" panose="020F0502020204030204" pitchFamily="34" charset="0"/>
              </a:rPr>
              <a:t>Trial Post Implementation Review (PIR) </a:t>
            </a:r>
            <a:r>
              <a:rPr lang="en-GB" dirty="0">
                <a:latin typeface="ChevinLight" panose="02000300000000000000" pitchFamily="2" charset="0"/>
                <a:ea typeface="Calibri" panose="020F0502020204030204" pitchFamily="34" charset="0"/>
              </a:rPr>
              <a:t>– October 2019 (dependant on trial end date).</a:t>
            </a:r>
          </a:p>
        </p:txBody>
      </p:sp>
    </p:spTree>
    <p:extLst>
      <p:ext uri="{BB962C8B-B14F-4D97-AF65-F5344CB8AC3E}">
        <p14:creationId xmlns:p14="http://schemas.microsoft.com/office/powerpoint/2010/main" val="301378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BC159608-356C-411C-A9A9-9543E2E050D4}"/>
              </a:ext>
            </a:extLst>
          </p:cNvPr>
          <p:cNvSpPr txBox="1"/>
          <p:nvPr/>
        </p:nvSpPr>
        <p:spPr>
          <a:xfrm>
            <a:off x="245986" y="170576"/>
            <a:ext cx="2109167"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Next steps</a:t>
            </a:r>
          </a:p>
        </p:txBody>
      </p:sp>
      <p:sp>
        <p:nvSpPr>
          <p:cNvPr id="4" name="Rectangle 3">
            <a:extLst>
              <a:ext uri="{FF2B5EF4-FFF2-40B4-BE49-F238E27FC236}">
                <a16:creationId xmlns:a16="http://schemas.microsoft.com/office/drawing/2014/main" xmlns="" id="{95CD66B2-7821-410E-8F71-A6CE45849485}"/>
              </a:ext>
            </a:extLst>
          </p:cNvPr>
          <p:cNvSpPr/>
          <p:nvPr/>
        </p:nvSpPr>
        <p:spPr>
          <a:xfrm>
            <a:off x="367542" y="908720"/>
            <a:ext cx="8164898" cy="5324535"/>
          </a:xfrm>
          <a:prstGeom prst="rect">
            <a:avLst/>
          </a:prstGeom>
        </p:spPr>
        <p:txBody>
          <a:bodyPr wrap="square">
            <a:spAutoFit/>
          </a:bodyPr>
          <a:lstStyle/>
          <a:p>
            <a:pPr marL="342900" indent="-342900">
              <a:spcAft>
                <a:spcPts val="1800"/>
              </a:spcAft>
              <a:buFont typeface="Arial" panose="020B0604020202020204" pitchFamily="34" charset="0"/>
              <a:buChar char="•"/>
            </a:pPr>
            <a:r>
              <a:rPr lang="en-US" sz="2000" dirty="0">
                <a:latin typeface="ChevinLight" panose="02000300000000000000" pitchFamily="2" charset="0"/>
              </a:rPr>
              <a:t>Familiarise yourself with trial requirements, process and materials.</a:t>
            </a:r>
          </a:p>
          <a:p>
            <a:pPr marL="342900" indent="-342900">
              <a:spcAft>
                <a:spcPts val="1800"/>
              </a:spcAft>
              <a:buFont typeface="Arial" panose="020B0604020202020204" pitchFamily="34" charset="0"/>
              <a:buChar char="•"/>
            </a:pPr>
            <a:r>
              <a:rPr lang="en-US" sz="2000" dirty="0">
                <a:latin typeface="ChevinLight" panose="02000300000000000000" pitchFamily="2" charset="0"/>
              </a:rPr>
              <a:t>Working group to discuss and agree plan activity and timelines.</a:t>
            </a:r>
          </a:p>
          <a:p>
            <a:pPr marL="342900" indent="-342900">
              <a:spcAft>
                <a:spcPts val="1800"/>
              </a:spcAft>
              <a:buFont typeface="Arial" panose="020B0604020202020204" pitchFamily="34" charset="0"/>
              <a:buChar char="•"/>
            </a:pPr>
            <a:r>
              <a:rPr lang="en-US" sz="2000" dirty="0">
                <a:latin typeface="ChevinLight" panose="02000300000000000000" pitchFamily="2" charset="0"/>
              </a:rPr>
              <a:t>Decide, engage and brief any additional stakeholders                                 (e.g. HR Business Partners / Attendance Coaches / Union colleagues).</a:t>
            </a:r>
          </a:p>
          <a:p>
            <a:pPr marL="342900" indent="-342900">
              <a:spcAft>
                <a:spcPts val="1800"/>
              </a:spcAft>
              <a:buFont typeface="Arial" panose="020B0604020202020204" pitchFamily="34" charset="0"/>
              <a:buChar char="•"/>
            </a:pPr>
            <a:r>
              <a:rPr lang="en-US" sz="2000" dirty="0">
                <a:latin typeface="ChevinLight" panose="02000300000000000000" pitchFamily="2" charset="0"/>
              </a:rPr>
              <a:t>Inform your operational leadership team of the trial activity.</a:t>
            </a:r>
          </a:p>
          <a:p>
            <a:pPr marL="342900" indent="-342900">
              <a:spcAft>
                <a:spcPts val="1800"/>
              </a:spcAft>
              <a:buFont typeface="Arial" panose="020B0604020202020204" pitchFamily="34" charset="0"/>
              <a:buChar char="•"/>
            </a:pPr>
            <a:r>
              <a:rPr lang="en-US" sz="2000" dirty="0">
                <a:latin typeface="ChevinLight" panose="02000300000000000000" pitchFamily="2" charset="0"/>
              </a:rPr>
              <a:t>Utilise each other.</a:t>
            </a:r>
          </a:p>
          <a:p>
            <a:pPr marL="342900" indent="-342900">
              <a:spcAft>
                <a:spcPts val="1800"/>
              </a:spcAft>
              <a:buFont typeface="Arial" panose="020B0604020202020204" pitchFamily="34" charset="0"/>
              <a:buChar char="•"/>
            </a:pPr>
            <a:r>
              <a:rPr lang="en-US" sz="2000" dirty="0">
                <a:latin typeface="ChevinLight" panose="02000300000000000000" pitchFamily="2" charset="0"/>
              </a:rPr>
              <a:t>Further ‘catch up’ conference calls will be scheduled.</a:t>
            </a:r>
          </a:p>
          <a:p>
            <a:pPr marL="342900" indent="-342900">
              <a:spcAft>
                <a:spcPts val="1800"/>
              </a:spcAft>
              <a:buFont typeface="Arial" panose="020B0604020202020204" pitchFamily="34" charset="0"/>
              <a:buChar char="•"/>
            </a:pPr>
            <a:r>
              <a:rPr lang="en-US" sz="2000" dirty="0">
                <a:latin typeface="ChevinLight" panose="02000300000000000000" pitchFamily="2" charset="0"/>
              </a:rPr>
              <a:t>Ongoing support is available – please do ask any questions you may have.</a:t>
            </a:r>
          </a:p>
          <a:p>
            <a:pPr>
              <a:spcAft>
                <a:spcPts val="1800"/>
              </a:spcAft>
            </a:pPr>
            <a:r>
              <a:rPr lang="en-US" sz="2000" b="1" dirty="0">
                <a:latin typeface="ChevinLight" panose="02000300000000000000" pitchFamily="2" charset="0"/>
              </a:rPr>
              <a:t>Email:</a:t>
            </a:r>
            <a:r>
              <a:rPr lang="en-US" sz="2000" dirty="0">
                <a:latin typeface="ChevinLight" panose="02000300000000000000" pitchFamily="2" charset="0"/>
              </a:rPr>
              <a:t> </a:t>
            </a:r>
            <a:r>
              <a:rPr lang="en-US" sz="2000" dirty="0">
                <a:latin typeface="ChevinLight" panose="02000300000000000000" pitchFamily="2" charset="0"/>
                <a:hlinkClick r:id="rId2"/>
              </a:rPr>
              <a:t>dan.clarke@royalmail.com</a:t>
            </a:r>
            <a:endParaRPr lang="en-US" sz="2000" dirty="0">
              <a:latin typeface="ChevinLight" panose="02000300000000000000" pitchFamily="2" charset="0"/>
            </a:endParaRPr>
          </a:p>
          <a:p>
            <a:pPr>
              <a:spcAft>
                <a:spcPts val="1800"/>
              </a:spcAft>
            </a:pPr>
            <a:r>
              <a:rPr lang="en-US" sz="2000" b="1" dirty="0">
                <a:latin typeface="ChevinLight" panose="02000300000000000000" pitchFamily="2" charset="0"/>
              </a:rPr>
              <a:t>Mobile:</a:t>
            </a:r>
            <a:r>
              <a:rPr lang="en-US" sz="2000" dirty="0">
                <a:latin typeface="ChevinLight" panose="02000300000000000000" pitchFamily="2" charset="0"/>
              </a:rPr>
              <a:t> 07718098179</a:t>
            </a:r>
          </a:p>
        </p:txBody>
      </p:sp>
    </p:spTree>
    <p:extLst>
      <p:ext uri="{BB962C8B-B14F-4D97-AF65-F5344CB8AC3E}">
        <p14:creationId xmlns:p14="http://schemas.microsoft.com/office/powerpoint/2010/main" val="8085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BC159608-356C-411C-A9A9-9543E2E050D4}"/>
              </a:ext>
            </a:extLst>
          </p:cNvPr>
          <p:cNvSpPr txBox="1"/>
          <p:nvPr/>
        </p:nvSpPr>
        <p:spPr>
          <a:xfrm>
            <a:off x="-11432" y="2348880"/>
            <a:ext cx="9144000" cy="707886"/>
          </a:xfrm>
          <a:prstGeom prst="rect">
            <a:avLst/>
          </a:prstGeom>
          <a:noFill/>
        </p:spPr>
        <p:txBody>
          <a:bodyPr wrap="square" rtlCol="0">
            <a:spAutoFit/>
          </a:bodyPr>
          <a:lstStyle/>
          <a:p>
            <a:pPr algn="ctr"/>
            <a:r>
              <a:rPr lang="en-GB" sz="4000" dirty="0">
                <a:solidFill>
                  <a:srgbClr val="FF0000"/>
                </a:solidFill>
                <a:latin typeface="ChevinBold" panose="02000700000000000000" pitchFamily="2" charset="0"/>
              </a:rPr>
              <a:t>Questions?</a:t>
            </a:r>
          </a:p>
        </p:txBody>
      </p:sp>
    </p:spTree>
    <p:extLst>
      <p:ext uri="{BB962C8B-B14F-4D97-AF65-F5344CB8AC3E}">
        <p14:creationId xmlns:p14="http://schemas.microsoft.com/office/powerpoint/2010/main" val="228043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BC159608-356C-411C-A9A9-9543E2E050D4}"/>
              </a:ext>
            </a:extLst>
          </p:cNvPr>
          <p:cNvSpPr txBox="1"/>
          <p:nvPr/>
        </p:nvSpPr>
        <p:spPr>
          <a:xfrm>
            <a:off x="245987" y="170576"/>
            <a:ext cx="6774285" cy="1938992"/>
          </a:xfrm>
          <a:prstGeom prst="rect">
            <a:avLst/>
          </a:prstGeom>
          <a:noFill/>
        </p:spPr>
        <p:txBody>
          <a:bodyPr wrap="square" rtlCol="0">
            <a:spAutoFit/>
          </a:bodyPr>
          <a:lstStyle/>
          <a:p>
            <a:r>
              <a:rPr lang="en-GB" sz="3200" dirty="0">
                <a:solidFill>
                  <a:srgbClr val="FF0000"/>
                </a:solidFill>
                <a:latin typeface="ChevinBold" panose="02000700000000000000" pitchFamily="2" charset="0"/>
              </a:rPr>
              <a:t>Appendices:</a:t>
            </a:r>
          </a:p>
          <a:p>
            <a:endParaRPr lang="en-GB" sz="3200" dirty="0">
              <a:solidFill>
                <a:srgbClr val="FF0000"/>
              </a:solidFill>
              <a:latin typeface="ChevinBold" panose="02000700000000000000" pitchFamily="2" charset="0"/>
            </a:endParaRPr>
          </a:p>
          <a:p>
            <a:r>
              <a:rPr lang="en-GB" sz="2800" dirty="0">
                <a:solidFill>
                  <a:srgbClr val="002060"/>
                </a:solidFill>
                <a:latin typeface="ChevinBold" panose="02000700000000000000" pitchFamily="2" charset="0"/>
              </a:rPr>
              <a:t>Existing Health and Wellbeing support available in RMG</a:t>
            </a:r>
          </a:p>
        </p:txBody>
      </p:sp>
    </p:spTree>
    <p:extLst>
      <p:ext uri="{BB962C8B-B14F-4D97-AF65-F5344CB8AC3E}">
        <p14:creationId xmlns:p14="http://schemas.microsoft.com/office/powerpoint/2010/main" val="410038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0FFA7FB-C3AA-4902-B2E1-CF9DD356A66A}"/>
              </a:ext>
            </a:extLst>
          </p:cNvPr>
          <p:cNvSpPr/>
          <p:nvPr/>
        </p:nvSpPr>
        <p:spPr>
          <a:xfrm>
            <a:off x="0" y="5851802"/>
            <a:ext cx="9143999" cy="746358"/>
          </a:xfrm>
          <a:prstGeom prst="rect">
            <a:avLst/>
          </a:prstGeom>
        </p:spPr>
        <p:txBody>
          <a:bodyPr wrap="square">
            <a:spAutoFit/>
          </a:bodyPr>
          <a:lstStyle/>
          <a:p>
            <a:pPr algn="ctr">
              <a:spcAft>
                <a:spcPts val="600"/>
              </a:spcAft>
            </a:pPr>
            <a:r>
              <a:rPr lang="en-US" dirty="0">
                <a:latin typeface="ChevinLight" panose="02000300000000000000" pitchFamily="2" charset="0"/>
                <a:hlinkClick r:id="rId2"/>
              </a:rPr>
              <a:t>https://intranet.royalmailgroup.com/HealthSafety/Pages/Health-and-Wellbeing.aspx</a:t>
            </a:r>
            <a:endParaRPr lang="en-US" dirty="0">
              <a:latin typeface="ChevinLight" panose="02000300000000000000" pitchFamily="2" charset="0"/>
            </a:endParaRPr>
          </a:p>
          <a:p>
            <a:pPr algn="ctr">
              <a:spcAft>
                <a:spcPts val="600"/>
              </a:spcAft>
            </a:pPr>
            <a:r>
              <a:rPr lang="en-US" sz="1950" dirty="0">
                <a:latin typeface="ChevinBold" panose="02000700000000000000" pitchFamily="2" charset="0"/>
              </a:rPr>
              <a:t>Intranet Home &gt; Group Safety, Health and Environment &gt; Health and Wellbeing</a:t>
            </a:r>
          </a:p>
        </p:txBody>
      </p:sp>
      <p:sp>
        <p:nvSpPr>
          <p:cNvPr id="4" name="Title 5">
            <a:extLst>
              <a:ext uri="{FF2B5EF4-FFF2-40B4-BE49-F238E27FC236}">
                <a16:creationId xmlns:a16="http://schemas.microsoft.com/office/drawing/2014/main" xmlns="" id="{07EA7CB1-9872-4DE8-B371-AEE4F1DF8163}"/>
              </a:ext>
            </a:extLst>
          </p:cNvPr>
          <p:cNvSpPr txBox="1">
            <a:spLocks/>
          </p:cNvSpPr>
          <p:nvPr/>
        </p:nvSpPr>
        <p:spPr bwMode="auto">
          <a:xfrm>
            <a:off x="181715" y="132285"/>
            <a:ext cx="8962285" cy="5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hevinBold" pitchFamily="2" charset="0"/>
              </a:defRPr>
            </a:lvl2pPr>
            <a:lvl3pPr algn="l" rtl="0" eaLnBrk="0" fontAlgn="base" hangingPunct="0">
              <a:spcBef>
                <a:spcPct val="0"/>
              </a:spcBef>
              <a:spcAft>
                <a:spcPct val="0"/>
              </a:spcAft>
              <a:defRPr sz="2100">
                <a:solidFill>
                  <a:schemeClr val="tx2"/>
                </a:solidFill>
                <a:latin typeface="ChevinBold" pitchFamily="2" charset="0"/>
              </a:defRPr>
            </a:lvl3pPr>
            <a:lvl4pPr algn="l" rtl="0" eaLnBrk="0" fontAlgn="base" hangingPunct="0">
              <a:spcBef>
                <a:spcPct val="0"/>
              </a:spcBef>
              <a:spcAft>
                <a:spcPct val="0"/>
              </a:spcAft>
              <a:defRPr sz="2100">
                <a:solidFill>
                  <a:schemeClr val="tx2"/>
                </a:solidFill>
                <a:latin typeface="ChevinBold" pitchFamily="2" charset="0"/>
              </a:defRPr>
            </a:lvl4pPr>
            <a:lvl5pPr algn="l" rtl="0" eaLnBrk="0" fontAlgn="base" hangingPunct="0">
              <a:spcBef>
                <a:spcPct val="0"/>
              </a:spcBef>
              <a:spcAft>
                <a:spcPct val="0"/>
              </a:spcAft>
              <a:defRPr sz="2100">
                <a:solidFill>
                  <a:schemeClr val="tx2"/>
                </a:solidFill>
                <a:latin typeface="ChevinBold" pitchFamily="2" charset="0"/>
              </a:defRPr>
            </a:lvl5pPr>
            <a:lvl6pPr marL="478908" algn="l" rtl="0" fontAlgn="base">
              <a:spcBef>
                <a:spcPct val="0"/>
              </a:spcBef>
              <a:spcAft>
                <a:spcPct val="0"/>
              </a:spcAft>
              <a:defRPr sz="2100">
                <a:solidFill>
                  <a:schemeClr val="tx2"/>
                </a:solidFill>
                <a:latin typeface="ChevinBold" pitchFamily="2" charset="0"/>
              </a:defRPr>
            </a:lvl6pPr>
            <a:lvl7pPr marL="957816" algn="l" rtl="0" fontAlgn="base">
              <a:spcBef>
                <a:spcPct val="0"/>
              </a:spcBef>
              <a:spcAft>
                <a:spcPct val="0"/>
              </a:spcAft>
              <a:defRPr sz="2100">
                <a:solidFill>
                  <a:schemeClr val="tx2"/>
                </a:solidFill>
                <a:latin typeface="ChevinBold" pitchFamily="2" charset="0"/>
              </a:defRPr>
            </a:lvl7pPr>
            <a:lvl8pPr marL="1436724" algn="l" rtl="0" fontAlgn="base">
              <a:spcBef>
                <a:spcPct val="0"/>
              </a:spcBef>
              <a:spcAft>
                <a:spcPct val="0"/>
              </a:spcAft>
              <a:defRPr sz="2100">
                <a:solidFill>
                  <a:schemeClr val="tx2"/>
                </a:solidFill>
                <a:latin typeface="ChevinBold" pitchFamily="2" charset="0"/>
              </a:defRPr>
            </a:lvl8pPr>
            <a:lvl9pPr marL="1915631" algn="l" rtl="0" fontAlgn="base">
              <a:spcBef>
                <a:spcPct val="0"/>
              </a:spcBef>
              <a:spcAft>
                <a:spcPct val="0"/>
              </a:spcAft>
              <a:defRPr sz="2100">
                <a:solidFill>
                  <a:schemeClr val="tx2"/>
                </a:solidFill>
                <a:latin typeface="ChevinBold" pitchFamily="2" charset="0"/>
              </a:defRPr>
            </a:lvl9pPr>
          </a:lstStyle>
          <a:p>
            <a:pPr>
              <a:spcAft>
                <a:spcPts val="600"/>
              </a:spcAft>
            </a:pPr>
            <a:r>
              <a:rPr lang="en-US" sz="2800" dirty="0">
                <a:solidFill>
                  <a:srgbClr val="FF0000"/>
                </a:solidFill>
                <a:latin typeface="ChevinBold" panose="02000700000000000000" pitchFamily="2" charset="0"/>
                <a:ea typeface="Times New Roman" panose="02020603050405020304" pitchFamily="18" charset="0"/>
              </a:rPr>
              <a:t>What existing support is available at RMG?</a:t>
            </a:r>
            <a:endParaRPr lang="en-GB" sz="2800" dirty="0">
              <a:solidFill>
                <a:srgbClr val="FF0000"/>
              </a:solidFill>
              <a:latin typeface="ChevinBold" panose="02000700000000000000" pitchFamily="2" charset="0"/>
              <a:ea typeface="Times New Roman" panose="02020603050405020304" pitchFamily="18" charset="0"/>
            </a:endParaRPr>
          </a:p>
        </p:txBody>
      </p:sp>
      <p:sp>
        <p:nvSpPr>
          <p:cNvPr id="5" name="Title 5">
            <a:extLst>
              <a:ext uri="{FF2B5EF4-FFF2-40B4-BE49-F238E27FC236}">
                <a16:creationId xmlns:a16="http://schemas.microsoft.com/office/drawing/2014/main" xmlns="" id="{88D02AEE-2AE6-49CA-95A8-42A80B525812}"/>
              </a:ext>
            </a:extLst>
          </p:cNvPr>
          <p:cNvSpPr txBox="1">
            <a:spLocks/>
          </p:cNvSpPr>
          <p:nvPr/>
        </p:nvSpPr>
        <p:spPr bwMode="auto">
          <a:xfrm>
            <a:off x="181714" y="773976"/>
            <a:ext cx="8962285" cy="5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hevinBold" pitchFamily="2" charset="0"/>
              </a:defRPr>
            </a:lvl2pPr>
            <a:lvl3pPr algn="l" rtl="0" eaLnBrk="0" fontAlgn="base" hangingPunct="0">
              <a:spcBef>
                <a:spcPct val="0"/>
              </a:spcBef>
              <a:spcAft>
                <a:spcPct val="0"/>
              </a:spcAft>
              <a:defRPr sz="2100">
                <a:solidFill>
                  <a:schemeClr val="tx2"/>
                </a:solidFill>
                <a:latin typeface="ChevinBold" pitchFamily="2" charset="0"/>
              </a:defRPr>
            </a:lvl3pPr>
            <a:lvl4pPr algn="l" rtl="0" eaLnBrk="0" fontAlgn="base" hangingPunct="0">
              <a:spcBef>
                <a:spcPct val="0"/>
              </a:spcBef>
              <a:spcAft>
                <a:spcPct val="0"/>
              </a:spcAft>
              <a:defRPr sz="2100">
                <a:solidFill>
                  <a:schemeClr val="tx2"/>
                </a:solidFill>
                <a:latin typeface="ChevinBold" pitchFamily="2" charset="0"/>
              </a:defRPr>
            </a:lvl4pPr>
            <a:lvl5pPr algn="l" rtl="0" eaLnBrk="0" fontAlgn="base" hangingPunct="0">
              <a:spcBef>
                <a:spcPct val="0"/>
              </a:spcBef>
              <a:spcAft>
                <a:spcPct val="0"/>
              </a:spcAft>
              <a:defRPr sz="2100">
                <a:solidFill>
                  <a:schemeClr val="tx2"/>
                </a:solidFill>
                <a:latin typeface="ChevinBold" pitchFamily="2" charset="0"/>
              </a:defRPr>
            </a:lvl5pPr>
            <a:lvl6pPr marL="478908" algn="l" rtl="0" fontAlgn="base">
              <a:spcBef>
                <a:spcPct val="0"/>
              </a:spcBef>
              <a:spcAft>
                <a:spcPct val="0"/>
              </a:spcAft>
              <a:defRPr sz="2100">
                <a:solidFill>
                  <a:schemeClr val="tx2"/>
                </a:solidFill>
                <a:latin typeface="ChevinBold" pitchFamily="2" charset="0"/>
              </a:defRPr>
            </a:lvl6pPr>
            <a:lvl7pPr marL="957816" algn="l" rtl="0" fontAlgn="base">
              <a:spcBef>
                <a:spcPct val="0"/>
              </a:spcBef>
              <a:spcAft>
                <a:spcPct val="0"/>
              </a:spcAft>
              <a:defRPr sz="2100">
                <a:solidFill>
                  <a:schemeClr val="tx2"/>
                </a:solidFill>
                <a:latin typeface="ChevinBold" pitchFamily="2" charset="0"/>
              </a:defRPr>
            </a:lvl7pPr>
            <a:lvl8pPr marL="1436724" algn="l" rtl="0" fontAlgn="base">
              <a:spcBef>
                <a:spcPct val="0"/>
              </a:spcBef>
              <a:spcAft>
                <a:spcPct val="0"/>
              </a:spcAft>
              <a:defRPr sz="2100">
                <a:solidFill>
                  <a:schemeClr val="tx2"/>
                </a:solidFill>
                <a:latin typeface="ChevinBold" pitchFamily="2" charset="0"/>
              </a:defRPr>
            </a:lvl8pPr>
            <a:lvl9pPr marL="1915631" algn="l" rtl="0" fontAlgn="base">
              <a:spcBef>
                <a:spcPct val="0"/>
              </a:spcBef>
              <a:spcAft>
                <a:spcPct val="0"/>
              </a:spcAft>
              <a:defRPr sz="2100">
                <a:solidFill>
                  <a:schemeClr val="tx2"/>
                </a:solidFill>
                <a:latin typeface="ChevinBold" pitchFamily="2" charset="0"/>
              </a:defRPr>
            </a:lvl9pPr>
          </a:lstStyle>
          <a:p>
            <a:pPr>
              <a:spcAft>
                <a:spcPts val="600"/>
              </a:spcAft>
            </a:pPr>
            <a:r>
              <a:rPr lang="en-US" sz="2400" dirty="0">
                <a:solidFill>
                  <a:srgbClr val="002060"/>
                </a:solidFill>
                <a:latin typeface="ChevinBold" panose="02000700000000000000" pitchFamily="2" charset="0"/>
                <a:ea typeface="Times New Roman" panose="02020603050405020304" pitchFamily="18" charset="0"/>
              </a:rPr>
              <a:t>Health and Wellbeing Intranet Pages</a:t>
            </a:r>
            <a:endParaRPr lang="en-GB" sz="2400" dirty="0">
              <a:solidFill>
                <a:srgbClr val="002060"/>
              </a:solidFill>
              <a:latin typeface="ChevinBold" panose="02000700000000000000" pitchFamily="2" charset="0"/>
              <a:ea typeface="Times New Roman" panose="02020603050405020304" pitchFamily="18" charset="0"/>
            </a:endParaRPr>
          </a:p>
        </p:txBody>
      </p:sp>
      <p:pic>
        <p:nvPicPr>
          <p:cNvPr id="6" name="Picture 5">
            <a:extLst>
              <a:ext uri="{FF2B5EF4-FFF2-40B4-BE49-F238E27FC236}">
                <a16:creationId xmlns:a16="http://schemas.microsoft.com/office/drawing/2014/main" xmlns="" id="{6A41758A-012A-48A8-845F-A725152A0FBC}"/>
              </a:ext>
            </a:extLst>
          </p:cNvPr>
          <p:cNvPicPr>
            <a:picLocks noChangeAspect="1"/>
          </p:cNvPicPr>
          <p:nvPr/>
        </p:nvPicPr>
        <p:blipFill>
          <a:blip r:embed="rId3"/>
          <a:stretch>
            <a:fillRect/>
          </a:stretch>
        </p:blipFill>
        <p:spPr>
          <a:xfrm>
            <a:off x="306372" y="1484784"/>
            <a:ext cx="7317053" cy="4214623"/>
          </a:xfrm>
          <a:prstGeom prst="rect">
            <a:avLst/>
          </a:prstGeom>
        </p:spPr>
      </p:pic>
    </p:spTree>
    <p:extLst>
      <p:ext uri="{BB962C8B-B14F-4D97-AF65-F5344CB8AC3E}">
        <p14:creationId xmlns:p14="http://schemas.microsoft.com/office/powerpoint/2010/main" val="17334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xmlns="" id="{3741A034-99B8-4EE4-AE41-2A6989F176C5}"/>
              </a:ext>
            </a:extLst>
          </p:cNvPr>
          <p:cNvSpPr txBox="1">
            <a:spLocks/>
          </p:cNvSpPr>
          <p:nvPr/>
        </p:nvSpPr>
        <p:spPr bwMode="auto">
          <a:xfrm>
            <a:off x="181715" y="132285"/>
            <a:ext cx="8962285" cy="5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hevinBold" pitchFamily="2" charset="0"/>
              </a:defRPr>
            </a:lvl2pPr>
            <a:lvl3pPr algn="l" rtl="0" eaLnBrk="0" fontAlgn="base" hangingPunct="0">
              <a:spcBef>
                <a:spcPct val="0"/>
              </a:spcBef>
              <a:spcAft>
                <a:spcPct val="0"/>
              </a:spcAft>
              <a:defRPr sz="2100">
                <a:solidFill>
                  <a:schemeClr val="tx2"/>
                </a:solidFill>
                <a:latin typeface="ChevinBold" pitchFamily="2" charset="0"/>
              </a:defRPr>
            </a:lvl3pPr>
            <a:lvl4pPr algn="l" rtl="0" eaLnBrk="0" fontAlgn="base" hangingPunct="0">
              <a:spcBef>
                <a:spcPct val="0"/>
              </a:spcBef>
              <a:spcAft>
                <a:spcPct val="0"/>
              </a:spcAft>
              <a:defRPr sz="2100">
                <a:solidFill>
                  <a:schemeClr val="tx2"/>
                </a:solidFill>
                <a:latin typeface="ChevinBold" pitchFamily="2" charset="0"/>
              </a:defRPr>
            </a:lvl4pPr>
            <a:lvl5pPr algn="l" rtl="0" eaLnBrk="0" fontAlgn="base" hangingPunct="0">
              <a:spcBef>
                <a:spcPct val="0"/>
              </a:spcBef>
              <a:spcAft>
                <a:spcPct val="0"/>
              </a:spcAft>
              <a:defRPr sz="2100">
                <a:solidFill>
                  <a:schemeClr val="tx2"/>
                </a:solidFill>
                <a:latin typeface="ChevinBold" pitchFamily="2" charset="0"/>
              </a:defRPr>
            </a:lvl5pPr>
            <a:lvl6pPr marL="478908" algn="l" rtl="0" fontAlgn="base">
              <a:spcBef>
                <a:spcPct val="0"/>
              </a:spcBef>
              <a:spcAft>
                <a:spcPct val="0"/>
              </a:spcAft>
              <a:defRPr sz="2100">
                <a:solidFill>
                  <a:schemeClr val="tx2"/>
                </a:solidFill>
                <a:latin typeface="ChevinBold" pitchFamily="2" charset="0"/>
              </a:defRPr>
            </a:lvl6pPr>
            <a:lvl7pPr marL="957816" algn="l" rtl="0" fontAlgn="base">
              <a:spcBef>
                <a:spcPct val="0"/>
              </a:spcBef>
              <a:spcAft>
                <a:spcPct val="0"/>
              </a:spcAft>
              <a:defRPr sz="2100">
                <a:solidFill>
                  <a:schemeClr val="tx2"/>
                </a:solidFill>
                <a:latin typeface="ChevinBold" pitchFamily="2" charset="0"/>
              </a:defRPr>
            </a:lvl7pPr>
            <a:lvl8pPr marL="1436724" algn="l" rtl="0" fontAlgn="base">
              <a:spcBef>
                <a:spcPct val="0"/>
              </a:spcBef>
              <a:spcAft>
                <a:spcPct val="0"/>
              </a:spcAft>
              <a:defRPr sz="2100">
                <a:solidFill>
                  <a:schemeClr val="tx2"/>
                </a:solidFill>
                <a:latin typeface="ChevinBold" pitchFamily="2" charset="0"/>
              </a:defRPr>
            </a:lvl8pPr>
            <a:lvl9pPr marL="1915631" algn="l" rtl="0" fontAlgn="base">
              <a:spcBef>
                <a:spcPct val="0"/>
              </a:spcBef>
              <a:spcAft>
                <a:spcPct val="0"/>
              </a:spcAft>
              <a:defRPr sz="2100">
                <a:solidFill>
                  <a:schemeClr val="tx2"/>
                </a:solidFill>
                <a:latin typeface="ChevinBold" pitchFamily="2" charset="0"/>
              </a:defRPr>
            </a:lvl9pPr>
          </a:lstStyle>
          <a:p>
            <a:pPr>
              <a:spcAft>
                <a:spcPts val="600"/>
              </a:spcAft>
            </a:pPr>
            <a:r>
              <a:rPr lang="en-US" sz="2800" dirty="0">
                <a:solidFill>
                  <a:srgbClr val="FF0000"/>
                </a:solidFill>
                <a:latin typeface="ChevinBold" panose="02000700000000000000" pitchFamily="2" charset="0"/>
                <a:ea typeface="Times New Roman" panose="02020603050405020304" pitchFamily="18" charset="0"/>
              </a:rPr>
              <a:t>Mental Health ‘Because Healthy Minds Matter’</a:t>
            </a:r>
            <a:endParaRPr lang="en-GB" sz="2800" dirty="0">
              <a:solidFill>
                <a:srgbClr val="FF0000"/>
              </a:solidFill>
              <a:latin typeface="ChevinBold" panose="02000700000000000000"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xmlns="" id="{3E25159A-2960-4A65-A4F3-3F28400DAFF9}"/>
              </a:ext>
            </a:extLst>
          </p:cNvPr>
          <p:cNvSpPr/>
          <p:nvPr/>
        </p:nvSpPr>
        <p:spPr>
          <a:xfrm>
            <a:off x="181714" y="699077"/>
            <a:ext cx="8838996" cy="923330"/>
          </a:xfrm>
          <a:prstGeom prst="rect">
            <a:avLst/>
          </a:prstGeom>
        </p:spPr>
        <p:txBody>
          <a:bodyPr wrap="square">
            <a:spAutoFit/>
          </a:bodyPr>
          <a:lstStyle/>
          <a:p>
            <a:r>
              <a:rPr lang="en-US" dirty="0">
                <a:latin typeface="ChevinLight" panose="02000300000000000000" pitchFamily="2" charset="0"/>
              </a:rPr>
              <a:t>Within RMG the top three mental health conditions are Stress, Depression and Anxiety.</a:t>
            </a:r>
          </a:p>
          <a:p>
            <a:r>
              <a:rPr lang="en-US" dirty="0">
                <a:latin typeface="ChevinLight" panose="02000300000000000000" pitchFamily="2" charset="0"/>
              </a:rPr>
              <a:t>Our mental health strategy launched in October 2017 ‘Because Healthy Minds Matter’ is supported by a comprehensive plan and focuses on four key elements:</a:t>
            </a:r>
            <a:endParaRPr lang="en-GB" dirty="0">
              <a:latin typeface="ChevinLight" panose="02000300000000000000" pitchFamily="2" charset="0"/>
            </a:endParaRPr>
          </a:p>
        </p:txBody>
      </p:sp>
      <p:pic>
        <p:nvPicPr>
          <p:cNvPr id="5" name="Picture 2">
            <a:extLst>
              <a:ext uri="{FF2B5EF4-FFF2-40B4-BE49-F238E27FC236}">
                <a16:creationId xmlns:a16="http://schemas.microsoft.com/office/drawing/2014/main" xmlns="" id="{7E314101-BE8F-4C42-856E-B92EA7815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94601"/>
            <a:ext cx="4495843" cy="213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Rounded Corners 5">
            <a:extLst>
              <a:ext uri="{FF2B5EF4-FFF2-40B4-BE49-F238E27FC236}">
                <a16:creationId xmlns:a16="http://schemas.microsoft.com/office/drawing/2014/main" xmlns="" id="{B37E4662-FBD8-41E9-B614-D53D74165A40}"/>
              </a:ext>
            </a:extLst>
          </p:cNvPr>
          <p:cNvSpPr/>
          <p:nvPr/>
        </p:nvSpPr>
        <p:spPr>
          <a:xfrm>
            <a:off x="181714" y="4077072"/>
            <a:ext cx="8730753" cy="2528352"/>
          </a:xfrm>
          <a:prstGeom prst="roundRect">
            <a:avLst/>
          </a:prstGeom>
          <a:solidFill>
            <a:schemeClr val="bg1">
              <a:lumMod val="95000"/>
            </a:schemeClr>
          </a:solidFill>
        </p:spPr>
        <p:txBody>
          <a:bodyPr wrap="square" lIns="72000" tIns="0" rIns="0" bIns="0">
            <a:spAutoFit/>
          </a:bodyPr>
          <a:lstStyle/>
          <a:p>
            <a:pPr algn="ctr"/>
            <a:r>
              <a:rPr lang="en-GB" sz="2000" dirty="0">
                <a:latin typeface="ChevinBold" panose="02000700000000000000" pitchFamily="2" charset="0"/>
              </a:rPr>
              <a:t>Remember to</a:t>
            </a:r>
            <a:r>
              <a:rPr lang="en-GB" sz="2000" dirty="0">
                <a:solidFill>
                  <a:srgbClr val="FF0000"/>
                </a:solidFill>
                <a:latin typeface="ChevinBold" panose="02000700000000000000" pitchFamily="2" charset="0"/>
              </a:rPr>
              <a:t> </a:t>
            </a:r>
            <a:r>
              <a:rPr lang="en-GB" sz="2000" u="sng" dirty="0">
                <a:solidFill>
                  <a:srgbClr val="FF0000"/>
                </a:solidFill>
                <a:latin typeface="ChevinBold" panose="02000700000000000000" pitchFamily="2" charset="0"/>
              </a:rPr>
              <a:t>ACT</a:t>
            </a:r>
          </a:p>
          <a:p>
            <a:r>
              <a:rPr lang="en-GB" dirty="0">
                <a:solidFill>
                  <a:srgbClr val="FF0000"/>
                </a:solidFill>
                <a:latin typeface="ChevinBold" panose="02000700000000000000" pitchFamily="2" charset="0"/>
              </a:rPr>
              <a:t>A</a:t>
            </a:r>
            <a:r>
              <a:rPr lang="en-GB" dirty="0">
                <a:latin typeface="ChevinBold" panose="02000700000000000000" pitchFamily="2" charset="0"/>
              </a:rPr>
              <a:t>cknowledge</a:t>
            </a:r>
          </a:p>
          <a:p>
            <a:r>
              <a:rPr lang="en-GB" dirty="0">
                <a:latin typeface="ChevinLight" panose="02000300000000000000" pitchFamily="2" charset="0"/>
              </a:rPr>
              <a:t>If you or someone close to you isn’t their “usual” self.</a:t>
            </a:r>
          </a:p>
          <a:p>
            <a:r>
              <a:rPr lang="en-GB" dirty="0">
                <a:solidFill>
                  <a:srgbClr val="FF0000"/>
                </a:solidFill>
                <a:latin typeface="ChevinBold" panose="02000700000000000000" pitchFamily="2" charset="0"/>
              </a:rPr>
              <a:t>C</a:t>
            </a:r>
            <a:r>
              <a:rPr lang="en-GB" dirty="0">
                <a:latin typeface="ChevinBold" panose="02000700000000000000" pitchFamily="2" charset="0"/>
              </a:rPr>
              <a:t>ommunicate</a:t>
            </a:r>
          </a:p>
          <a:p>
            <a:pPr>
              <a:spcAft>
                <a:spcPts val="300"/>
              </a:spcAft>
            </a:pPr>
            <a:r>
              <a:rPr lang="en-GB" dirty="0">
                <a:latin typeface="ChevinLight" panose="02000300000000000000" pitchFamily="2" charset="0"/>
              </a:rPr>
              <a:t>If you are not feeling okay speak to someone about it. </a:t>
            </a:r>
            <a:r>
              <a:rPr lang="en-US" dirty="0">
                <a:latin typeface="ChevinLight" panose="02000300000000000000" pitchFamily="2" charset="0"/>
              </a:rPr>
              <a:t>If you are worried about someone else, ask them if they are okay and encourage them to talk and take time to listen.</a:t>
            </a:r>
            <a:endParaRPr lang="en-GB" dirty="0">
              <a:latin typeface="ChevinLight" panose="02000300000000000000" pitchFamily="2" charset="0"/>
            </a:endParaRPr>
          </a:p>
          <a:p>
            <a:r>
              <a:rPr lang="en-GB" dirty="0">
                <a:solidFill>
                  <a:srgbClr val="FF0000"/>
                </a:solidFill>
                <a:latin typeface="ChevinBold" panose="02000700000000000000" pitchFamily="2" charset="0"/>
              </a:rPr>
              <a:t>T</a:t>
            </a:r>
            <a:r>
              <a:rPr lang="en-GB" dirty="0">
                <a:latin typeface="ChevinBold" panose="02000700000000000000" pitchFamily="2" charset="0"/>
              </a:rPr>
              <a:t>ake Action</a:t>
            </a:r>
          </a:p>
          <a:p>
            <a:r>
              <a:rPr lang="en-GB" dirty="0">
                <a:latin typeface="ChevinLight" panose="02000300000000000000" pitchFamily="2" charset="0"/>
              </a:rPr>
              <a:t>Find out what support is available and encourage others to do the same. </a:t>
            </a:r>
          </a:p>
        </p:txBody>
      </p:sp>
    </p:spTree>
    <p:extLst>
      <p:ext uri="{BB962C8B-B14F-4D97-AF65-F5344CB8AC3E}">
        <p14:creationId xmlns:p14="http://schemas.microsoft.com/office/powerpoint/2010/main" val="425124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D9467D-1607-4F76-BEC1-EFF3E9884CE6}"/>
              </a:ext>
            </a:extLst>
          </p:cNvPr>
          <p:cNvSpPr txBox="1">
            <a:spLocks/>
          </p:cNvSpPr>
          <p:nvPr/>
        </p:nvSpPr>
        <p:spPr bwMode="auto">
          <a:xfrm>
            <a:off x="181715" y="132285"/>
            <a:ext cx="8962285" cy="5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hevinBold" pitchFamily="2" charset="0"/>
              </a:defRPr>
            </a:lvl2pPr>
            <a:lvl3pPr algn="l" rtl="0" eaLnBrk="0" fontAlgn="base" hangingPunct="0">
              <a:spcBef>
                <a:spcPct val="0"/>
              </a:spcBef>
              <a:spcAft>
                <a:spcPct val="0"/>
              </a:spcAft>
              <a:defRPr sz="2100">
                <a:solidFill>
                  <a:schemeClr val="tx2"/>
                </a:solidFill>
                <a:latin typeface="ChevinBold" pitchFamily="2" charset="0"/>
              </a:defRPr>
            </a:lvl3pPr>
            <a:lvl4pPr algn="l" rtl="0" eaLnBrk="0" fontAlgn="base" hangingPunct="0">
              <a:spcBef>
                <a:spcPct val="0"/>
              </a:spcBef>
              <a:spcAft>
                <a:spcPct val="0"/>
              </a:spcAft>
              <a:defRPr sz="2100">
                <a:solidFill>
                  <a:schemeClr val="tx2"/>
                </a:solidFill>
                <a:latin typeface="ChevinBold" pitchFamily="2" charset="0"/>
              </a:defRPr>
            </a:lvl4pPr>
            <a:lvl5pPr algn="l" rtl="0" eaLnBrk="0" fontAlgn="base" hangingPunct="0">
              <a:spcBef>
                <a:spcPct val="0"/>
              </a:spcBef>
              <a:spcAft>
                <a:spcPct val="0"/>
              </a:spcAft>
              <a:defRPr sz="2100">
                <a:solidFill>
                  <a:schemeClr val="tx2"/>
                </a:solidFill>
                <a:latin typeface="ChevinBold" pitchFamily="2" charset="0"/>
              </a:defRPr>
            </a:lvl5pPr>
            <a:lvl6pPr marL="478908" algn="l" rtl="0" fontAlgn="base">
              <a:spcBef>
                <a:spcPct val="0"/>
              </a:spcBef>
              <a:spcAft>
                <a:spcPct val="0"/>
              </a:spcAft>
              <a:defRPr sz="2100">
                <a:solidFill>
                  <a:schemeClr val="tx2"/>
                </a:solidFill>
                <a:latin typeface="ChevinBold" pitchFamily="2" charset="0"/>
              </a:defRPr>
            </a:lvl6pPr>
            <a:lvl7pPr marL="957816" algn="l" rtl="0" fontAlgn="base">
              <a:spcBef>
                <a:spcPct val="0"/>
              </a:spcBef>
              <a:spcAft>
                <a:spcPct val="0"/>
              </a:spcAft>
              <a:defRPr sz="2100">
                <a:solidFill>
                  <a:schemeClr val="tx2"/>
                </a:solidFill>
                <a:latin typeface="ChevinBold" pitchFamily="2" charset="0"/>
              </a:defRPr>
            </a:lvl7pPr>
            <a:lvl8pPr marL="1436724" algn="l" rtl="0" fontAlgn="base">
              <a:spcBef>
                <a:spcPct val="0"/>
              </a:spcBef>
              <a:spcAft>
                <a:spcPct val="0"/>
              </a:spcAft>
              <a:defRPr sz="2100">
                <a:solidFill>
                  <a:schemeClr val="tx2"/>
                </a:solidFill>
                <a:latin typeface="ChevinBold" pitchFamily="2" charset="0"/>
              </a:defRPr>
            </a:lvl8pPr>
            <a:lvl9pPr marL="1915631" algn="l" rtl="0" fontAlgn="base">
              <a:spcBef>
                <a:spcPct val="0"/>
              </a:spcBef>
              <a:spcAft>
                <a:spcPct val="0"/>
              </a:spcAft>
              <a:defRPr sz="2100">
                <a:solidFill>
                  <a:schemeClr val="tx2"/>
                </a:solidFill>
                <a:latin typeface="ChevinBold" pitchFamily="2" charset="0"/>
              </a:defRPr>
            </a:lvl9pPr>
          </a:lstStyle>
          <a:p>
            <a:pPr>
              <a:spcAft>
                <a:spcPts val="600"/>
              </a:spcAft>
            </a:pPr>
            <a:r>
              <a:rPr lang="en-US" sz="2800" dirty="0">
                <a:solidFill>
                  <a:srgbClr val="FF0000"/>
                </a:solidFill>
                <a:latin typeface="ChevinBold" panose="02000700000000000000" pitchFamily="2" charset="0"/>
                <a:ea typeface="Times New Roman" panose="02020603050405020304" pitchFamily="18" charset="0"/>
              </a:rPr>
              <a:t>Mental Health ‘Because Healthy Minds Matter’</a:t>
            </a:r>
            <a:endParaRPr lang="en-GB" sz="2800" dirty="0">
              <a:solidFill>
                <a:srgbClr val="FF0000"/>
              </a:solidFill>
              <a:latin typeface="ChevinBold" panose="02000700000000000000" pitchFamily="2"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xmlns="" id="{071D45D3-332A-46B2-BEB8-E7DE42406273}"/>
              </a:ext>
            </a:extLst>
          </p:cNvPr>
          <p:cNvSpPr txBox="1">
            <a:spLocks/>
          </p:cNvSpPr>
          <p:nvPr/>
        </p:nvSpPr>
        <p:spPr>
          <a:xfrm>
            <a:off x="262344" y="626692"/>
            <a:ext cx="8758826" cy="5251277"/>
          </a:xfrm>
          <a:prstGeom prst="rect">
            <a:avLst/>
          </a:prstGeom>
        </p:spPr>
        <p:txBody>
          <a:bodyPr vert="horz" lIns="36000" tIns="36000" rIns="36000" bIns="3600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300"/>
              </a:spcAft>
            </a:pPr>
            <a:r>
              <a:rPr lang="en-US" sz="1400" dirty="0">
                <a:solidFill>
                  <a:srgbClr val="002060"/>
                </a:solidFill>
                <a:latin typeface="ChevinBold" panose="02000700000000000000" pitchFamily="2" charset="0"/>
              </a:rPr>
              <a:t>Signposting to support</a:t>
            </a:r>
          </a:p>
          <a:p>
            <a:pPr algn="l">
              <a:spcBef>
                <a:spcPts val="0"/>
              </a:spcBef>
              <a:spcAft>
                <a:spcPts val="300"/>
              </a:spcAft>
            </a:pPr>
            <a:r>
              <a:rPr lang="en-US" sz="1300" b="1" dirty="0">
                <a:solidFill>
                  <a:schemeClr val="tx1"/>
                </a:solidFill>
                <a:latin typeface="ChevinLight" panose="02000300000000000000" pitchFamily="2" charset="0"/>
              </a:rPr>
              <a:t>First Class Support: </a:t>
            </a:r>
            <a:r>
              <a:rPr lang="en-US" sz="1300" b="1" u="sng" dirty="0">
                <a:solidFill>
                  <a:schemeClr val="tx1"/>
                </a:solidFill>
                <a:latin typeface="ChevinLight" panose="02000300000000000000" pitchFamily="2" charset="0"/>
                <a:hlinkClick r:id="rId2"/>
              </a:rPr>
              <a:t>www.rmgfirstclasssupport.co.uk</a:t>
            </a:r>
            <a:r>
              <a:rPr lang="en-US" sz="1300" dirty="0">
                <a:solidFill>
                  <a:schemeClr val="tx1"/>
                </a:solidFill>
                <a:latin typeface="ChevinLight" panose="02000300000000000000" pitchFamily="2" charset="0"/>
              </a:rPr>
              <a:t> (0800 6888777) offering </a:t>
            </a:r>
            <a:r>
              <a:rPr lang="en-US" sz="1300" b="1" dirty="0">
                <a:solidFill>
                  <a:schemeClr val="tx1"/>
                </a:solidFill>
                <a:latin typeface="ChevinLight" panose="02000300000000000000" pitchFamily="2" charset="0"/>
              </a:rPr>
              <a:t>24/7 free and confidential employee assistance</a:t>
            </a:r>
            <a:r>
              <a:rPr lang="en-US" sz="1300" dirty="0">
                <a:solidFill>
                  <a:schemeClr val="tx1"/>
                </a:solidFill>
                <a:latin typeface="ChevinLight" panose="02000300000000000000" pitchFamily="2" charset="0"/>
              </a:rPr>
              <a:t>, manager coaching and </a:t>
            </a:r>
            <a:r>
              <a:rPr lang="en-US" sz="1300" b="1" u="sng" dirty="0">
                <a:solidFill>
                  <a:schemeClr val="tx1"/>
                </a:solidFill>
                <a:latin typeface="ChevinLight" panose="02000300000000000000" pitchFamily="2" charset="0"/>
              </a:rPr>
              <a:t>direct self-serve access to mental health support for all employees</a:t>
            </a:r>
            <a:r>
              <a:rPr lang="en-US" sz="1300" b="1" dirty="0">
                <a:solidFill>
                  <a:schemeClr val="tx1"/>
                </a:solidFill>
                <a:latin typeface="ChevinLight" panose="02000300000000000000" pitchFamily="2" charset="0"/>
              </a:rPr>
              <a:t>.</a:t>
            </a:r>
            <a:endParaRPr lang="en-GB" sz="1300" dirty="0">
              <a:solidFill>
                <a:schemeClr val="tx1"/>
              </a:solidFill>
              <a:latin typeface="ChevinLight" panose="02000300000000000000" pitchFamily="2" charset="0"/>
            </a:endParaRPr>
          </a:p>
          <a:p>
            <a:pPr algn="l">
              <a:spcBef>
                <a:spcPts val="0"/>
              </a:spcBef>
              <a:spcAft>
                <a:spcPts val="300"/>
              </a:spcAft>
            </a:pPr>
            <a:r>
              <a:rPr lang="en-US" sz="1300" b="1" dirty="0">
                <a:solidFill>
                  <a:schemeClr val="tx1"/>
                </a:solidFill>
                <a:latin typeface="ChevinLight" panose="02000300000000000000" pitchFamily="2" charset="0"/>
              </a:rPr>
              <a:t>Manager referred mental health support: </a:t>
            </a:r>
            <a:r>
              <a:rPr lang="en-US" sz="1300" dirty="0">
                <a:solidFill>
                  <a:schemeClr val="tx1"/>
                </a:solidFill>
                <a:latin typeface="ChevinLight" panose="02000300000000000000" pitchFamily="2" charset="0"/>
              </a:rPr>
              <a:t>can also be accessed for team members via an occupational health referral.</a:t>
            </a:r>
          </a:p>
          <a:p>
            <a:pPr algn="l">
              <a:spcBef>
                <a:spcPts val="0"/>
              </a:spcBef>
              <a:spcAft>
                <a:spcPts val="300"/>
              </a:spcAft>
            </a:pPr>
            <a:r>
              <a:rPr lang="en-GB" sz="1300" b="1" dirty="0">
                <a:solidFill>
                  <a:schemeClr val="tx1"/>
                </a:solidFill>
                <a:latin typeface="ChevinLight" panose="02000300000000000000" pitchFamily="2" charset="0"/>
              </a:rPr>
              <a:t>Training:</a:t>
            </a:r>
            <a:r>
              <a:rPr lang="en-GB" sz="1300" dirty="0">
                <a:solidFill>
                  <a:schemeClr val="tx1"/>
                </a:solidFill>
                <a:latin typeface="ChevinLight" panose="02000300000000000000" pitchFamily="2" charset="0"/>
              </a:rPr>
              <a:t> Mental Health Awareness training (1 day classroom based via </a:t>
            </a:r>
            <a:r>
              <a:rPr lang="en-GB" sz="1300" dirty="0" err="1">
                <a:solidFill>
                  <a:schemeClr val="tx1"/>
                </a:solidFill>
                <a:latin typeface="ChevinLight" panose="02000300000000000000" pitchFamily="2" charset="0"/>
              </a:rPr>
              <a:t>SucessFactors</a:t>
            </a:r>
            <a:r>
              <a:rPr lang="en-GB" sz="1300" dirty="0">
                <a:solidFill>
                  <a:schemeClr val="tx1"/>
                </a:solidFill>
                <a:latin typeface="ChevinLight" panose="02000300000000000000" pitchFamily="2" charset="0"/>
              </a:rPr>
              <a:t>); and </a:t>
            </a:r>
            <a:r>
              <a:rPr lang="en-GB" sz="1300" dirty="0">
                <a:solidFill>
                  <a:schemeClr val="tx1"/>
                </a:solidFill>
                <a:latin typeface="ChevinLight" panose="02000300000000000000" pitchFamily="2" charset="0"/>
                <a:hlinkClick r:id="rId3"/>
              </a:rPr>
              <a:t>‘Because Healthy Minds Matter’</a:t>
            </a:r>
            <a:r>
              <a:rPr lang="en-GB" sz="1300" dirty="0">
                <a:solidFill>
                  <a:schemeClr val="tx1"/>
                </a:solidFill>
                <a:latin typeface="ChevinLight" panose="02000300000000000000" pitchFamily="2" charset="0"/>
              </a:rPr>
              <a:t> mental health awareness eLearning (via SuccessFactors, Feeling First Class or Health and Wellbeing Intranet Pages. </a:t>
            </a:r>
          </a:p>
          <a:p>
            <a:pPr algn="l">
              <a:spcBef>
                <a:spcPts val="0"/>
              </a:spcBef>
              <a:spcAft>
                <a:spcPts val="300"/>
              </a:spcAft>
            </a:pPr>
            <a:r>
              <a:rPr lang="en-GB" sz="1300" b="1" dirty="0">
                <a:solidFill>
                  <a:schemeClr val="tx1"/>
                </a:solidFill>
                <a:latin typeface="ChevinLight" panose="02000300000000000000" pitchFamily="2" charset="0"/>
              </a:rPr>
              <a:t>Health &amp; Wellbeing Intranet Pages: Feeling First Class - Mental Health for access to </a:t>
            </a:r>
            <a:r>
              <a:rPr lang="en-GB" sz="1300" dirty="0">
                <a:solidFill>
                  <a:schemeClr val="tx1"/>
                </a:solidFill>
                <a:latin typeface="ChevinLight" panose="02000300000000000000" pitchFamily="2" charset="0"/>
              </a:rPr>
              <a:t>Internal and external mental health support services and guides; Mental Health Awareness course (information and link to SuccessFactors); Toolkit for managers (booklets, posters, advice and promotional material); details of the Online Stress Tool and workplace stress guidance.</a:t>
            </a:r>
          </a:p>
          <a:p>
            <a:pPr algn="l">
              <a:spcBef>
                <a:spcPts val="0"/>
              </a:spcBef>
              <a:spcAft>
                <a:spcPts val="300"/>
              </a:spcAft>
            </a:pPr>
            <a:r>
              <a:rPr lang="en-GB" sz="1300" b="1" dirty="0">
                <a:solidFill>
                  <a:schemeClr val="tx1"/>
                </a:solidFill>
                <a:latin typeface="ChevinLight" panose="02000300000000000000" pitchFamily="2" charset="0"/>
              </a:rPr>
              <a:t>Feeling First Class wellbeing website:</a:t>
            </a:r>
            <a:r>
              <a:rPr lang="en-GB" sz="1300" dirty="0">
                <a:solidFill>
                  <a:schemeClr val="tx1"/>
                </a:solidFill>
                <a:latin typeface="ChevinLight" panose="02000300000000000000" pitchFamily="2" charset="0"/>
              </a:rPr>
              <a:t> </a:t>
            </a:r>
            <a:r>
              <a:rPr lang="en-GB" sz="1300" u="sng" dirty="0">
                <a:solidFill>
                  <a:schemeClr val="tx1"/>
                </a:solidFill>
                <a:latin typeface="ChevinLight" panose="02000300000000000000" pitchFamily="2" charset="0"/>
                <a:hlinkClick r:id="rId4"/>
              </a:rPr>
              <a:t>www.feelingfirstclass.co.uk</a:t>
            </a:r>
            <a:r>
              <a:rPr lang="en-GB" sz="1300" dirty="0">
                <a:solidFill>
                  <a:schemeClr val="tx1"/>
                </a:solidFill>
                <a:latin typeface="ChevinLight" panose="02000300000000000000" pitchFamily="2" charset="0"/>
              </a:rPr>
              <a:t> (use code FFC1 to register) for proactive physical and mental health advice and content as well as the Lifestyle Assessment, Online Stress Tool and access to the </a:t>
            </a:r>
            <a:r>
              <a:rPr lang="en-GB" sz="1300" dirty="0">
                <a:solidFill>
                  <a:schemeClr val="tx1"/>
                </a:solidFill>
                <a:latin typeface="ChevinLight" panose="02000300000000000000" pitchFamily="2" charset="0"/>
                <a:hlinkClick r:id="rId3"/>
              </a:rPr>
              <a:t>‘Because Healthy Minds Matter</a:t>
            </a:r>
            <a:r>
              <a:rPr lang="en-GB" sz="1300" dirty="0">
                <a:solidFill>
                  <a:schemeClr val="tx1"/>
                </a:solidFill>
                <a:latin typeface="ChevinLight" panose="02000300000000000000" pitchFamily="2" charset="0"/>
              </a:rPr>
              <a:t>’ mental health awareness e-learning. </a:t>
            </a:r>
            <a:r>
              <a:rPr lang="en-US" sz="1300" dirty="0">
                <a:solidFill>
                  <a:schemeClr val="tx1"/>
                </a:solidFill>
                <a:latin typeface="ChevinLight" panose="02000300000000000000" pitchFamily="2" charset="0"/>
              </a:rPr>
              <a:t>You can also download the Feeling First Class app from both iTunes and the Google Play store.</a:t>
            </a:r>
          </a:p>
          <a:p>
            <a:pPr algn="l">
              <a:spcBef>
                <a:spcPts val="0"/>
              </a:spcBef>
              <a:spcAft>
                <a:spcPts val="300"/>
              </a:spcAft>
            </a:pPr>
            <a:r>
              <a:rPr lang="en-US" sz="1300" b="1" dirty="0">
                <a:solidFill>
                  <a:schemeClr val="tx1"/>
                </a:solidFill>
                <a:latin typeface="ChevinLight" panose="02000300000000000000" pitchFamily="2" charset="0"/>
              </a:rPr>
              <a:t>Rowland Hill Fund: </a:t>
            </a:r>
            <a:r>
              <a:rPr lang="en-GB" sz="1300" dirty="0">
                <a:solidFill>
                  <a:schemeClr val="tx1"/>
                </a:solidFill>
                <a:latin typeface="ChevinLight" panose="02000300000000000000" pitchFamily="2" charset="0"/>
              </a:rPr>
              <a:t>0345 6004586 </a:t>
            </a:r>
            <a:r>
              <a:rPr lang="en-US" sz="1300" u="sng" dirty="0">
                <a:solidFill>
                  <a:schemeClr val="tx1"/>
                </a:solidFill>
                <a:latin typeface="ChevinLight" panose="02000300000000000000" pitchFamily="2" charset="0"/>
                <a:hlinkClick r:id="rId5"/>
              </a:rPr>
              <a:t>www.rowlandhillfund.org</a:t>
            </a:r>
            <a:r>
              <a:rPr lang="en-GB" sz="1300" dirty="0">
                <a:solidFill>
                  <a:schemeClr val="tx1"/>
                </a:solidFill>
                <a:latin typeface="ChevinLight" panose="02000300000000000000" pitchFamily="2" charset="0"/>
              </a:rPr>
              <a:t> offering </a:t>
            </a:r>
            <a:r>
              <a:rPr lang="en-US" sz="1300" dirty="0">
                <a:solidFill>
                  <a:schemeClr val="tx1"/>
                </a:solidFill>
                <a:latin typeface="ChevinLight" panose="02000300000000000000" pitchFamily="2" charset="0"/>
              </a:rPr>
              <a:t>financial aid to colleagues, pensioners and their families in times of need.</a:t>
            </a:r>
          </a:p>
          <a:p>
            <a:pPr algn="l">
              <a:spcBef>
                <a:spcPts val="0"/>
              </a:spcBef>
              <a:spcAft>
                <a:spcPts val="300"/>
              </a:spcAft>
            </a:pPr>
            <a:r>
              <a:rPr lang="en-US" sz="1300" b="1" dirty="0" err="1">
                <a:solidFill>
                  <a:schemeClr val="tx1"/>
                </a:solidFill>
                <a:latin typeface="ChevinLight" panose="02000300000000000000" pitchFamily="2" charset="0"/>
              </a:rPr>
              <a:t>Neyber</a:t>
            </a:r>
            <a:r>
              <a:rPr lang="en-US" sz="1300" b="1" dirty="0">
                <a:solidFill>
                  <a:schemeClr val="tx1"/>
                </a:solidFill>
                <a:latin typeface="ChevinLight" panose="02000300000000000000" pitchFamily="2" charset="0"/>
              </a:rPr>
              <a:t>:</a:t>
            </a:r>
            <a:r>
              <a:rPr lang="en-US" sz="1300" dirty="0">
                <a:solidFill>
                  <a:schemeClr val="tx1"/>
                </a:solidFill>
                <a:latin typeface="ChevinLight" panose="02000300000000000000" pitchFamily="2" charset="0"/>
              </a:rPr>
              <a:t> Through My Bundle’s Financial Wellbeing option you can access debt consolidation loans and financial education. Log into My Bundle through PSP or visit mybundle.myroyalmail.com.</a:t>
            </a:r>
          </a:p>
          <a:p>
            <a:pPr algn="l">
              <a:spcBef>
                <a:spcPts val="0"/>
              </a:spcBef>
              <a:spcAft>
                <a:spcPts val="300"/>
              </a:spcAft>
            </a:pPr>
            <a:r>
              <a:rPr lang="en-US" sz="1300" b="1" dirty="0" err="1">
                <a:solidFill>
                  <a:schemeClr val="tx1"/>
                </a:solidFill>
                <a:latin typeface="ChevinLight" panose="02000300000000000000" pitchFamily="2" charset="0"/>
              </a:rPr>
              <a:t>Stepchange</a:t>
            </a:r>
            <a:r>
              <a:rPr lang="en-US" sz="1300" dirty="0">
                <a:solidFill>
                  <a:schemeClr val="tx1"/>
                </a:solidFill>
                <a:latin typeface="ChevinLight" panose="02000300000000000000" pitchFamily="2" charset="0"/>
              </a:rPr>
              <a:t>:: Offering expert, tailored advice and practical solutions to problem debt, contact the UK’s leading debt charity on 0800 138 1111 or visit </a:t>
            </a:r>
            <a:r>
              <a:rPr lang="en-US" sz="1300" dirty="0">
                <a:solidFill>
                  <a:schemeClr val="tx1"/>
                </a:solidFill>
                <a:latin typeface="ChevinLight" panose="02000300000000000000" pitchFamily="2" charset="0"/>
                <a:hlinkClick r:id="rId6"/>
              </a:rPr>
              <a:t>www.stepchange.org</a:t>
            </a:r>
            <a:r>
              <a:rPr lang="en-US" sz="1300" dirty="0">
                <a:solidFill>
                  <a:schemeClr val="tx1"/>
                </a:solidFill>
                <a:latin typeface="ChevinLight" panose="02000300000000000000" pitchFamily="2" charset="0"/>
              </a:rPr>
              <a:t>.</a:t>
            </a:r>
          </a:p>
          <a:p>
            <a:pPr algn="l">
              <a:spcBef>
                <a:spcPts val="0"/>
              </a:spcBef>
              <a:spcAft>
                <a:spcPts val="300"/>
              </a:spcAft>
            </a:pPr>
            <a:r>
              <a:rPr lang="en-US" sz="1300" b="1" dirty="0">
                <a:solidFill>
                  <a:schemeClr val="tx1"/>
                </a:solidFill>
                <a:latin typeface="ChevinLight" panose="02000300000000000000" pitchFamily="2" charset="0"/>
              </a:rPr>
              <a:t>For urgent support in a crisis: </a:t>
            </a:r>
            <a:r>
              <a:rPr lang="en-US" sz="1300" dirty="0">
                <a:solidFill>
                  <a:schemeClr val="tx1"/>
                </a:solidFill>
                <a:latin typeface="ChevinLight" panose="02000300000000000000" pitchFamily="2" charset="0"/>
              </a:rPr>
              <a:t>Call the Samaritans on 116 123 (open 24/7) or in a suicide or other emergency situation ring 999 (9999 from a Royal Mail Landline).</a:t>
            </a:r>
            <a:endParaRPr lang="en-GB" sz="1300" dirty="0">
              <a:solidFill>
                <a:schemeClr val="tx1"/>
              </a:solidFill>
              <a:latin typeface="ChevinLight" panose="02000300000000000000" pitchFamily="2" charset="0"/>
            </a:endParaRPr>
          </a:p>
          <a:p>
            <a:pPr algn="l">
              <a:spcBef>
                <a:spcPts val="0"/>
              </a:spcBef>
              <a:spcAft>
                <a:spcPts val="300"/>
              </a:spcAft>
            </a:pPr>
            <a:r>
              <a:rPr lang="en-US" sz="1300" b="1" u="sng" dirty="0">
                <a:solidFill>
                  <a:schemeClr val="tx1"/>
                </a:solidFill>
                <a:latin typeface="ChevinLight" panose="02000300000000000000" pitchFamily="2" charset="0"/>
              </a:rPr>
              <a:t>If you are worried that someone is at immediate risk of taking their own life you should stay with that person and take one of the following steps:</a:t>
            </a:r>
            <a:endParaRPr lang="en-GB" sz="1300" dirty="0">
              <a:solidFill>
                <a:schemeClr val="tx1"/>
              </a:solidFill>
              <a:latin typeface="ChevinLight" panose="02000300000000000000" pitchFamily="2" charset="0"/>
            </a:endParaRPr>
          </a:p>
          <a:p>
            <a:pPr algn="l">
              <a:spcBef>
                <a:spcPts val="0"/>
              </a:spcBef>
              <a:spcAft>
                <a:spcPts val="300"/>
              </a:spcAft>
            </a:pPr>
            <a:r>
              <a:rPr lang="en-US" sz="1300" dirty="0">
                <a:solidFill>
                  <a:schemeClr val="tx1"/>
                </a:solidFill>
                <a:latin typeface="ChevinLight" panose="02000300000000000000" pitchFamily="2" charset="0"/>
              </a:rPr>
              <a:t>Encourage them to call the 24/7 phone line Feeling First Class Support or the Samaritans on 116 123 (open 24/7).</a:t>
            </a:r>
            <a:endParaRPr lang="en-GB" sz="1300" dirty="0">
              <a:solidFill>
                <a:schemeClr val="tx1"/>
              </a:solidFill>
              <a:latin typeface="ChevinLight" panose="02000300000000000000" pitchFamily="2" charset="0"/>
            </a:endParaRPr>
          </a:p>
          <a:p>
            <a:pPr algn="l">
              <a:spcBef>
                <a:spcPts val="0"/>
              </a:spcBef>
              <a:spcAft>
                <a:spcPts val="300"/>
              </a:spcAft>
            </a:pPr>
            <a:r>
              <a:rPr lang="en-US" sz="1300" dirty="0">
                <a:solidFill>
                  <a:schemeClr val="tx1"/>
                </a:solidFill>
                <a:latin typeface="ChevinLight" panose="02000300000000000000" pitchFamily="2" charset="0"/>
              </a:rPr>
              <a:t>Contact their GP for an emergency appointment or the out of hours support service.</a:t>
            </a:r>
            <a:endParaRPr lang="en-GB" sz="1300" dirty="0">
              <a:solidFill>
                <a:schemeClr val="tx1"/>
              </a:solidFill>
              <a:latin typeface="ChevinLight" panose="02000300000000000000" pitchFamily="2" charset="0"/>
            </a:endParaRPr>
          </a:p>
          <a:p>
            <a:pPr algn="l">
              <a:spcBef>
                <a:spcPts val="0"/>
              </a:spcBef>
              <a:spcAft>
                <a:spcPts val="300"/>
              </a:spcAft>
            </a:pPr>
            <a:r>
              <a:rPr lang="en-US" sz="1300" dirty="0">
                <a:solidFill>
                  <a:schemeClr val="tx1"/>
                </a:solidFill>
                <a:latin typeface="ChevinLight" panose="02000300000000000000" pitchFamily="2" charset="0"/>
              </a:rPr>
              <a:t>Call their Community Mental Health Team (CMHT) if they have one.</a:t>
            </a:r>
            <a:endParaRPr lang="en-GB" sz="1300" dirty="0">
              <a:solidFill>
                <a:schemeClr val="tx1"/>
              </a:solidFill>
              <a:latin typeface="ChevinLight" panose="02000300000000000000" pitchFamily="2" charset="0"/>
            </a:endParaRPr>
          </a:p>
          <a:p>
            <a:pPr algn="l">
              <a:spcBef>
                <a:spcPts val="0"/>
              </a:spcBef>
              <a:spcAft>
                <a:spcPts val="300"/>
              </a:spcAft>
            </a:pPr>
            <a:r>
              <a:rPr lang="en-US" sz="1300" dirty="0">
                <a:solidFill>
                  <a:schemeClr val="tx1"/>
                </a:solidFill>
                <a:latin typeface="ChevinLight" panose="02000300000000000000" pitchFamily="2" charset="0"/>
              </a:rPr>
              <a:t>Ring 999 (</a:t>
            </a:r>
            <a:r>
              <a:rPr lang="en-US" sz="1300" i="1" dirty="0">
                <a:solidFill>
                  <a:schemeClr val="tx1"/>
                </a:solidFill>
                <a:latin typeface="ChevinLight" panose="02000300000000000000" pitchFamily="2" charset="0"/>
              </a:rPr>
              <a:t>9999 from a Royal Mail Landline</a:t>
            </a:r>
            <a:r>
              <a:rPr lang="en-US" sz="1300" dirty="0">
                <a:solidFill>
                  <a:schemeClr val="tx1"/>
                </a:solidFill>
                <a:latin typeface="ChevinLight" panose="02000300000000000000" pitchFamily="2" charset="0"/>
              </a:rPr>
              <a:t>), NHS direct (111) or go to the nearest Accident and Emergency (A&amp;E) department.</a:t>
            </a:r>
            <a:endParaRPr lang="en-GB" sz="1300" dirty="0">
              <a:solidFill>
                <a:schemeClr val="tx1"/>
              </a:solidFill>
              <a:latin typeface="ChevinLight" panose="02000300000000000000" pitchFamily="2" charset="0"/>
            </a:endParaRPr>
          </a:p>
        </p:txBody>
      </p:sp>
    </p:spTree>
    <p:extLst>
      <p:ext uri="{BB962C8B-B14F-4D97-AF65-F5344CB8AC3E}">
        <p14:creationId xmlns:p14="http://schemas.microsoft.com/office/powerpoint/2010/main" val="385210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7237815" cy="5555367"/>
          </a:xfrm>
          <a:prstGeom prst="rect">
            <a:avLst/>
          </a:prstGeom>
          <a:noFill/>
        </p:spPr>
        <p:txBody>
          <a:bodyPr wrap="none" rtlCol="0">
            <a:spAutoFit/>
          </a:bodyPr>
          <a:lstStyle/>
          <a:p>
            <a:pPr marL="457200" indent="-457200">
              <a:spcAft>
                <a:spcPts val="1800"/>
              </a:spcAft>
              <a:buFont typeface="Arial" panose="020B0604020202020204" pitchFamily="34" charset="0"/>
              <a:buChar char="•"/>
            </a:pPr>
            <a:r>
              <a:rPr lang="en-GB" sz="2000" dirty="0">
                <a:latin typeface="ChevinLight" panose="02000300000000000000" pitchFamily="2" charset="0"/>
              </a:rPr>
              <a:t>Our body’s response to pressure.</a:t>
            </a:r>
          </a:p>
          <a:p>
            <a:pPr marL="457200" indent="-457200">
              <a:spcAft>
                <a:spcPts val="1800"/>
              </a:spcAft>
              <a:buFont typeface="Arial" panose="020B0604020202020204" pitchFamily="34" charset="0"/>
              <a:buChar char="•"/>
            </a:pPr>
            <a:r>
              <a:rPr lang="en-GB" sz="2000" dirty="0">
                <a:latin typeface="ChevinLight" panose="02000300000000000000" pitchFamily="2" charset="0"/>
              </a:rPr>
              <a:t>Everyone’s response is different.</a:t>
            </a:r>
          </a:p>
          <a:p>
            <a:pPr>
              <a:spcAft>
                <a:spcPts val="1800"/>
              </a:spcAft>
            </a:pPr>
            <a:endParaRPr lang="en-GB" sz="2400" dirty="0">
              <a:latin typeface="ChevinLight" panose="02000300000000000000" pitchFamily="2" charset="0"/>
            </a:endParaRPr>
          </a:p>
          <a:p>
            <a:pPr>
              <a:spcAft>
                <a:spcPts val="1800"/>
              </a:spcAft>
            </a:pPr>
            <a:endParaRPr lang="en-GB" sz="2400" dirty="0">
              <a:latin typeface="ChevinLight" panose="02000300000000000000" pitchFamily="2" charset="0"/>
            </a:endParaRPr>
          </a:p>
          <a:p>
            <a:pPr>
              <a:spcAft>
                <a:spcPts val="1800"/>
              </a:spcAft>
            </a:pPr>
            <a:endParaRPr lang="en-GB" sz="2400" dirty="0">
              <a:latin typeface="ChevinLight" panose="02000300000000000000" pitchFamily="2" charset="0"/>
            </a:endParaRPr>
          </a:p>
          <a:p>
            <a:pPr>
              <a:spcAft>
                <a:spcPts val="1800"/>
              </a:spcAft>
            </a:pPr>
            <a:endParaRPr lang="en-GB" sz="2400" dirty="0">
              <a:latin typeface="ChevinLight" panose="02000300000000000000" pitchFamily="2" charset="0"/>
            </a:endParaRPr>
          </a:p>
          <a:p>
            <a:pPr>
              <a:spcAft>
                <a:spcPts val="1800"/>
              </a:spcAft>
            </a:pPr>
            <a:endParaRPr lang="en-GB" sz="2400" dirty="0">
              <a:latin typeface="ChevinLight" panose="02000300000000000000" pitchFamily="2" charset="0"/>
            </a:endParaRPr>
          </a:p>
          <a:p>
            <a:pPr marL="457200" indent="-457200">
              <a:spcAft>
                <a:spcPts val="1800"/>
              </a:spcAft>
              <a:buFont typeface="Arial" panose="020B0604020202020204" pitchFamily="34" charset="0"/>
              <a:buChar char="•"/>
            </a:pPr>
            <a:r>
              <a:rPr lang="en-GB" sz="2000" dirty="0">
                <a:latin typeface="ChevinLight" panose="02000300000000000000" pitchFamily="2" charset="0"/>
              </a:rPr>
              <a:t>Stress can be positive.</a:t>
            </a:r>
          </a:p>
          <a:p>
            <a:pPr marL="457200" indent="-457200">
              <a:spcAft>
                <a:spcPts val="1800"/>
              </a:spcAft>
              <a:buFont typeface="Arial" panose="020B0604020202020204" pitchFamily="34" charset="0"/>
              <a:buChar char="•"/>
            </a:pPr>
            <a:r>
              <a:rPr lang="en-GB" sz="2000" dirty="0">
                <a:latin typeface="ChevinLight" panose="02000300000000000000" pitchFamily="2" charset="0"/>
              </a:rPr>
              <a:t>Distress can negatively impact our physical and mental health.</a:t>
            </a:r>
          </a:p>
          <a:p>
            <a:pPr marL="457200" indent="-457200">
              <a:spcAft>
                <a:spcPts val="1800"/>
              </a:spcAft>
              <a:buFont typeface="Arial" panose="020B0604020202020204" pitchFamily="34" charset="0"/>
              <a:buChar char="•"/>
            </a:pPr>
            <a:r>
              <a:rPr lang="en-GB" sz="2000" dirty="0">
                <a:latin typeface="ChevinLight" panose="02000300000000000000" pitchFamily="2" charset="0"/>
              </a:rPr>
              <a:t>Home life, as well as work life can both be contributing factors.</a:t>
            </a:r>
          </a:p>
        </p:txBody>
      </p:sp>
      <p:sp>
        <p:nvSpPr>
          <p:cNvPr id="10" name="TextBox 9"/>
          <p:cNvSpPr txBox="1"/>
          <p:nvPr/>
        </p:nvSpPr>
        <p:spPr>
          <a:xfrm>
            <a:off x="245986" y="170576"/>
            <a:ext cx="3029355"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What is Stress?</a:t>
            </a:r>
          </a:p>
        </p:txBody>
      </p:sp>
      <p:pic>
        <p:nvPicPr>
          <p:cNvPr id="5" name="Picture 4">
            <a:extLst>
              <a:ext uri="{FF2B5EF4-FFF2-40B4-BE49-F238E27FC236}">
                <a16:creationId xmlns:a16="http://schemas.microsoft.com/office/drawing/2014/main" xmlns="" id="{CC2F641A-D42D-4B48-A27D-F5144C6974E4}"/>
              </a:ext>
            </a:extLst>
          </p:cNvPr>
          <p:cNvPicPr>
            <a:picLocks noChangeAspect="1"/>
          </p:cNvPicPr>
          <p:nvPr/>
        </p:nvPicPr>
        <p:blipFill>
          <a:blip r:embed="rId3"/>
          <a:stretch>
            <a:fillRect/>
          </a:stretch>
        </p:blipFill>
        <p:spPr>
          <a:xfrm>
            <a:off x="0" y="1968227"/>
            <a:ext cx="5572125" cy="2828925"/>
          </a:xfrm>
          <a:prstGeom prst="rect">
            <a:avLst/>
          </a:prstGeom>
        </p:spPr>
      </p:pic>
    </p:spTree>
    <p:extLst>
      <p:ext uri="{BB962C8B-B14F-4D97-AF65-F5344CB8AC3E}">
        <p14:creationId xmlns:p14="http://schemas.microsoft.com/office/powerpoint/2010/main" val="116174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BDF51288-93A4-4A47-9F31-11DD49ECA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6443" y="620688"/>
            <a:ext cx="5927725" cy="485775"/>
          </a:xfrm>
          <a:prstGeom prst="rect">
            <a:avLst/>
          </a:prstGeom>
        </p:spPr>
      </p:pic>
      <p:pic>
        <p:nvPicPr>
          <p:cNvPr id="3" name="Picture 2">
            <a:extLst>
              <a:ext uri="{FF2B5EF4-FFF2-40B4-BE49-F238E27FC236}">
                <a16:creationId xmlns:a16="http://schemas.microsoft.com/office/drawing/2014/main" xmlns="" id="{5CA80224-A98A-488B-9A42-ECE1AF265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324" y="1404359"/>
            <a:ext cx="3182491" cy="46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 id="{AC86D2D6-E64F-4534-8052-559412625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17029"/>
            <a:ext cx="27432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xmlns="" id="{DE441013-5CC2-4D8A-AFC5-A553704FD1F7}"/>
              </a:ext>
            </a:extLst>
          </p:cNvPr>
          <p:cNvGrpSpPr/>
          <p:nvPr/>
        </p:nvGrpSpPr>
        <p:grpSpPr>
          <a:xfrm>
            <a:off x="19970" y="1311403"/>
            <a:ext cx="2823838" cy="4629460"/>
            <a:chOff x="19970" y="671748"/>
            <a:chExt cx="2823838" cy="4629460"/>
          </a:xfrm>
        </p:grpSpPr>
        <p:pic>
          <p:nvPicPr>
            <p:cNvPr id="6" name="Picture 4">
              <a:extLst>
                <a:ext uri="{FF2B5EF4-FFF2-40B4-BE49-F238E27FC236}">
                  <a16:creationId xmlns:a16="http://schemas.microsoft.com/office/drawing/2014/main" xmlns="" id="{6D0043BF-F399-4C90-AD61-BD39139D1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0" y="671748"/>
              <a:ext cx="27813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xmlns="" id="{E6271332-1D79-457C-B777-5744C00C7F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58" y="3291433"/>
              <a:ext cx="27241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7971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xmlns="" id="{56249307-950B-4942-8B4D-85D90FB3DB93}"/>
              </a:ext>
            </a:extLst>
          </p:cNvPr>
          <p:cNvSpPr txBox="1">
            <a:spLocks/>
          </p:cNvSpPr>
          <p:nvPr/>
        </p:nvSpPr>
        <p:spPr bwMode="auto">
          <a:xfrm>
            <a:off x="181715" y="132285"/>
            <a:ext cx="8962285" cy="5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hevinBold" pitchFamily="2" charset="0"/>
              </a:defRPr>
            </a:lvl2pPr>
            <a:lvl3pPr algn="l" rtl="0" eaLnBrk="0" fontAlgn="base" hangingPunct="0">
              <a:spcBef>
                <a:spcPct val="0"/>
              </a:spcBef>
              <a:spcAft>
                <a:spcPct val="0"/>
              </a:spcAft>
              <a:defRPr sz="2100">
                <a:solidFill>
                  <a:schemeClr val="tx2"/>
                </a:solidFill>
                <a:latin typeface="ChevinBold" pitchFamily="2" charset="0"/>
              </a:defRPr>
            </a:lvl3pPr>
            <a:lvl4pPr algn="l" rtl="0" eaLnBrk="0" fontAlgn="base" hangingPunct="0">
              <a:spcBef>
                <a:spcPct val="0"/>
              </a:spcBef>
              <a:spcAft>
                <a:spcPct val="0"/>
              </a:spcAft>
              <a:defRPr sz="2100">
                <a:solidFill>
                  <a:schemeClr val="tx2"/>
                </a:solidFill>
                <a:latin typeface="ChevinBold" pitchFamily="2" charset="0"/>
              </a:defRPr>
            </a:lvl4pPr>
            <a:lvl5pPr algn="l" rtl="0" eaLnBrk="0" fontAlgn="base" hangingPunct="0">
              <a:spcBef>
                <a:spcPct val="0"/>
              </a:spcBef>
              <a:spcAft>
                <a:spcPct val="0"/>
              </a:spcAft>
              <a:defRPr sz="2100">
                <a:solidFill>
                  <a:schemeClr val="tx2"/>
                </a:solidFill>
                <a:latin typeface="ChevinBold" pitchFamily="2" charset="0"/>
              </a:defRPr>
            </a:lvl5pPr>
            <a:lvl6pPr marL="478908" algn="l" rtl="0" fontAlgn="base">
              <a:spcBef>
                <a:spcPct val="0"/>
              </a:spcBef>
              <a:spcAft>
                <a:spcPct val="0"/>
              </a:spcAft>
              <a:defRPr sz="2100">
                <a:solidFill>
                  <a:schemeClr val="tx2"/>
                </a:solidFill>
                <a:latin typeface="ChevinBold" pitchFamily="2" charset="0"/>
              </a:defRPr>
            </a:lvl6pPr>
            <a:lvl7pPr marL="957816" algn="l" rtl="0" fontAlgn="base">
              <a:spcBef>
                <a:spcPct val="0"/>
              </a:spcBef>
              <a:spcAft>
                <a:spcPct val="0"/>
              </a:spcAft>
              <a:defRPr sz="2100">
                <a:solidFill>
                  <a:schemeClr val="tx2"/>
                </a:solidFill>
                <a:latin typeface="ChevinBold" pitchFamily="2" charset="0"/>
              </a:defRPr>
            </a:lvl7pPr>
            <a:lvl8pPr marL="1436724" algn="l" rtl="0" fontAlgn="base">
              <a:spcBef>
                <a:spcPct val="0"/>
              </a:spcBef>
              <a:spcAft>
                <a:spcPct val="0"/>
              </a:spcAft>
              <a:defRPr sz="2100">
                <a:solidFill>
                  <a:schemeClr val="tx2"/>
                </a:solidFill>
                <a:latin typeface="ChevinBold" pitchFamily="2" charset="0"/>
              </a:defRPr>
            </a:lvl8pPr>
            <a:lvl9pPr marL="1915631" algn="l" rtl="0" fontAlgn="base">
              <a:spcBef>
                <a:spcPct val="0"/>
              </a:spcBef>
              <a:spcAft>
                <a:spcPct val="0"/>
              </a:spcAft>
              <a:defRPr sz="2100">
                <a:solidFill>
                  <a:schemeClr val="tx2"/>
                </a:solidFill>
                <a:latin typeface="ChevinBold" pitchFamily="2" charset="0"/>
              </a:defRPr>
            </a:lvl9pPr>
          </a:lstStyle>
          <a:p>
            <a:pPr>
              <a:spcAft>
                <a:spcPts val="600"/>
              </a:spcAft>
            </a:pPr>
            <a:r>
              <a:rPr lang="en-US" sz="2800" dirty="0">
                <a:solidFill>
                  <a:srgbClr val="FF0000"/>
                </a:solidFill>
                <a:latin typeface="ChevinBold" panose="02000700000000000000" pitchFamily="2" charset="0"/>
                <a:ea typeface="Times New Roman" panose="02020603050405020304" pitchFamily="18" charset="0"/>
              </a:rPr>
              <a:t>Mental Health ‘Because Healthy Minds Matter’</a:t>
            </a:r>
            <a:endParaRPr lang="en-GB" sz="2800" dirty="0">
              <a:solidFill>
                <a:srgbClr val="FF0000"/>
              </a:solidFill>
              <a:latin typeface="ChevinBold" panose="02000700000000000000" pitchFamily="2" charset="0"/>
              <a:ea typeface="Times New Roman" panose="02020603050405020304" pitchFamily="18" charset="0"/>
            </a:endParaRPr>
          </a:p>
        </p:txBody>
      </p:sp>
      <p:sp>
        <p:nvSpPr>
          <p:cNvPr id="3" name="TextBox 2">
            <a:extLst>
              <a:ext uri="{FF2B5EF4-FFF2-40B4-BE49-F238E27FC236}">
                <a16:creationId xmlns:a16="http://schemas.microsoft.com/office/drawing/2014/main" xmlns="" id="{DFE87356-EBE0-4999-A844-103C1D947E8F}"/>
              </a:ext>
            </a:extLst>
          </p:cNvPr>
          <p:cNvSpPr txBox="1"/>
          <p:nvPr/>
        </p:nvSpPr>
        <p:spPr>
          <a:xfrm>
            <a:off x="205480" y="636236"/>
            <a:ext cx="8815230" cy="461665"/>
          </a:xfrm>
          <a:prstGeom prst="rect">
            <a:avLst/>
          </a:prstGeom>
          <a:noFill/>
        </p:spPr>
        <p:txBody>
          <a:bodyPr wrap="square" rtlCol="0">
            <a:spAutoFit/>
          </a:bodyPr>
          <a:lstStyle/>
          <a:p>
            <a:r>
              <a:rPr lang="en-GB" sz="2400" dirty="0">
                <a:solidFill>
                  <a:srgbClr val="002060"/>
                </a:solidFill>
                <a:latin typeface="ChevinBold" panose="02000700000000000000" pitchFamily="2" charset="0"/>
              </a:rPr>
              <a:t>Services available via the First Class Support Helpline.</a:t>
            </a:r>
          </a:p>
        </p:txBody>
      </p:sp>
      <p:sp>
        <p:nvSpPr>
          <p:cNvPr id="4" name="Rectangle 3">
            <a:extLst>
              <a:ext uri="{FF2B5EF4-FFF2-40B4-BE49-F238E27FC236}">
                <a16:creationId xmlns:a16="http://schemas.microsoft.com/office/drawing/2014/main" xmlns="" id="{53A35FF9-F325-4085-ADE6-7B50CD52D354}"/>
              </a:ext>
            </a:extLst>
          </p:cNvPr>
          <p:cNvSpPr/>
          <p:nvPr/>
        </p:nvSpPr>
        <p:spPr>
          <a:xfrm>
            <a:off x="215754" y="1021975"/>
            <a:ext cx="8928246" cy="5224507"/>
          </a:xfrm>
          <a:prstGeom prst="rect">
            <a:avLst/>
          </a:prstGeom>
        </p:spPr>
        <p:txBody>
          <a:bodyPr wrap="square">
            <a:spAutoFit/>
          </a:bodyPr>
          <a:lstStyle/>
          <a:p>
            <a:r>
              <a:rPr lang="en-US" sz="1650" b="1"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Mental Health Support</a:t>
            </a:r>
            <a:endParaRPr lang="en-GB" sz="1650" dirty="0">
              <a:latin typeface="ChevinLight" panose="02000300000000000000" pitchFamily="2" charset="0"/>
              <a:ea typeface="Times New Roman" panose="02020603050405020304" pitchFamily="18" charset="0"/>
            </a:endParaRPr>
          </a:p>
          <a:p>
            <a:pPr>
              <a:spcAft>
                <a:spcPts val="600"/>
              </a:spcAft>
            </a:pPr>
            <a:r>
              <a:rPr lang="en-US" sz="1650"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Direct access to support, including counselling to help with any work-related or personal issues in a </a:t>
            </a:r>
            <a:r>
              <a:rPr lang="en-US" sz="1650" dirty="0" err="1">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non-judgemental</a:t>
            </a:r>
            <a:r>
              <a:rPr lang="en-US" sz="1650"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 and confidential environment. Counselling can be provided by telephone, face to face and on-line (chat or video).</a:t>
            </a:r>
          </a:p>
          <a:p>
            <a:r>
              <a:rPr lang="en-US" sz="1650" b="1"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Manager Coaching</a:t>
            </a:r>
            <a:endParaRPr lang="en-GB" sz="1650" dirty="0">
              <a:latin typeface="ChevinLight" panose="02000300000000000000" pitchFamily="2" charset="0"/>
              <a:ea typeface="Times New Roman" panose="02020603050405020304" pitchFamily="18" charset="0"/>
            </a:endParaRPr>
          </a:p>
          <a:p>
            <a:pPr>
              <a:spcAft>
                <a:spcPts val="600"/>
              </a:spcAft>
            </a:pPr>
            <a:r>
              <a:rPr lang="en-US" sz="1650"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Coaching (including role play scenarios) is available for you to support others with their mental health, or when you may need some guidance in approaching a difficult conversation with someone. </a:t>
            </a:r>
            <a:endParaRPr lang="en-GB" sz="1650" dirty="0">
              <a:latin typeface="ChevinLight" panose="02000300000000000000" pitchFamily="2" charset="0"/>
              <a:ea typeface="Times New Roman" panose="02020603050405020304" pitchFamily="18" charset="0"/>
            </a:endParaRPr>
          </a:p>
          <a:p>
            <a:r>
              <a:rPr lang="en-US" sz="1650" b="1"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Legal signposting</a:t>
            </a:r>
            <a:endParaRPr lang="en-GB" sz="1650" dirty="0">
              <a:latin typeface="ChevinLight" panose="02000300000000000000" pitchFamily="2" charset="0"/>
              <a:ea typeface="Times New Roman" panose="02020603050405020304" pitchFamily="18" charset="0"/>
            </a:endParaRPr>
          </a:p>
          <a:p>
            <a:pPr>
              <a:spcAft>
                <a:spcPts val="600"/>
              </a:spcAft>
            </a:pPr>
            <a:r>
              <a:rPr lang="en-US" sz="1650"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Legal information is available via telephone with an expert (for up to 20 minutes) on a wide range of issues such as family/divorce, personal injury claims, </a:t>
            </a:r>
            <a:r>
              <a:rPr lang="en-US" sz="1650" dirty="0" err="1">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neighbour</a:t>
            </a:r>
            <a:r>
              <a:rPr lang="en-US" sz="1650"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 disputes, criminal, consumer and motor. </a:t>
            </a:r>
            <a:endParaRPr lang="en-GB" sz="1650" dirty="0">
              <a:latin typeface="ChevinLight" panose="02000300000000000000" pitchFamily="2" charset="0"/>
              <a:ea typeface="Times New Roman" panose="02020603050405020304" pitchFamily="18" charset="0"/>
            </a:endParaRPr>
          </a:p>
          <a:p>
            <a:r>
              <a:rPr lang="en-US" sz="1650" b="1"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Debt Advice and Practical Help</a:t>
            </a:r>
            <a:endParaRPr lang="en-GB" sz="1650" dirty="0">
              <a:latin typeface="ChevinLight" panose="02000300000000000000" pitchFamily="2" charset="0"/>
              <a:ea typeface="Times New Roman" panose="02020603050405020304" pitchFamily="18" charset="0"/>
            </a:endParaRPr>
          </a:p>
          <a:p>
            <a:pPr>
              <a:spcAft>
                <a:spcPts val="600"/>
              </a:spcAft>
            </a:pPr>
            <a:r>
              <a:rPr lang="en-US" sz="1650"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Advice on how to control or clear debts (regardless of size) is available, in addition to helping you to understand government benefits and resolve any accommodation issues. You can also receive guidance on accessing support relating to elder and child care, domestic violence, cancer and disability. </a:t>
            </a:r>
            <a:endParaRPr lang="en-GB" sz="1650" dirty="0">
              <a:latin typeface="ChevinLight" panose="02000300000000000000" pitchFamily="2" charset="0"/>
              <a:ea typeface="Times New Roman" panose="02020603050405020304" pitchFamily="18" charset="0"/>
            </a:endParaRPr>
          </a:p>
          <a:p>
            <a:r>
              <a:rPr lang="en-US" sz="1650" b="1" dirty="0">
                <a:solidFill>
                  <a:srgbClr val="242424"/>
                </a:solidFill>
                <a:latin typeface="ChevinLight" panose="02000300000000000000" pitchFamily="2" charset="0"/>
                <a:ea typeface="Times New Roman" panose="02020603050405020304" pitchFamily="18" charset="0"/>
                <a:cs typeface="Lucida Sans Unicode" panose="020B0602030504020204" pitchFamily="34" charset="0"/>
              </a:rPr>
              <a:t>Lifestyle Advice / Physical Health</a:t>
            </a:r>
            <a:endParaRPr lang="en-GB" sz="1650" dirty="0">
              <a:latin typeface="ChevinLight" panose="02000300000000000000" pitchFamily="2" charset="0"/>
              <a:ea typeface="Times New Roman" panose="02020603050405020304" pitchFamily="18" charset="0"/>
            </a:endParaRPr>
          </a:p>
          <a:p>
            <a:pPr>
              <a:spcAft>
                <a:spcPts val="600"/>
              </a:spcAft>
            </a:pPr>
            <a:r>
              <a:rPr lang="en-US" sz="1650" dirty="0">
                <a:solidFill>
                  <a:srgbClr val="000000"/>
                </a:solidFill>
                <a:latin typeface="ChevinLight" panose="02000300000000000000" pitchFamily="2" charset="0"/>
                <a:ea typeface="Times New Roman" panose="02020603050405020304" pitchFamily="18" charset="0"/>
                <a:cs typeface="Lucida Sans Unicode" panose="020B0602030504020204" pitchFamily="34" charset="0"/>
              </a:rPr>
              <a:t>Receive support to help you make healthier choices, increase physical health and fitness as well as improving work life balance and resilience.</a:t>
            </a:r>
            <a:endParaRPr lang="en-GB" sz="1650" dirty="0">
              <a:effectLst/>
              <a:latin typeface="ChevinLight" panose="02000300000000000000" pitchFamily="2" charset="0"/>
              <a:ea typeface="Times New Roman" panose="02020603050405020304" pitchFamily="18" charset="0"/>
            </a:endParaRPr>
          </a:p>
        </p:txBody>
      </p:sp>
      <p:sp>
        <p:nvSpPr>
          <p:cNvPr id="5" name="Rectangle 4">
            <a:extLst>
              <a:ext uri="{FF2B5EF4-FFF2-40B4-BE49-F238E27FC236}">
                <a16:creationId xmlns:a16="http://schemas.microsoft.com/office/drawing/2014/main" xmlns="" id="{769F21F4-A064-4910-A379-A663C30C0423}"/>
              </a:ext>
            </a:extLst>
          </p:cNvPr>
          <p:cNvSpPr/>
          <p:nvPr/>
        </p:nvSpPr>
        <p:spPr>
          <a:xfrm>
            <a:off x="1" y="6237312"/>
            <a:ext cx="9144000" cy="461665"/>
          </a:xfrm>
          <a:prstGeom prst="rect">
            <a:avLst/>
          </a:prstGeom>
        </p:spPr>
        <p:txBody>
          <a:bodyPr wrap="square">
            <a:spAutoFit/>
          </a:bodyPr>
          <a:lstStyle/>
          <a:p>
            <a:pPr algn="ctr"/>
            <a:r>
              <a:rPr lang="en-US" sz="2400" b="1" dirty="0">
                <a:solidFill>
                  <a:srgbClr val="00B050"/>
                </a:solidFill>
                <a:latin typeface="ChevinLight" panose="02000300000000000000" pitchFamily="2" charset="0"/>
                <a:ea typeface="Times New Roman" panose="02020603050405020304" pitchFamily="18" charset="0"/>
                <a:cs typeface="Times New Roman" panose="02020603050405020304" pitchFamily="18" charset="0"/>
              </a:rPr>
              <a:t>Available for every employee, fully confidential and free to call 24/7. </a:t>
            </a:r>
            <a:endParaRPr lang="en-GB" sz="2400" b="1" dirty="0">
              <a:solidFill>
                <a:srgbClr val="00B050"/>
              </a:solidFill>
            </a:endParaRPr>
          </a:p>
        </p:txBody>
      </p:sp>
    </p:spTree>
    <p:extLst>
      <p:ext uri="{BB962C8B-B14F-4D97-AF65-F5344CB8AC3E}">
        <p14:creationId xmlns:p14="http://schemas.microsoft.com/office/powerpoint/2010/main" val="277588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EE0CFE6E-DD63-46BF-B6C7-A5AFF208240C}"/>
              </a:ext>
            </a:extLst>
          </p:cNvPr>
          <p:cNvSpPr txBox="1">
            <a:spLocks/>
          </p:cNvSpPr>
          <p:nvPr/>
        </p:nvSpPr>
        <p:spPr bwMode="auto">
          <a:xfrm>
            <a:off x="150893" y="132285"/>
            <a:ext cx="9116397" cy="75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hevinBold" pitchFamily="2" charset="0"/>
              </a:defRPr>
            </a:lvl2pPr>
            <a:lvl3pPr algn="l" rtl="0" eaLnBrk="0" fontAlgn="base" hangingPunct="0">
              <a:spcBef>
                <a:spcPct val="0"/>
              </a:spcBef>
              <a:spcAft>
                <a:spcPct val="0"/>
              </a:spcAft>
              <a:defRPr sz="2100">
                <a:solidFill>
                  <a:schemeClr val="tx2"/>
                </a:solidFill>
                <a:latin typeface="ChevinBold" pitchFamily="2" charset="0"/>
              </a:defRPr>
            </a:lvl3pPr>
            <a:lvl4pPr algn="l" rtl="0" eaLnBrk="0" fontAlgn="base" hangingPunct="0">
              <a:spcBef>
                <a:spcPct val="0"/>
              </a:spcBef>
              <a:spcAft>
                <a:spcPct val="0"/>
              </a:spcAft>
              <a:defRPr sz="2100">
                <a:solidFill>
                  <a:schemeClr val="tx2"/>
                </a:solidFill>
                <a:latin typeface="ChevinBold" pitchFamily="2" charset="0"/>
              </a:defRPr>
            </a:lvl4pPr>
            <a:lvl5pPr algn="l" rtl="0" eaLnBrk="0" fontAlgn="base" hangingPunct="0">
              <a:spcBef>
                <a:spcPct val="0"/>
              </a:spcBef>
              <a:spcAft>
                <a:spcPct val="0"/>
              </a:spcAft>
              <a:defRPr sz="2100">
                <a:solidFill>
                  <a:schemeClr val="tx2"/>
                </a:solidFill>
                <a:latin typeface="ChevinBold" pitchFamily="2" charset="0"/>
              </a:defRPr>
            </a:lvl5pPr>
            <a:lvl6pPr marL="478908" algn="l" rtl="0" fontAlgn="base">
              <a:spcBef>
                <a:spcPct val="0"/>
              </a:spcBef>
              <a:spcAft>
                <a:spcPct val="0"/>
              </a:spcAft>
              <a:defRPr sz="2100">
                <a:solidFill>
                  <a:schemeClr val="tx2"/>
                </a:solidFill>
                <a:latin typeface="ChevinBold" pitchFamily="2" charset="0"/>
              </a:defRPr>
            </a:lvl6pPr>
            <a:lvl7pPr marL="957816" algn="l" rtl="0" fontAlgn="base">
              <a:spcBef>
                <a:spcPct val="0"/>
              </a:spcBef>
              <a:spcAft>
                <a:spcPct val="0"/>
              </a:spcAft>
              <a:defRPr sz="2100">
                <a:solidFill>
                  <a:schemeClr val="tx2"/>
                </a:solidFill>
                <a:latin typeface="ChevinBold" pitchFamily="2" charset="0"/>
              </a:defRPr>
            </a:lvl7pPr>
            <a:lvl8pPr marL="1436724" algn="l" rtl="0" fontAlgn="base">
              <a:spcBef>
                <a:spcPct val="0"/>
              </a:spcBef>
              <a:spcAft>
                <a:spcPct val="0"/>
              </a:spcAft>
              <a:defRPr sz="2100">
                <a:solidFill>
                  <a:schemeClr val="tx2"/>
                </a:solidFill>
                <a:latin typeface="ChevinBold" pitchFamily="2" charset="0"/>
              </a:defRPr>
            </a:lvl8pPr>
            <a:lvl9pPr marL="1915631" algn="l" rtl="0" fontAlgn="base">
              <a:spcBef>
                <a:spcPct val="0"/>
              </a:spcBef>
              <a:spcAft>
                <a:spcPct val="0"/>
              </a:spcAft>
              <a:defRPr sz="2100">
                <a:solidFill>
                  <a:schemeClr val="tx2"/>
                </a:solidFill>
                <a:latin typeface="ChevinBold" pitchFamily="2" charset="0"/>
              </a:defRPr>
            </a:lvl9pPr>
          </a:lstStyle>
          <a:p>
            <a:pPr>
              <a:spcAft>
                <a:spcPts val="600"/>
              </a:spcAft>
            </a:pPr>
            <a:r>
              <a:rPr lang="en-US" sz="2800" dirty="0">
                <a:solidFill>
                  <a:srgbClr val="FF0000"/>
                </a:solidFill>
                <a:latin typeface="ChevinBold" panose="02000700000000000000" pitchFamily="2" charset="0"/>
                <a:ea typeface="Times New Roman" panose="02020603050405020304" pitchFamily="18" charset="0"/>
              </a:rPr>
              <a:t>Proactive Health Ownership: Feeling First Class portal</a:t>
            </a:r>
            <a:endParaRPr lang="en-GB" sz="2800" dirty="0">
              <a:solidFill>
                <a:srgbClr val="FF0000"/>
              </a:solidFill>
              <a:latin typeface="ChevinBold" panose="02000700000000000000" pitchFamily="2" charset="0"/>
              <a:ea typeface="Times New Roman" panose="02020603050405020304" pitchFamily="18" charset="0"/>
            </a:endParaRPr>
          </a:p>
        </p:txBody>
      </p:sp>
      <p:pic>
        <p:nvPicPr>
          <p:cNvPr id="6" name="Picture 5">
            <a:extLst>
              <a:ext uri="{FF2B5EF4-FFF2-40B4-BE49-F238E27FC236}">
                <a16:creationId xmlns:a16="http://schemas.microsoft.com/office/drawing/2014/main" xmlns="" id="{13906667-8BF6-4C51-A34C-6BB2E983105B}"/>
              </a:ext>
            </a:extLst>
          </p:cNvPr>
          <p:cNvPicPr>
            <a:picLocks noChangeAspect="1"/>
          </p:cNvPicPr>
          <p:nvPr/>
        </p:nvPicPr>
        <p:blipFill>
          <a:blip r:embed="rId2"/>
          <a:stretch>
            <a:fillRect/>
          </a:stretch>
        </p:blipFill>
        <p:spPr>
          <a:xfrm>
            <a:off x="0" y="836712"/>
            <a:ext cx="5563941" cy="4846013"/>
          </a:xfrm>
          <a:prstGeom prst="rect">
            <a:avLst/>
          </a:prstGeom>
        </p:spPr>
      </p:pic>
      <p:sp>
        <p:nvSpPr>
          <p:cNvPr id="7" name="Rectangle 6">
            <a:extLst>
              <a:ext uri="{FF2B5EF4-FFF2-40B4-BE49-F238E27FC236}">
                <a16:creationId xmlns:a16="http://schemas.microsoft.com/office/drawing/2014/main" xmlns="" id="{3B075FEB-745A-4B4B-8006-6BDA7D06ECCF}"/>
              </a:ext>
            </a:extLst>
          </p:cNvPr>
          <p:cNvSpPr/>
          <p:nvPr/>
        </p:nvSpPr>
        <p:spPr>
          <a:xfrm>
            <a:off x="5435329" y="896800"/>
            <a:ext cx="3529159" cy="4785926"/>
          </a:xfrm>
          <a:prstGeom prst="rect">
            <a:avLst/>
          </a:prstGeom>
        </p:spPr>
        <p:txBody>
          <a:bodyPr wrap="square">
            <a:spAutoFit/>
          </a:bodyPr>
          <a:lstStyle/>
          <a:p>
            <a:pPr marL="342900" lvl="0" indent="-342900">
              <a:spcAft>
                <a:spcPts val="635"/>
              </a:spcAft>
              <a:buClr>
                <a:srgbClr val="00B050"/>
              </a:buClr>
              <a:buFont typeface="Wingdings" panose="05000000000000000000" pitchFamily="2" charset="2"/>
              <a:buChar char=""/>
            </a:pPr>
            <a:r>
              <a:rPr lang="en-GB" sz="2000" dirty="0">
                <a:solidFill>
                  <a:srgbClr val="000000"/>
                </a:solidFill>
                <a:latin typeface="ChevinLight" panose="02000300000000000000" pitchFamily="2" charset="0"/>
                <a:ea typeface="Calibri" panose="020F0502020204030204" pitchFamily="34" charset="0"/>
                <a:cs typeface="ChevinLight" panose="02000300000000000000" pitchFamily="2" charset="0"/>
              </a:rPr>
              <a:t>Access proactive physical and mental health advice and content. </a:t>
            </a:r>
            <a:endParaRPr lang="en-GB" sz="2000" dirty="0">
              <a:solidFill>
                <a:srgbClr val="000000"/>
              </a:solidFill>
              <a:latin typeface="ChevinLight" panose="02000300000000000000" pitchFamily="2" charset="0"/>
              <a:ea typeface="Calibri" panose="020F0502020204030204" pitchFamily="34" charset="0"/>
            </a:endParaRPr>
          </a:p>
          <a:p>
            <a:pPr marL="342900" lvl="0" indent="-342900">
              <a:spcAft>
                <a:spcPts val="635"/>
              </a:spcAft>
              <a:buClr>
                <a:srgbClr val="00B050"/>
              </a:buClr>
              <a:buFont typeface="Wingdings" panose="05000000000000000000" pitchFamily="2" charset="2"/>
              <a:buChar char=""/>
            </a:pPr>
            <a:r>
              <a:rPr lang="en-GB" sz="2000" dirty="0">
                <a:solidFill>
                  <a:srgbClr val="000000"/>
                </a:solidFill>
                <a:latin typeface="ChevinLight" panose="02000300000000000000" pitchFamily="2" charset="0"/>
                <a:ea typeface="Calibri" panose="020F0502020204030204" pitchFamily="34" charset="0"/>
                <a:cs typeface="ChevinLight" panose="02000300000000000000" pitchFamily="2" charset="0"/>
              </a:rPr>
              <a:t>Complete a lifestyle assessment questionnaire. </a:t>
            </a:r>
            <a:endParaRPr lang="en-GB" sz="2000" dirty="0">
              <a:solidFill>
                <a:srgbClr val="000000"/>
              </a:solidFill>
              <a:latin typeface="ChevinLight" panose="02000300000000000000" pitchFamily="2" charset="0"/>
              <a:ea typeface="Calibri" panose="020F0502020204030204" pitchFamily="34" charset="0"/>
            </a:endParaRPr>
          </a:p>
          <a:p>
            <a:pPr marL="342900" lvl="0" indent="-342900">
              <a:spcAft>
                <a:spcPts val="635"/>
              </a:spcAft>
              <a:buClr>
                <a:srgbClr val="00B050"/>
              </a:buClr>
              <a:buFont typeface="Wingdings" panose="05000000000000000000" pitchFamily="2" charset="2"/>
              <a:buChar char=""/>
            </a:pPr>
            <a:r>
              <a:rPr lang="en-GB" sz="2000" dirty="0">
                <a:solidFill>
                  <a:srgbClr val="000000"/>
                </a:solidFill>
                <a:latin typeface="ChevinLight" panose="02000300000000000000" pitchFamily="2" charset="0"/>
                <a:ea typeface="Calibri" panose="020F0502020204030204" pitchFamily="34" charset="0"/>
                <a:cs typeface="ChevinLight" panose="02000300000000000000" pitchFamily="2" charset="0"/>
              </a:rPr>
              <a:t>Access and complete the online stress tool. </a:t>
            </a:r>
            <a:endParaRPr lang="en-GB" sz="2000" dirty="0">
              <a:solidFill>
                <a:srgbClr val="000000"/>
              </a:solidFill>
              <a:latin typeface="ChevinLight" panose="02000300000000000000" pitchFamily="2" charset="0"/>
              <a:ea typeface="Calibri" panose="020F0502020204030204" pitchFamily="34" charset="0"/>
            </a:endParaRPr>
          </a:p>
          <a:p>
            <a:pPr marL="342900" lvl="0" indent="-342900">
              <a:spcAft>
                <a:spcPts val="635"/>
              </a:spcAft>
              <a:buClr>
                <a:srgbClr val="00B050"/>
              </a:buClr>
              <a:buFont typeface="Wingdings" panose="05000000000000000000" pitchFamily="2" charset="2"/>
              <a:buChar char=""/>
            </a:pPr>
            <a:r>
              <a:rPr lang="en-GB" sz="2000" dirty="0">
                <a:solidFill>
                  <a:srgbClr val="000000"/>
                </a:solidFill>
                <a:latin typeface="ChevinLight" panose="02000300000000000000" pitchFamily="2" charset="0"/>
                <a:ea typeface="Calibri" panose="020F0502020204030204" pitchFamily="34" charset="0"/>
                <a:cs typeface="ChevinLight" panose="02000300000000000000" pitchFamily="2" charset="0"/>
              </a:rPr>
              <a:t>View recipes and fitness programmes. </a:t>
            </a:r>
            <a:endParaRPr lang="en-GB" sz="2000" dirty="0">
              <a:solidFill>
                <a:srgbClr val="000000"/>
              </a:solidFill>
              <a:latin typeface="ChevinLight" panose="02000300000000000000" pitchFamily="2" charset="0"/>
              <a:ea typeface="Calibri" panose="020F0502020204030204" pitchFamily="34" charset="0"/>
            </a:endParaRPr>
          </a:p>
          <a:p>
            <a:pPr marL="342900" lvl="0" indent="-342900">
              <a:spcAft>
                <a:spcPts val="635"/>
              </a:spcAft>
              <a:buClr>
                <a:srgbClr val="00B050"/>
              </a:buClr>
              <a:buFont typeface="Wingdings" panose="05000000000000000000" pitchFamily="2" charset="2"/>
              <a:buChar char=""/>
            </a:pPr>
            <a:r>
              <a:rPr lang="en-GB" sz="2000" dirty="0">
                <a:solidFill>
                  <a:srgbClr val="000000"/>
                </a:solidFill>
                <a:latin typeface="ChevinLight" panose="02000300000000000000" pitchFamily="2" charset="0"/>
                <a:ea typeface="Calibri" panose="020F0502020204030204" pitchFamily="34" charset="0"/>
                <a:cs typeface="ChevinLight" panose="02000300000000000000" pitchFamily="2" charset="0"/>
              </a:rPr>
              <a:t>Create a personal profile and set and track personal goals. </a:t>
            </a:r>
            <a:endParaRPr lang="en-GB" sz="2000" dirty="0">
              <a:solidFill>
                <a:srgbClr val="000000"/>
              </a:solidFill>
              <a:latin typeface="ChevinLight" panose="02000300000000000000" pitchFamily="2" charset="0"/>
              <a:ea typeface="Calibri" panose="020F0502020204030204" pitchFamily="34" charset="0"/>
            </a:endParaRPr>
          </a:p>
          <a:p>
            <a:pPr marL="342900" lvl="0" indent="-342900">
              <a:spcAft>
                <a:spcPts val="0"/>
              </a:spcAft>
              <a:buClr>
                <a:srgbClr val="00B050"/>
              </a:buClr>
              <a:buFont typeface="Wingdings" panose="05000000000000000000" pitchFamily="2" charset="2"/>
              <a:buChar char=""/>
            </a:pPr>
            <a:r>
              <a:rPr lang="en-GB" sz="2000" dirty="0">
                <a:solidFill>
                  <a:srgbClr val="000000"/>
                </a:solidFill>
                <a:latin typeface="ChevinLight" panose="02000300000000000000" pitchFamily="2" charset="0"/>
                <a:ea typeface="Calibri" panose="020F0502020204030204" pitchFamily="34" charset="0"/>
                <a:cs typeface="ChevinLight" panose="02000300000000000000" pitchFamily="2" charset="0"/>
              </a:rPr>
              <a:t>Download the manager toolkit to help promote health and wellbeing.</a:t>
            </a:r>
            <a:endParaRPr lang="en-GB" sz="2000" dirty="0">
              <a:solidFill>
                <a:srgbClr val="000000"/>
              </a:solidFill>
              <a:latin typeface="ChevinLight" panose="02000300000000000000" pitchFamily="2" charset="0"/>
              <a:ea typeface="Calibri" panose="020F0502020204030204" pitchFamily="34" charset="0"/>
            </a:endParaRPr>
          </a:p>
        </p:txBody>
      </p:sp>
      <p:sp>
        <p:nvSpPr>
          <p:cNvPr id="8" name="Rectangle 7">
            <a:extLst>
              <a:ext uri="{FF2B5EF4-FFF2-40B4-BE49-F238E27FC236}">
                <a16:creationId xmlns:a16="http://schemas.microsoft.com/office/drawing/2014/main" xmlns="" id="{2774D62F-84B3-45BE-B755-5AFD7AA9345C}"/>
              </a:ext>
            </a:extLst>
          </p:cNvPr>
          <p:cNvSpPr/>
          <p:nvPr/>
        </p:nvSpPr>
        <p:spPr>
          <a:xfrm>
            <a:off x="1115616" y="5877272"/>
            <a:ext cx="6696744" cy="707886"/>
          </a:xfrm>
          <a:prstGeom prst="rect">
            <a:avLst/>
          </a:prstGeom>
        </p:spPr>
        <p:txBody>
          <a:bodyPr wrap="square">
            <a:spAutoFit/>
          </a:bodyPr>
          <a:lstStyle/>
          <a:p>
            <a:pPr algn="ctr">
              <a:spcAft>
                <a:spcPts val="0"/>
              </a:spcAft>
            </a:pPr>
            <a:r>
              <a:rPr lang="en-GB" sz="2000" dirty="0">
                <a:solidFill>
                  <a:srgbClr val="000000"/>
                </a:solidFill>
                <a:latin typeface="ChevinBold" panose="02000700000000000000" pitchFamily="2" charset="0"/>
                <a:ea typeface="Calibri" panose="020F0502020204030204" pitchFamily="34" charset="0"/>
                <a:cs typeface="ChevinLight" panose="02000300000000000000" pitchFamily="2" charset="0"/>
              </a:rPr>
              <a:t>You can also download the app onto your phone via the Google Play or iTunes store. </a:t>
            </a:r>
            <a:endParaRPr lang="en-GB" sz="3200" dirty="0">
              <a:solidFill>
                <a:srgbClr val="000000"/>
              </a:solidFill>
              <a:latin typeface="ChevinBold" panose="02000700000000000000" pitchFamily="2" charset="0"/>
              <a:ea typeface="Calibri" panose="020F0502020204030204" pitchFamily="34" charset="0"/>
            </a:endParaRPr>
          </a:p>
        </p:txBody>
      </p:sp>
    </p:spTree>
    <p:extLst>
      <p:ext uri="{BB962C8B-B14F-4D97-AF65-F5344CB8AC3E}">
        <p14:creationId xmlns:p14="http://schemas.microsoft.com/office/powerpoint/2010/main" val="1423537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FAD38F0-60FB-4F8A-B3D3-2D4330569A72}"/>
              </a:ext>
            </a:extLst>
          </p:cNvPr>
          <p:cNvSpPr txBox="1"/>
          <p:nvPr/>
        </p:nvSpPr>
        <p:spPr>
          <a:xfrm>
            <a:off x="205482" y="236305"/>
            <a:ext cx="8178231" cy="523220"/>
          </a:xfrm>
          <a:prstGeom prst="rect">
            <a:avLst/>
          </a:prstGeom>
          <a:noFill/>
        </p:spPr>
        <p:txBody>
          <a:bodyPr wrap="square" rtlCol="0">
            <a:spAutoFit/>
          </a:bodyPr>
          <a:lstStyle/>
          <a:p>
            <a:r>
              <a:rPr lang="en-GB" sz="2800" dirty="0">
                <a:solidFill>
                  <a:srgbClr val="FF0000"/>
                </a:solidFill>
                <a:latin typeface="ChevinBold" panose="02000700000000000000" pitchFamily="2" charset="0"/>
              </a:rPr>
              <a:t>Employee Benefits - Financial Wellbeing</a:t>
            </a:r>
          </a:p>
        </p:txBody>
      </p:sp>
      <p:sp>
        <p:nvSpPr>
          <p:cNvPr id="5" name="Content Placeholder 2">
            <a:extLst>
              <a:ext uri="{FF2B5EF4-FFF2-40B4-BE49-F238E27FC236}">
                <a16:creationId xmlns:a16="http://schemas.microsoft.com/office/drawing/2014/main" xmlns="" id="{2D9AEA9E-D92F-40CD-9D98-C2A3A1514AC8}"/>
              </a:ext>
            </a:extLst>
          </p:cNvPr>
          <p:cNvSpPr txBox="1">
            <a:spLocks/>
          </p:cNvSpPr>
          <p:nvPr/>
        </p:nvSpPr>
        <p:spPr>
          <a:xfrm>
            <a:off x="224840" y="759525"/>
            <a:ext cx="8785596" cy="51994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spcAft>
                <a:spcPts val="300"/>
              </a:spcAft>
            </a:pPr>
            <a:r>
              <a:rPr lang="en-US" sz="1400" dirty="0">
                <a:latin typeface="ChevinLight" panose="02000300000000000000" pitchFamily="2" charset="0"/>
              </a:rPr>
              <a:t>As a responsible employer, the emotional, physical and financial wellbeing of our employees is very important to us.</a:t>
            </a:r>
          </a:p>
          <a:p>
            <a:pPr algn="l">
              <a:lnSpc>
                <a:spcPct val="120000"/>
              </a:lnSpc>
              <a:spcBef>
                <a:spcPts val="0"/>
              </a:spcBef>
              <a:spcAft>
                <a:spcPts val="300"/>
              </a:spcAft>
            </a:pPr>
            <a:r>
              <a:rPr lang="en-US" sz="1400" dirty="0">
                <a:latin typeface="ChevinLight" panose="02000300000000000000" pitchFamily="2" charset="0"/>
              </a:rPr>
              <a:t>We want all employees to feel financially confident, healthy and secure, both today and for the future, with the financial freedom to make choices to enjoy life and stay on track to meet their future financial goals.</a:t>
            </a:r>
          </a:p>
          <a:p>
            <a:pPr algn="l">
              <a:lnSpc>
                <a:spcPct val="120000"/>
              </a:lnSpc>
              <a:spcBef>
                <a:spcPts val="0"/>
              </a:spcBef>
              <a:spcAft>
                <a:spcPts val="300"/>
              </a:spcAft>
            </a:pPr>
            <a:r>
              <a:rPr lang="en-US" sz="1600" dirty="0">
                <a:solidFill>
                  <a:srgbClr val="002060"/>
                </a:solidFill>
                <a:latin typeface="ChevinBold" panose="02000700000000000000" pitchFamily="2" charset="0"/>
              </a:rPr>
              <a:t>Why is financial wellbeing important?</a:t>
            </a:r>
          </a:p>
          <a:p>
            <a:pPr algn="l">
              <a:lnSpc>
                <a:spcPct val="120000"/>
              </a:lnSpc>
              <a:spcBef>
                <a:spcPts val="0"/>
              </a:spcBef>
              <a:spcAft>
                <a:spcPts val="300"/>
              </a:spcAft>
            </a:pPr>
            <a:r>
              <a:rPr lang="en-US" sz="1400" dirty="0">
                <a:latin typeface="ChevinLight" panose="02000300000000000000" pitchFamily="2" charset="0"/>
              </a:rPr>
              <a:t>The financial pressures of modern life and the increasing cost of living mean many people are worrying about their finances.</a:t>
            </a:r>
          </a:p>
          <a:p>
            <a:pPr algn="l">
              <a:lnSpc>
                <a:spcPct val="120000"/>
              </a:lnSpc>
              <a:spcBef>
                <a:spcPts val="0"/>
              </a:spcBef>
              <a:spcAft>
                <a:spcPts val="600"/>
              </a:spcAft>
            </a:pPr>
            <a:r>
              <a:rPr lang="en-US" sz="1400" dirty="0">
                <a:latin typeface="ChevinLight" panose="02000300000000000000" pitchFamily="2" charset="0"/>
              </a:rPr>
              <a:t>Many people don’t have any rainy day savings to help when the unexpected happens such as a washing machine breakdown or car repairs, so a small financial hiccup can result in a downward spiral of debt. Worrying about finances can impact negatively on someone’s everyday life including:</a:t>
            </a:r>
          </a:p>
          <a:p>
            <a:pPr marL="2052000" indent="-285750" algn="l">
              <a:lnSpc>
                <a:spcPct val="100000"/>
              </a:lnSpc>
              <a:spcBef>
                <a:spcPts val="0"/>
              </a:spcBef>
              <a:spcAft>
                <a:spcPts val="600"/>
              </a:spcAft>
              <a:buFont typeface="Arial" panose="020B0604020202020204" pitchFamily="34" charset="0"/>
              <a:buChar char="•"/>
            </a:pPr>
            <a:r>
              <a:rPr lang="en-US" sz="1400" dirty="0">
                <a:latin typeface="ChevinLight" panose="02000300000000000000" pitchFamily="2" charset="0"/>
              </a:rPr>
              <a:t>Problems</a:t>
            </a:r>
            <a:r>
              <a:rPr lang="en-GB" sz="1400" dirty="0">
                <a:latin typeface="ChevinLight" panose="02000300000000000000" pitchFamily="2" charset="0"/>
              </a:rPr>
              <a:t> concentrating at work</a:t>
            </a:r>
          </a:p>
          <a:p>
            <a:pPr marL="2052000" indent="-285750" algn="l">
              <a:lnSpc>
                <a:spcPct val="100000"/>
              </a:lnSpc>
              <a:spcBef>
                <a:spcPts val="0"/>
              </a:spcBef>
              <a:spcAft>
                <a:spcPts val="600"/>
              </a:spcAft>
              <a:buFont typeface="Arial" panose="020B0604020202020204" pitchFamily="34" charset="0"/>
              <a:buChar char="•"/>
            </a:pPr>
            <a:r>
              <a:rPr lang="en-GB" sz="1400" dirty="0">
                <a:latin typeface="ChevinLight" panose="02000300000000000000" pitchFamily="2" charset="0"/>
              </a:rPr>
              <a:t>Stress or other mental health issues</a:t>
            </a:r>
          </a:p>
          <a:p>
            <a:pPr marL="2052000" indent="-285750" algn="l">
              <a:lnSpc>
                <a:spcPct val="100000"/>
              </a:lnSpc>
              <a:spcBef>
                <a:spcPts val="0"/>
              </a:spcBef>
              <a:spcAft>
                <a:spcPts val="600"/>
              </a:spcAft>
              <a:buFont typeface="Arial" panose="020B0604020202020204" pitchFamily="34" charset="0"/>
              <a:buChar char="•"/>
            </a:pPr>
            <a:r>
              <a:rPr lang="en-GB" sz="1400" dirty="0">
                <a:latin typeface="ChevinLight" panose="02000300000000000000" pitchFamily="2" charset="0"/>
              </a:rPr>
              <a:t>A negative impact on their physical health</a:t>
            </a:r>
          </a:p>
          <a:p>
            <a:pPr marL="2052000" indent="-285750" algn="l">
              <a:lnSpc>
                <a:spcPct val="100000"/>
              </a:lnSpc>
              <a:spcBef>
                <a:spcPts val="0"/>
              </a:spcBef>
              <a:spcAft>
                <a:spcPts val="600"/>
              </a:spcAft>
              <a:buFont typeface="Arial" panose="020B0604020202020204" pitchFamily="34" charset="0"/>
              <a:buChar char="•"/>
            </a:pPr>
            <a:r>
              <a:rPr lang="en-GB" sz="1400" dirty="0">
                <a:latin typeface="ChevinLight" panose="02000300000000000000" pitchFamily="2" charset="0"/>
              </a:rPr>
              <a:t>Arguments with their partner</a:t>
            </a:r>
          </a:p>
          <a:p>
            <a:pPr marL="2052000" indent="-285750" algn="l">
              <a:lnSpc>
                <a:spcPct val="100000"/>
              </a:lnSpc>
              <a:spcBef>
                <a:spcPts val="0"/>
              </a:spcBef>
              <a:spcAft>
                <a:spcPts val="600"/>
              </a:spcAft>
              <a:buFont typeface="Arial" panose="020B0604020202020204" pitchFamily="34" charset="0"/>
              <a:buChar char="•"/>
            </a:pPr>
            <a:r>
              <a:rPr lang="en-GB" sz="1400" dirty="0">
                <a:latin typeface="ChevinLight" panose="02000300000000000000" pitchFamily="2" charset="0"/>
              </a:rPr>
              <a:t>Relationship problems with family and friends</a:t>
            </a:r>
            <a:endParaRPr lang="en-US" sz="1400" dirty="0">
              <a:latin typeface="ChevinLight" panose="02000300000000000000" pitchFamily="2" charset="0"/>
            </a:endParaRPr>
          </a:p>
          <a:p>
            <a:pPr algn="l">
              <a:lnSpc>
                <a:spcPct val="120000"/>
              </a:lnSpc>
              <a:spcBef>
                <a:spcPts val="0"/>
              </a:spcBef>
              <a:spcAft>
                <a:spcPts val="300"/>
              </a:spcAft>
            </a:pPr>
            <a:r>
              <a:rPr lang="en-US" sz="1600" dirty="0">
                <a:solidFill>
                  <a:srgbClr val="002060"/>
                </a:solidFill>
                <a:latin typeface="ChevinBold" panose="02000700000000000000" pitchFamily="2" charset="0"/>
              </a:rPr>
              <a:t>How can Royal Mail help?</a:t>
            </a:r>
          </a:p>
          <a:p>
            <a:pPr algn="l">
              <a:lnSpc>
                <a:spcPct val="120000"/>
              </a:lnSpc>
              <a:spcBef>
                <a:spcPts val="0"/>
              </a:spcBef>
              <a:spcAft>
                <a:spcPts val="300"/>
              </a:spcAft>
            </a:pPr>
            <a:r>
              <a:rPr lang="en-US" sz="1400" dirty="0">
                <a:latin typeface="ChevinLight" panose="02000300000000000000" pitchFamily="2" charset="0"/>
              </a:rPr>
              <a:t>As well as the financial benefits such as competitive pay and pension, Royal Mail has teamed up with </a:t>
            </a:r>
            <a:r>
              <a:rPr lang="en-US" sz="1400" dirty="0" err="1">
                <a:latin typeface="ChevinLight" panose="02000300000000000000" pitchFamily="2" charset="0"/>
              </a:rPr>
              <a:t>Neyber</a:t>
            </a:r>
            <a:r>
              <a:rPr lang="en-US" sz="1400" dirty="0">
                <a:latin typeface="ChevinLight" panose="02000300000000000000" pitchFamily="2" charset="0"/>
              </a:rPr>
              <a:t> and </a:t>
            </a:r>
            <a:r>
              <a:rPr lang="en-US" sz="1400" dirty="0" err="1">
                <a:latin typeface="ChevinLight" panose="02000300000000000000" pitchFamily="2" charset="0"/>
              </a:rPr>
              <a:t>StepChange</a:t>
            </a:r>
            <a:r>
              <a:rPr lang="en-US" sz="1400" dirty="0">
                <a:latin typeface="ChevinLight" panose="02000300000000000000" pitchFamily="2" charset="0"/>
              </a:rPr>
              <a:t> debt charity. </a:t>
            </a:r>
          </a:p>
          <a:p>
            <a:pPr algn="l">
              <a:lnSpc>
                <a:spcPct val="120000"/>
              </a:lnSpc>
              <a:spcBef>
                <a:spcPts val="0"/>
              </a:spcBef>
              <a:spcAft>
                <a:spcPts val="300"/>
              </a:spcAft>
            </a:pPr>
            <a:r>
              <a:rPr lang="en-US" sz="1400" dirty="0">
                <a:latin typeface="ChevinLight" panose="02000300000000000000" pitchFamily="2" charset="0"/>
              </a:rPr>
              <a:t>More information about financial wellbeing is available on </a:t>
            </a:r>
            <a:r>
              <a:rPr lang="en-US" sz="1400" b="1" dirty="0">
                <a:solidFill>
                  <a:srgbClr val="FF0000"/>
                </a:solidFill>
                <a:latin typeface="ChevinLight" panose="02000300000000000000" pitchFamily="2" charset="0"/>
              </a:rPr>
              <a:t>My Bundle: mybundle.myroyalmail.com</a:t>
            </a:r>
            <a:r>
              <a:rPr lang="en-US" sz="1400" dirty="0">
                <a:latin typeface="ChevinLight" panose="02000300000000000000" pitchFamily="2" charset="0"/>
              </a:rPr>
              <a:t>.</a:t>
            </a:r>
          </a:p>
        </p:txBody>
      </p:sp>
      <p:grpSp>
        <p:nvGrpSpPr>
          <p:cNvPr id="6" name="Group 5">
            <a:extLst>
              <a:ext uri="{FF2B5EF4-FFF2-40B4-BE49-F238E27FC236}">
                <a16:creationId xmlns:a16="http://schemas.microsoft.com/office/drawing/2014/main" xmlns="" id="{9FEDBA54-7A05-49AC-8AC0-9C07362FC17B}"/>
              </a:ext>
            </a:extLst>
          </p:cNvPr>
          <p:cNvGrpSpPr/>
          <p:nvPr/>
        </p:nvGrpSpPr>
        <p:grpSpPr>
          <a:xfrm>
            <a:off x="5804901" y="3369923"/>
            <a:ext cx="3205535" cy="1387011"/>
            <a:chOff x="3904180" y="3339101"/>
            <a:chExt cx="3205535" cy="1387011"/>
          </a:xfrm>
        </p:grpSpPr>
        <p:sp>
          <p:nvSpPr>
            <p:cNvPr id="7" name="Right Brace 6">
              <a:extLst>
                <a:ext uri="{FF2B5EF4-FFF2-40B4-BE49-F238E27FC236}">
                  <a16:creationId xmlns:a16="http://schemas.microsoft.com/office/drawing/2014/main" xmlns="" id="{F21891C3-1E82-4E94-96AC-55A19E1CC599}"/>
                </a:ext>
              </a:extLst>
            </p:cNvPr>
            <p:cNvSpPr/>
            <p:nvPr/>
          </p:nvSpPr>
          <p:spPr>
            <a:xfrm>
              <a:off x="3904180" y="3339101"/>
              <a:ext cx="523982" cy="1387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7">
              <a:extLst>
                <a:ext uri="{FF2B5EF4-FFF2-40B4-BE49-F238E27FC236}">
                  <a16:creationId xmlns:a16="http://schemas.microsoft.com/office/drawing/2014/main" xmlns="" id="{7E701B8E-D78E-43C1-BC24-A7A24639F942}"/>
                </a:ext>
              </a:extLst>
            </p:cNvPr>
            <p:cNvSpPr/>
            <p:nvPr/>
          </p:nvSpPr>
          <p:spPr>
            <a:xfrm>
              <a:off x="4617639" y="3654041"/>
              <a:ext cx="2492076" cy="757130"/>
            </a:xfrm>
            <a:prstGeom prst="rect">
              <a:avLst/>
            </a:prstGeom>
          </p:spPr>
          <p:txBody>
            <a:bodyPr wrap="square">
              <a:spAutoFit/>
            </a:bodyPr>
            <a:lstStyle/>
            <a:p>
              <a:pPr>
                <a:lnSpc>
                  <a:spcPct val="120000"/>
                </a:lnSpc>
                <a:spcAft>
                  <a:spcPts val="300"/>
                </a:spcAft>
              </a:pPr>
              <a:r>
                <a:rPr lang="en-US" b="1" dirty="0">
                  <a:solidFill>
                    <a:srgbClr val="FF0000"/>
                  </a:solidFill>
                  <a:latin typeface="ChevinLight" panose="02000300000000000000" pitchFamily="2" charset="0"/>
                </a:rPr>
                <a:t>All of which can lead to absence from work.</a:t>
              </a:r>
            </a:p>
          </p:txBody>
        </p:sp>
      </p:grpSp>
      <p:pic>
        <p:nvPicPr>
          <p:cNvPr id="9" name="Picture 8">
            <a:extLst>
              <a:ext uri="{FF2B5EF4-FFF2-40B4-BE49-F238E27FC236}">
                <a16:creationId xmlns:a16="http://schemas.microsoft.com/office/drawing/2014/main" xmlns="" id="{BC3E9983-11F7-4D0C-956A-FA7CD0171A0D}"/>
              </a:ext>
            </a:extLst>
          </p:cNvPr>
          <p:cNvPicPr>
            <a:picLocks noChangeAspect="1"/>
          </p:cNvPicPr>
          <p:nvPr/>
        </p:nvPicPr>
        <p:blipFill>
          <a:blip r:embed="rId2"/>
          <a:stretch>
            <a:fillRect/>
          </a:stretch>
        </p:blipFill>
        <p:spPr>
          <a:xfrm>
            <a:off x="362801" y="3359268"/>
            <a:ext cx="1584000" cy="1383104"/>
          </a:xfrm>
          <a:prstGeom prst="rect">
            <a:avLst/>
          </a:prstGeom>
        </p:spPr>
      </p:pic>
    </p:spTree>
    <p:extLst>
      <p:ext uri="{BB962C8B-B14F-4D97-AF65-F5344CB8AC3E}">
        <p14:creationId xmlns:p14="http://schemas.microsoft.com/office/powerpoint/2010/main" val="81300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5183FC8-A7B5-4101-9094-01D049F4FEBA}"/>
              </a:ext>
            </a:extLst>
          </p:cNvPr>
          <p:cNvSpPr txBox="1"/>
          <p:nvPr/>
        </p:nvSpPr>
        <p:spPr>
          <a:xfrm>
            <a:off x="205482" y="236305"/>
            <a:ext cx="8178231" cy="523220"/>
          </a:xfrm>
          <a:prstGeom prst="rect">
            <a:avLst/>
          </a:prstGeom>
          <a:noFill/>
        </p:spPr>
        <p:txBody>
          <a:bodyPr wrap="square" rtlCol="0">
            <a:spAutoFit/>
          </a:bodyPr>
          <a:lstStyle/>
          <a:p>
            <a:r>
              <a:rPr lang="en-GB" sz="2800" dirty="0">
                <a:solidFill>
                  <a:srgbClr val="FF0000"/>
                </a:solidFill>
                <a:latin typeface="ChevinBold" panose="02000700000000000000" pitchFamily="2" charset="0"/>
              </a:rPr>
              <a:t>Employee Benefits - Financial Wellbeing</a:t>
            </a:r>
          </a:p>
        </p:txBody>
      </p:sp>
      <p:sp>
        <p:nvSpPr>
          <p:cNvPr id="5" name="Content Placeholder 2">
            <a:extLst>
              <a:ext uri="{FF2B5EF4-FFF2-40B4-BE49-F238E27FC236}">
                <a16:creationId xmlns:a16="http://schemas.microsoft.com/office/drawing/2014/main" xmlns="" id="{3374DA3B-DB65-42DA-9C62-BA97147580FF}"/>
              </a:ext>
            </a:extLst>
          </p:cNvPr>
          <p:cNvSpPr txBox="1">
            <a:spLocks/>
          </p:cNvSpPr>
          <p:nvPr/>
        </p:nvSpPr>
        <p:spPr>
          <a:xfrm>
            <a:off x="241150" y="769771"/>
            <a:ext cx="8769286" cy="5486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r>
              <a:rPr lang="en-US" sz="1800" dirty="0" err="1">
                <a:solidFill>
                  <a:srgbClr val="002060"/>
                </a:solidFill>
                <a:latin typeface="ChevinBold" panose="02000700000000000000" pitchFamily="2" charset="0"/>
              </a:rPr>
              <a:t>Neyber</a:t>
            </a:r>
            <a:endParaRPr lang="en-US" sz="1800" dirty="0">
              <a:solidFill>
                <a:srgbClr val="002060"/>
              </a:solidFill>
              <a:latin typeface="ChevinBold" panose="02000700000000000000" pitchFamily="2" charset="0"/>
            </a:endParaRPr>
          </a:p>
          <a:p>
            <a:pPr algn="l">
              <a:lnSpc>
                <a:spcPct val="100000"/>
              </a:lnSpc>
              <a:spcBef>
                <a:spcPts val="0"/>
              </a:spcBef>
              <a:spcAft>
                <a:spcPts val="600"/>
              </a:spcAft>
            </a:pPr>
            <a:r>
              <a:rPr lang="en-US" sz="1400" dirty="0">
                <a:latin typeface="ChevinLight" panose="02000300000000000000" pitchFamily="2" charset="0"/>
              </a:rPr>
              <a:t>If you want to build your financial knowledge, or consolidate existing debt </a:t>
            </a:r>
            <a:r>
              <a:rPr lang="en-US" sz="1400" dirty="0" err="1">
                <a:latin typeface="ChevinLight" panose="02000300000000000000" pitchFamily="2" charset="0"/>
              </a:rPr>
              <a:t>Neyber</a:t>
            </a:r>
            <a:r>
              <a:rPr lang="en-US" sz="1400" dirty="0">
                <a:latin typeface="ChevinLight" panose="02000300000000000000" pitchFamily="2" charset="0"/>
              </a:rPr>
              <a:t> is our partner for financial wellbeing hints, tips and information that can improve your financial knowledge and build a path to a greater stability.  </a:t>
            </a:r>
          </a:p>
          <a:p>
            <a:pPr algn="l">
              <a:lnSpc>
                <a:spcPct val="100000"/>
              </a:lnSpc>
              <a:spcBef>
                <a:spcPts val="0"/>
              </a:spcBef>
              <a:spcAft>
                <a:spcPts val="600"/>
              </a:spcAft>
            </a:pPr>
            <a:r>
              <a:rPr lang="en-US" sz="1400" dirty="0" err="1">
                <a:latin typeface="ChevinLight" panose="02000300000000000000" pitchFamily="2" charset="0"/>
              </a:rPr>
              <a:t>Neyber</a:t>
            </a:r>
            <a:r>
              <a:rPr lang="en-US" sz="1400" dirty="0">
                <a:latin typeface="ChevinLight" panose="02000300000000000000" pitchFamily="2" charset="0"/>
              </a:rPr>
              <a:t> also provides loans that can help you consolidate your existing debts, </a:t>
            </a:r>
            <a:r>
              <a:rPr lang="en-GB" sz="1400" dirty="0">
                <a:latin typeface="ChevinLight" panose="02000300000000000000" pitchFamily="2" charset="0"/>
              </a:rPr>
              <a:t>focused on helping you feel happier with your finances and could be saving you money on your monthly debt repayments.</a:t>
            </a:r>
            <a:r>
              <a:rPr lang="en-US" sz="1400" dirty="0">
                <a:latin typeface="ChevinLight" panose="02000300000000000000" pitchFamily="2" charset="0"/>
              </a:rPr>
              <a:t> </a:t>
            </a:r>
          </a:p>
          <a:p>
            <a:pPr algn="l">
              <a:lnSpc>
                <a:spcPct val="100000"/>
              </a:lnSpc>
              <a:spcBef>
                <a:spcPts val="0"/>
              </a:spcBef>
              <a:spcAft>
                <a:spcPts val="600"/>
              </a:spcAft>
            </a:pPr>
            <a:r>
              <a:rPr lang="en-GB" sz="1600" b="1" dirty="0">
                <a:solidFill>
                  <a:srgbClr val="002060"/>
                </a:solidFill>
                <a:latin typeface="ChevinLight" panose="02000300000000000000" pitchFamily="2" charset="0"/>
              </a:rPr>
              <a:t>The </a:t>
            </a:r>
            <a:r>
              <a:rPr lang="en-GB" sz="1600" b="1" dirty="0" err="1">
                <a:solidFill>
                  <a:srgbClr val="002060"/>
                </a:solidFill>
                <a:latin typeface="ChevinLight" panose="02000300000000000000" pitchFamily="2" charset="0"/>
              </a:rPr>
              <a:t>Neyber</a:t>
            </a:r>
            <a:r>
              <a:rPr lang="en-GB" sz="1600" b="1" dirty="0">
                <a:solidFill>
                  <a:srgbClr val="002060"/>
                </a:solidFill>
                <a:latin typeface="ChevinLight" panose="02000300000000000000" pitchFamily="2" charset="0"/>
              </a:rPr>
              <a:t> Financial Wellbeing Hub </a:t>
            </a:r>
            <a:r>
              <a:rPr lang="en-GB" sz="1400" dirty="0">
                <a:latin typeface="ChevinLight" panose="02000300000000000000" pitchFamily="2" charset="0"/>
              </a:rPr>
              <a:t>is a site packed with expert content, tools, and calculators to help you be better with your finances. The Hub covers subjects from improving your credit score to pensions and saving for life’s bigger expenses. </a:t>
            </a:r>
            <a:r>
              <a:rPr lang="en-GB" sz="1400" dirty="0" err="1">
                <a:latin typeface="ChevinLight" panose="02000300000000000000" pitchFamily="2" charset="0"/>
              </a:rPr>
              <a:t>Neyber</a:t>
            </a:r>
            <a:r>
              <a:rPr lang="en-GB" sz="1400" dirty="0">
                <a:latin typeface="ChevinLight" panose="02000300000000000000" pitchFamily="2" charset="0"/>
              </a:rPr>
              <a:t> members can also attend monthly webinars to improve their knowledge of key financial topics.</a:t>
            </a:r>
          </a:p>
          <a:p>
            <a:pPr algn="l">
              <a:lnSpc>
                <a:spcPct val="100000"/>
              </a:lnSpc>
              <a:spcBef>
                <a:spcPts val="0"/>
              </a:spcBef>
              <a:spcAft>
                <a:spcPts val="600"/>
              </a:spcAft>
            </a:pPr>
            <a:r>
              <a:rPr lang="en-GB" sz="1400" dirty="0">
                <a:latin typeface="ChevinLight" panose="02000300000000000000" pitchFamily="2" charset="0"/>
              </a:rPr>
              <a:t>Access is via the employee benefits platform - </a:t>
            </a:r>
            <a:r>
              <a:rPr lang="en-GB" sz="1400" b="1" dirty="0">
                <a:solidFill>
                  <a:srgbClr val="FF0000"/>
                </a:solidFill>
                <a:latin typeface="ChevinLight" panose="02000300000000000000" pitchFamily="2" charset="0"/>
              </a:rPr>
              <a:t>My Bundle at </a:t>
            </a:r>
            <a:r>
              <a:rPr lang="en-US" sz="1400" b="1" dirty="0">
                <a:solidFill>
                  <a:srgbClr val="FF0000"/>
                </a:solidFill>
                <a:latin typeface="ChevinLight" panose="02000300000000000000" pitchFamily="2" charset="0"/>
              </a:rPr>
              <a:t>mybundle.myroyalmail.com</a:t>
            </a:r>
            <a:r>
              <a:rPr lang="en-US" sz="1400" dirty="0">
                <a:latin typeface="ChevinLight" panose="02000300000000000000" pitchFamily="2" charset="0"/>
              </a:rPr>
              <a:t>.</a:t>
            </a:r>
            <a:endParaRPr lang="en-GB" sz="1400" dirty="0">
              <a:latin typeface="ChevinLight" panose="02000300000000000000" pitchFamily="2" charset="0"/>
            </a:endParaRPr>
          </a:p>
          <a:p>
            <a:pPr algn="l">
              <a:lnSpc>
                <a:spcPct val="100000"/>
              </a:lnSpc>
              <a:spcBef>
                <a:spcPts val="0"/>
              </a:spcBef>
              <a:spcAft>
                <a:spcPts val="600"/>
              </a:spcAft>
            </a:pPr>
            <a:r>
              <a:rPr lang="en-US" sz="1600" dirty="0">
                <a:solidFill>
                  <a:srgbClr val="002060"/>
                </a:solidFill>
                <a:latin typeface="ChevinBold" panose="02000700000000000000" pitchFamily="2" charset="0"/>
              </a:rPr>
              <a:t>Worried about debt? – contact </a:t>
            </a:r>
            <a:r>
              <a:rPr lang="en-US" sz="1600" dirty="0" err="1">
                <a:solidFill>
                  <a:srgbClr val="002060"/>
                </a:solidFill>
                <a:latin typeface="ChevinBold" panose="02000700000000000000" pitchFamily="2" charset="0"/>
              </a:rPr>
              <a:t>StepChange</a:t>
            </a:r>
            <a:endParaRPr lang="en-US" sz="1600" dirty="0">
              <a:solidFill>
                <a:srgbClr val="002060"/>
              </a:solidFill>
              <a:latin typeface="ChevinBold" panose="02000700000000000000" pitchFamily="2" charset="0"/>
            </a:endParaRPr>
          </a:p>
          <a:p>
            <a:pPr algn="l">
              <a:lnSpc>
                <a:spcPct val="100000"/>
              </a:lnSpc>
              <a:spcBef>
                <a:spcPts val="0"/>
              </a:spcBef>
              <a:spcAft>
                <a:spcPts val="600"/>
              </a:spcAft>
            </a:pPr>
            <a:r>
              <a:rPr lang="en-US" sz="1400" dirty="0" err="1">
                <a:latin typeface="ChevinLight" panose="02000300000000000000" pitchFamily="2" charset="0"/>
              </a:rPr>
              <a:t>StepChange</a:t>
            </a:r>
            <a:r>
              <a:rPr lang="en-US" sz="1400" dirty="0">
                <a:latin typeface="ChevinLight" panose="02000300000000000000" pitchFamily="2" charset="0"/>
              </a:rPr>
              <a:t> Debt Charity is the UK’s largest provider of free independent debt advice and managed solutions. They help thousands of people every week and their service is available to everyone, however big or small their debt problem.</a:t>
            </a:r>
          </a:p>
          <a:p>
            <a:pPr algn="l">
              <a:lnSpc>
                <a:spcPct val="100000"/>
              </a:lnSpc>
              <a:spcBef>
                <a:spcPts val="0"/>
              </a:spcBef>
              <a:spcAft>
                <a:spcPts val="600"/>
              </a:spcAft>
            </a:pPr>
            <a:r>
              <a:rPr lang="en-US" sz="1400" dirty="0">
                <a:latin typeface="ChevinLight" panose="02000300000000000000" pitchFamily="2" charset="0"/>
              </a:rPr>
              <a:t>For over 25 years, </a:t>
            </a:r>
            <a:r>
              <a:rPr lang="en-US" sz="1400" dirty="0" err="1">
                <a:latin typeface="ChevinLight" panose="02000300000000000000" pitchFamily="2" charset="0"/>
              </a:rPr>
              <a:t>StepChange</a:t>
            </a:r>
            <a:r>
              <a:rPr lang="en-US" sz="1400" dirty="0">
                <a:latin typeface="ChevinLight" panose="02000300000000000000" pitchFamily="2" charset="0"/>
              </a:rPr>
              <a:t> Debt Charity has been helping people resolve problems, repay debts and rebuild lives. They understand the causes and see the consequences of debt, but most importantly they know the way out.</a:t>
            </a:r>
          </a:p>
          <a:p>
            <a:pPr algn="l">
              <a:lnSpc>
                <a:spcPct val="100000"/>
              </a:lnSpc>
              <a:spcBef>
                <a:spcPts val="0"/>
              </a:spcBef>
              <a:spcAft>
                <a:spcPts val="600"/>
              </a:spcAft>
            </a:pPr>
            <a:r>
              <a:rPr lang="en-US" sz="1400" dirty="0">
                <a:latin typeface="ChevinLight" panose="02000300000000000000" pitchFamily="2" charset="0"/>
              </a:rPr>
              <a:t>They are the UK’s largest provider of </a:t>
            </a:r>
            <a:r>
              <a:rPr lang="en-US" sz="1400" b="1" dirty="0">
                <a:solidFill>
                  <a:srgbClr val="FF0000"/>
                </a:solidFill>
                <a:latin typeface="ChevinLight" panose="02000300000000000000" pitchFamily="2" charset="0"/>
              </a:rPr>
              <a:t>genuinely free independent debt advice </a:t>
            </a:r>
            <a:r>
              <a:rPr lang="en-US" sz="1400" dirty="0">
                <a:latin typeface="ChevinLight" panose="02000300000000000000" pitchFamily="2" charset="0"/>
              </a:rPr>
              <a:t>and managed solutions, helping thousands of people every week deal with problem debt.</a:t>
            </a:r>
          </a:p>
          <a:p>
            <a:pPr algn="l">
              <a:lnSpc>
                <a:spcPct val="100000"/>
              </a:lnSpc>
              <a:spcBef>
                <a:spcPts val="0"/>
              </a:spcBef>
              <a:spcAft>
                <a:spcPts val="600"/>
              </a:spcAft>
            </a:pPr>
            <a:r>
              <a:rPr lang="en-GB" sz="1400" dirty="0">
                <a:latin typeface="ChevinLight" panose="02000300000000000000" pitchFamily="2" charset="0"/>
              </a:rPr>
              <a:t>Contact via a </a:t>
            </a:r>
            <a:r>
              <a:rPr lang="en-GB" sz="1400" b="1" dirty="0">
                <a:latin typeface="ChevinLight" panose="02000300000000000000" pitchFamily="2" charset="0"/>
              </a:rPr>
              <a:t>freephone helpline 0800 138 1111 </a:t>
            </a:r>
            <a:r>
              <a:rPr lang="en-GB" sz="1400" dirty="0">
                <a:latin typeface="ChevinLight" panose="02000300000000000000" pitchFamily="2" charset="0"/>
              </a:rPr>
              <a:t>(Monday to Friday 8am-8pm or Saturday 8am-4pm).</a:t>
            </a:r>
          </a:p>
          <a:p>
            <a:pPr algn="l">
              <a:lnSpc>
                <a:spcPct val="100000"/>
              </a:lnSpc>
              <a:spcBef>
                <a:spcPts val="0"/>
              </a:spcBef>
              <a:spcAft>
                <a:spcPts val="600"/>
              </a:spcAft>
            </a:pPr>
            <a:r>
              <a:rPr lang="en-GB" sz="1400" dirty="0">
                <a:latin typeface="ChevinLight" panose="02000300000000000000" pitchFamily="2" charset="0"/>
              </a:rPr>
              <a:t>Use their anonymous online advice tool </a:t>
            </a:r>
            <a:r>
              <a:rPr lang="en-GB" sz="1400" b="1" u="sng" dirty="0">
                <a:latin typeface="ChevinLight" panose="02000300000000000000" pitchFamily="2" charset="0"/>
                <a:hlinkClick r:id="rId2"/>
              </a:rPr>
              <a:t>www.stepchange.org/debtremedy</a:t>
            </a:r>
            <a:r>
              <a:rPr lang="en-GB" sz="1400" b="1" dirty="0">
                <a:latin typeface="ChevinLight" panose="02000300000000000000" pitchFamily="2" charset="0"/>
              </a:rPr>
              <a:t>.</a:t>
            </a:r>
            <a:r>
              <a:rPr lang="en-GB" sz="1400" b="1" u="sng" dirty="0">
                <a:latin typeface="ChevinLight" panose="02000300000000000000" pitchFamily="2" charset="0"/>
              </a:rPr>
              <a:t> </a:t>
            </a:r>
            <a:endParaRPr lang="en-GB" sz="1400" b="1" dirty="0">
              <a:latin typeface="ChevinLight" panose="02000300000000000000" pitchFamily="2" charset="0"/>
            </a:endParaRPr>
          </a:p>
        </p:txBody>
      </p:sp>
    </p:spTree>
    <p:extLst>
      <p:ext uri="{BB962C8B-B14F-4D97-AF65-F5344CB8AC3E}">
        <p14:creationId xmlns:p14="http://schemas.microsoft.com/office/powerpoint/2010/main" val="196060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5986" y="170576"/>
            <a:ext cx="4339393"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The data is compelling</a:t>
            </a:r>
          </a:p>
        </p:txBody>
      </p:sp>
      <p:sp>
        <p:nvSpPr>
          <p:cNvPr id="8" name="TextBox 7">
            <a:extLst>
              <a:ext uri="{FF2B5EF4-FFF2-40B4-BE49-F238E27FC236}">
                <a16:creationId xmlns:a16="http://schemas.microsoft.com/office/drawing/2014/main" xmlns="" id="{35C6AA08-F664-4318-B554-313EF2894530}"/>
              </a:ext>
            </a:extLst>
          </p:cNvPr>
          <p:cNvSpPr txBox="1"/>
          <p:nvPr/>
        </p:nvSpPr>
        <p:spPr>
          <a:xfrm>
            <a:off x="251520" y="3089546"/>
            <a:ext cx="8892480" cy="3708708"/>
          </a:xfrm>
          <a:prstGeom prst="rect">
            <a:avLst/>
          </a:prstGeom>
          <a:noFill/>
        </p:spPr>
        <p:txBody>
          <a:bodyPr wrap="square" rtlCol="0">
            <a:spAutoFit/>
          </a:bodyPr>
          <a:lstStyle/>
          <a:p>
            <a:pPr>
              <a:spcAft>
                <a:spcPts val="600"/>
              </a:spcAft>
            </a:pPr>
            <a:r>
              <a:rPr lang="en-GB" sz="2000" dirty="0">
                <a:solidFill>
                  <a:srgbClr val="002060"/>
                </a:solidFill>
                <a:latin typeface="ChevinBold" panose="02000700000000000000" pitchFamily="2" charset="0"/>
              </a:rPr>
              <a:t>Mental Health at RMG</a:t>
            </a:r>
          </a:p>
          <a:p>
            <a:pPr marL="342900" indent="-342900">
              <a:spcAft>
                <a:spcPts val="600"/>
              </a:spcAft>
              <a:buFont typeface="Arial" panose="020B0604020202020204" pitchFamily="34" charset="0"/>
              <a:buChar char="•"/>
            </a:pPr>
            <a:r>
              <a:rPr lang="en-US" sz="2000" dirty="0">
                <a:latin typeface="ChevinLight" panose="02000300000000000000" pitchFamily="2" charset="0"/>
              </a:rPr>
              <a:t>Mental health continues to be our largest absence category of all long-term sickness absence.</a:t>
            </a:r>
          </a:p>
          <a:p>
            <a:pPr marL="342900" indent="-342900">
              <a:spcAft>
                <a:spcPts val="600"/>
              </a:spcAft>
              <a:buFont typeface="Arial" panose="020B0604020202020204" pitchFamily="34" charset="0"/>
              <a:buChar char="•"/>
            </a:pPr>
            <a:r>
              <a:rPr lang="en-US" sz="2000" dirty="0">
                <a:latin typeface="ChevinLight" panose="02000300000000000000" pitchFamily="2" charset="0"/>
              </a:rPr>
              <a:t>Mental health absence is more likely to be long term in nature.</a:t>
            </a:r>
          </a:p>
          <a:p>
            <a:pPr marL="342900" indent="-342900">
              <a:spcAft>
                <a:spcPts val="600"/>
              </a:spcAft>
              <a:buFont typeface="Arial" panose="020B0604020202020204" pitchFamily="34" charset="0"/>
              <a:buChar char="•"/>
            </a:pPr>
            <a:r>
              <a:rPr lang="en-US" sz="2000" dirty="0">
                <a:latin typeface="ChevinLight" panose="02000300000000000000" pitchFamily="2" charset="0"/>
              </a:rPr>
              <a:t>Stress accounts for more than half of all mental health related absences.</a:t>
            </a:r>
          </a:p>
          <a:p>
            <a:pPr marL="342900" indent="-342900">
              <a:spcAft>
                <a:spcPts val="600"/>
              </a:spcAft>
              <a:buFont typeface="Arial" panose="020B0604020202020204" pitchFamily="34" charset="0"/>
              <a:buChar char="•"/>
            </a:pPr>
            <a:r>
              <a:rPr lang="en-US" sz="2000" dirty="0">
                <a:latin typeface="ChevinLight" panose="02000300000000000000" pitchFamily="2" charset="0"/>
              </a:rPr>
              <a:t>Calls to First Class Support Helpline increased 20% in 2018/19.</a:t>
            </a:r>
          </a:p>
          <a:p>
            <a:pPr marL="342900" indent="-342900">
              <a:spcAft>
                <a:spcPts val="600"/>
              </a:spcAft>
              <a:buFont typeface="Arial" panose="020B0604020202020204" pitchFamily="34" charset="0"/>
              <a:buChar char="•"/>
            </a:pPr>
            <a:r>
              <a:rPr lang="en-US" sz="2000" dirty="0">
                <a:latin typeface="ChevinLight" panose="02000300000000000000" pitchFamily="2" charset="0"/>
              </a:rPr>
              <a:t>Sources of problems reported: 47% Home, 25% Work and 28% Home and Work.</a:t>
            </a:r>
          </a:p>
          <a:p>
            <a:pPr marL="342900" indent="-342900">
              <a:spcAft>
                <a:spcPts val="600"/>
              </a:spcAft>
              <a:buFont typeface="Arial" panose="020B0604020202020204" pitchFamily="34" charset="0"/>
              <a:buChar char="•"/>
            </a:pPr>
            <a:r>
              <a:rPr lang="en-US" sz="2000" dirty="0">
                <a:latin typeface="ChevinLight" panose="02000300000000000000" pitchFamily="2" charset="0"/>
              </a:rPr>
              <a:t>Relationships, money worries, physical health and caring responsibilities main contributing factors to home related issues.</a:t>
            </a:r>
          </a:p>
          <a:p>
            <a:pPr marL="342900" indent="-342900">
              <a:spcAft>
                <a:spcPts val="600"/>
              </a:spcAft>
              <a:buFont typeface="Arial" panose="020B0604020202020204" pitchFamily="34" charset="0"/>
              <a:buChar char="•"/>
            </a:pPr>
            <a:r>
              <a:rPr lang="en-US" sz="2000" dirty="0">
                <a:latin typeface="ChevinLight" panose="02000300000000000000" pitchFamily="2" charset="0"/>
              </a:rPr>
              <a:t>Work related stress and bullying and harassment both areas of concern in work.</a:t>
            </a:r>
          </a:p>
        </p:txBody>
      </p:sp>
      <p:sp>
        <p:nvSpPr>
          <p:cNvPr id="2" name="Rectangle 1">
            <a:extLst>
              <a:ext uri="{FF2B5EF4-FFF2-40B4-BE49-F238E27FC236}">
                <a16:creationId xmlns:a16="http://schemas.microsoft.com/office/drawing/2014/main" xmlns="" id="{CDA7BF8E-13BB-4045-A6BB-3F8CDB4F55AB}"/>
              </a:ext>
            </a:extLst>
          </p:cNvPr>
          <p:cNvSpPr/>
          <p:nvPr/>
        </p:nvSpPr>
        <p:spPr>
          <a:xfrm>
            <a:off x="282498" y="777337"/>
            <a:ext cx="8898014" cy="2323713"/>
          </a:xfrm>
          <a:prstGeom prst="rect">
            <a:avLst/>
          </a:prstGeom>
        </p:spPr>
        <p:txBody>
          <a:bodyPr wrap="square">
            <a:spAutoFit/>
          </a:bodyPr>
          <a:lstStyle/>
          <a:p>
            <a:pPr>
              <a:spcAft>
                <a:spcPts val="600"/>
              </a:spcAft>
            </a:pPr>
            <a:r>
              <a:rPr lang="en-US" sz="2000" dirty="0">
                <a:solidFill>
                  <a:srgbClr val="002060"/>
                </a:solidFill>
                <a:latin typeface="ChevinBold" panose="02000700000000000000" pitchFamily="2" charset="0"/>
              </a:rPr>
              <a:t>Stress in society</a:t>
            </a:r>
          </a:p>
          <a:p>
            <a:pPr>
              <a:spcAft>
                <a:spcPts val="600"/>
              </a:spcAft>
            </a:pPr>
            <a:r>
              <a:rPr lang="en-US" sz="2000" b="1" dirty="0">
                <a:latin typeface="ChevinLight" panose="02000300000000000000" pitchFamily="2" charset="0"/>
              </a:rPr>
              <a:t>According to a Mental Health Foundation study in 2018:</a:t>
            </a:r>
          </a:p>
          <a:p>
            <a:pPr marL="342900" indent="-342900">
              <a:spcAft>
                <a:spcPts val="600"/>
              </a:spcAft>
              <a:buFont typeface="Arial" panose="020B0604020202020204" pitchFamily="34" charset="0"/>
              <a:buChar char="•"/>
            </a:pPr>
            <a:r>
              <a:rPr lang="en-US" sz="2000" dirty="0">
                <a:latin typeface="ChevinLight" panose="02000300000000000000" pitchFamily="2" charset="0"/>
              </a:rPr>
              <a:t>3 out of 4 people were </a:t>
            </a:r>
            <a:r>
              <a:rPr lang="en-US" sz="2000" b="1" dirty="0">
                <a:latin typeface="ChevinLight" panose="02000300000000000000" pitchFamily="2" charset="0"/>
              </a:rPr>
              <a:t>'overwhelmed or unable to cope’</a:t>
            </a:r>
            <a:r>
              <a:rPr lang="en-US" sz="2000" dirty="0">
                <a:latin typeface="ChevinLight" panose="02000300000000000000" pitchFamily="2" charset="0"/>
              </a:rPr>
              <a:t> during the last year.</a:t>
            </a:r>
          </a:p>
          <a:p>
            <a:pPr marL="342900" indent="-342900">
              <a:spcAft>
                <a:spcPts val="600"/>
              </a:spcAft>
              <a:buFont typeface="Arial" panose="020B0604020202020204" pitchFamily="34" charset="0"/>
              <a:buChar char="•"/>
            </a:pPr>
            <a:r>
              <a:rPr lang="en-US" sz="2000" dirty="0">
                <a:latin typeface="ChevinLight" panose="02000300000000000000" pitchFamily="2" charset="0"/>
              </a:rPr>
              <a:t>46% reported stress caused them to eat unhealthily and 29% turned to alcohol.</a:t>
            </a:r>
          </a:p>
          <a:p>
            <a:pPr marL="342900" indent="-342900">
              <a:spcAft>
                <a:spcPts val="600"/>
              </a:spcAft>
              <a:buFont typeface="Arial" panose="020B0604020202020204" pitchFamily="34" charset="0"/>
              <a:buChar char="•"/>
            </a:pPr>
            <a:r>
              <a:rPr lang="en-US" sz="2000" dirty="0">
                <a:latin typeface="ChevinLight" panose="02000300000000000000" pitchFamily="2" charset="0"/>
              </a:rPr>
              <a:t>51% of adults who felt stressed reported feeling depressed.</a:t>
            </a:r>
          </a:p>
          <a:p>
            <a:pPr marL="342900" indent="-342900">
              <a:spcAft>
                <a:spcPts val="600"/>
              </a:spcAft>
              <a:buFont typeface="Arial" panose="020B0604020202020204" pitchFamily="34" charset="0"/>
              <a:buChar char="•"/>
            </a:pPr>
            <a:r>
              <a:rPr lang="en-US" sz="2000" b="0" i="0" dirty="0">
                <a:effectLst/>
                <a:latin typeface="ChevinLight" panose="02000300000000000000" pitchFamily="2" charset="0"/>
              </a:rPr>
              <a:t>1 in 3 adults </a:t>
            </a:r>
            <a:r>
              <a:rPr lang="en-US" sz="2000" dirty="0">
                <a:latin typeface="ChevinLight" panose="02000300000000000000" pitchFamily="2" charset="0"/>
              </a:rPr>
              <a:t>said they had experienced suicidal feelings as a result of stress.</a:t>
            </a:r>
            <a:endParaRPr lang="en-US" sz="2000" b="0" i="0" dirty="0">
              <a:effectLst/>
              <a:latin typeface="ChevinLight" panose="02000300000000000000" pitchFamily="2" charset="0"/>
            </a:endParaRPr>
          </a:p>
        </p:txBody>
      </p:sp>
    </p:spTree>
    <p:extLst>
      <p:ext uri="{BB962C8B-B14F-4D97-AF65-F5344CB8AC3E}">
        <p14:creationId xmlns:p14="http://schemas.microsoft.com/office/powerpoint/2010/main" val="138803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5986" y="170576"/>
            <a:ext cx="3303340"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Activity to date…</a:t>
            </a:r>
          </a:p>
        </p:txBody>
      </p:sp>
      <p:sp>
        <p:nvSpPr>
          <p:cNvPr id="2" name="Rectangle 1">
            <a:extLst>
              <a:ext uri="{FF2B5EF4-FFF2-40B4-BE49-F238E27FC236}">
                <a16:creationId xmlns:a16="http://schemas.microsoft.com/office/drawing/2014/main" xmlns="" id="{CDA7BF8E-13BB-4045-A6BB-3F8CDB4F55AB}"/>
              </a:ext>
            </a:extLst>
          </p:cNvPr>
          <p:cNvSpPr/>
          <p:nvPr/>
        </p:nvSpPr>
        <p:spPr>
          <a:xfrm>
            <a:off x="282498" y="764704"/>
            <a:ext cx="8393958" cy="5863144"/>
          </a:xfrm>
          <a:prstGeom prst="rect">
            <a:avLst/>
          </a:prstGeom>
        </p:spPr>
        <p:txBody>
          <a:bodyPr wrap="square">
            <a:spAutoFit/>
          </a:bodyPr>
          <a:lstStyle/>
          <a:p>
            <a:pPr marL="342900" indent="-342900">
              <a:spcAft>
                <a:spcPts val="900"/>
              </a:spcAft>
              <a:buFont typeface="Arial" panose="020B0604020202020204" pitchFamily="34" charset="0"/>
              <a:buChar char="•"/>
            </a:pPr>
            <a:r>
              <a:rPr lang="en-US" sz="2000" dirty="0">
                <a:latin typeface="ChevinLight" panose="02000300000000000000" pitchFamily="2" charset="0"/>
              </a:rPr>
              <a:t>Signing of the Time to Change Pledge between RMG and CWU;</a:t>
            </a:r>
          </a:p>
          <a:p>
            <a:pPr marL="342900" indent="-342900">
              <a:spcAft>
                <a:spcPts val="900"/>
              </a:spcAft>
              <a:buFont typeface="Arial" panose="020B0604020202020204" pitchFamily="34" charset="0"/>
              <a:buChar char="•"/>
            </a:pPr>
            <a:r>
              <a:rPr lang="en-US" sz="2000" dirty="0">
                <a:latin typeface="ChevinLight" panose="02000300000000000000" pitchFamily="2" charset="0"/>
              </a:rPr>
              <a:t>Developed 5 mental health support videos with Mental Health Foundation;</a:t>
            </a:r>
          </a:p>
          <a:p>
            <a:pPr marL="342900" indent="-342900">
              <a:spcAft>
                <a:spcPts val="900"/>
              </a:spcAft>
              <a:buFont typeface="Arial" panose="020B0604020202020204" pitchFamily="34" charset="0"/>
              <a:buChar char="•"/>
            </a:pPr>
            <a:r>
              <a:rPr lang="en-US" sz="2000" dirty="0">
                <a:latin typeface="ChevinLight" panose="02000300000000000000" pitchFamily="2" charset="0"/>
              </a:rPr>
              <a:t>Introduced the Mental Health First Aid Awareness one day course;</a:t>
            </a:r>
          </a:p>
          <a:p>
            <a:pPr marL="342900" indent="-342900">
              <a:spcAft>
                <a:spcPts val="900"/>
              </a:spcAft>
              <a:buFont typeface="Arial" panose="020B0604020202020204" pitchFamily="34" charset="0"/>
              <a:buChar char="•"/>
            </a:pPr>
            <a:r>
              <a:rPr lang="en-US" sz="2000" dirty="0">
                <a:latin typeface="ChevinLight" panose="02000300000000000000" pitchFamily="2" charset="0"/>
              </a:rPr>
              <a:t>Launch of the Stress Toolkit;</a:t>
            </a:r>
          </a:p>
          <a:p>
            <a:pPr marL="342900" indent="-342900">
              <a:spcAft>
                <a:spcPts val="900"/>
              </a:spcAft>
              <a:buFont typeface="Arial" panose="020B0604020202020204" pitchFamily="34" charset="0"/>
              <a:buChar char="•"/>
            </a:pPr>
            <a:r>
              <a:rPr lang="en-US" sz="2000" dirty="0">
                <a:latin typeface="ChevinLight" panose="02000300000000000000" pitchFamily="2" charset="0"/>
              </a:rPr>
              <a:t>Launched the five-year strategy and underpinning plan ‘Because Healthy Minds Matter;</a:t>
            </a:r>
          </a:p>
          <a:p>
            <a:pPr marL="342900" indent="-342900">
              <a:spcAft>
                <a:spcPts val="900"/>
              </a:spcAft>
              <a:buFont typeface="Arial" panose="020B0604020202020204" pitchFamily="34" charset="0"/>
              <a:buChar char="•"/>
            </a:pPr>
            <a:r>
              <a:rPr lang="en-US" sz="2000" dirty="0">
                <a:latin typeface="ChevinLight" panose="02000300000000000000" pitchFamily="2" charset="0"/>
              </a:rPr>
              <a:t>Created the ‘Because Healthy Minds Matter’ mental health e-learning;</a:t>
            </a:r>
          </a:p>
          <a:p>
            <a:pPr marL="342900" indent="-342900">
              <a:spcAft>
                <a:spcPts val="900"/>
              </a:spcAft>
              <a:buFont typeface="Arial" panose="020B0604020202020204" pitchFamily="34" charset="0"/>
              <a:buChar char="•"/>
            </a:pPr>
            <a:r>
              <a:rPr lang="en-US" sz="2000" dirty="0">
                <a:latin typeface="ChevinLight" panose="02000300000000000000" pitchFamily="2" charset="0"/>
              </a:rPr>
              <a:t>Mental health support z-cards sent into all units;</a:t>
            </a:r>
          </a:p>
          <a:p>
            <a:pPr marL="342900" indent="-342900">
              <a:spcAft>
                <a:spcPts val="900"/>
              </a:spcAft>
              <a:buFont typeface="Arial" panose="020B0604020202020204" pitchFamily="34" charset="0"/>
              <a:buChar char="•"/>
            </a:pPr>
            <a:r>
              <a:rPr lang="en-US" sz="2000" dirty="0">
                <a:latin typeface="ChevinLight" panose="02000300000000000000" pitchFamily="2" charset="0"/>
              </a:rPr>
              <a:t>Launched a Mental Health Ambassador Pilot of 160 ambassadors;</a:t>
            </a:r>
          </a:p>
          <a:p>
            <a:pPr marL="342900" indent="-342900">
              <a:spcAft>
                <a:spcPts val="900"/>
              </a:spcAft>
              <a:buFont typeface="Arial" panose="020B0604020202020204" pitchFamily="34" charset="0"/>
              <a:buChar char="•"/>
            </a:pPr>
            <a:r>
              <a:rPr lang="en-US" sz="2000" dirty="0">
                <a:latin typeface="ChevinLight" panose="02000300000000000000" pitchFamily="2" charset="0"/>
              </a:rPr>
              <a:t>Agreed an approach to upskilling 5,500 physical first aiders to include mental health first aid;</a:t>
            </a:r>
          </a:p>
          <a:p>
            <a:pPr marL="342900" indent="-342900">
              <a:spcAft>
                <a:spcPts val="900"/>
              </a:spcAft>
              <a:buFont typeface="Arial" panose="020B0604020202020204" pitchFamily="34" charset="0"/>
              <a:buChar char="•"/>
            </a:pPr>
            <a:r>
              <a:rPr lang="en-US" sz="2000" dirty="0">
                <a:latin typeface="ChevinLight" panose="02000300000000000000" pitchFamily="2" charset="0"/>
              </a:rPr>
              <a:t>Increased promotion of our “Feeling First Class” and “Employee Assistance” programmes;</a:t>
            </a:r>
          </a:p>
          <a:p>
            <a:pPr marL="342900" indent="-342900">
              <a:spcAft>
                <a:spcPts val="900"/>
              </a:spcAft>
              <a:buFont typeface="Arial" panose="020B0604020202020204" pitchFamily="34" charset="0"/>
              <a:buChar char="•"/>
            </a:pPr>
            <a:r>
              <a:rPr lang="en-US" sz="2000" dirty="0">
                <a:latin typeface="ChevinLight" panose="02000300000000000000" pitchFamily="2" charset="0"/>
              </a:rPr>
              <a:t>Continued activity through our mental health charity partnerships including the ‘Everyday People’ video;</a:t>
            </a:r>
          </a:p>
        </p:txBody>
      </p:sp>
    </p:spTree>
    <p:extLst>
      <p:ext uri="{BB962C8B-B14F-4D97-AF65-F5344CB8AC3E}">
        <p14:creationId xmlns:p14="http://schemas.microsoft.com/office/powerpoint/2010/main" val="59465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814" y="1196752"/>
            <a:ext cx="7397546" cy="1077218"/>
          </a:xfrm>
          <a:prstGeom prst="rect">
            <a:avLst/>
          </a:prstGeom>
        </p:spPr>
        <p:txBody>
          <a:bodyPr wrap="square">
            <a:spAutoFit/>
          </a:bodyPr>
          <a:lstStyle/>
          <a:p>
            <a:pPr>
              <a:spcAft>
                <a:spcPts val="600"/>
              </a:spcAft>
            </a:pPr>
            <a:r>
              <a:rPr lang="en-GB" b="1" dirty="0">
                <a:latin typeface="ChevinLight" panose="02000300000000000000" pitchFamily="2" charset="0"/>
              </a:rPr>
              <a:t>Launch of the Stress Toolkit:</a:t>
            </a:r>
          </a:p>
          <a:p>
            <a:pPr marL="285750" indent="-285750">
              <a:spcAft>
                <a:spcPts val="600"/>
              </a:spcAft>
              <a:buFont typeface="Arial" panose="020B0604020202020204" pitchFamily="34" charset="0"/>
              <a:buChar char="•"/>
            </a:pPr>
            <a:r>
              <a:rPr lang="en-US" dirty="0">
                <a:latin typeface="ChevinLight" panose="02000300000000000000" pitchFamily="2" charset="0"/>
              </a:rPr>
              <a:t>Individual Stress Risk Assessment Process and guidance;  and</a:t>
            </a:r>
          </a:p>
          <a:p>
            <a:pPr marL="285750" indent="-285750">
              <a:spcAft>
                <a:spcPts val="600"/>
              </a:spcAft>
              <a:buFont typeface="Arial" panose="020B0604020202020204" pitchFamily="34" charset="0"/>
              <a:buChar char="•"/>
            </a:pPr>
            <a:r>
              <a:rPr lang="en-US" dirty="0">
                <a:latin typeface="ChevinLight" panose="02000300000000000000" pitchFamily="2" charset="0"/>
              </a:rPr>
              <a:t>The Online Stress Tool</a:t>
            </a:r>
            <a:endParaRPr lang="en-GB" dirty="0">
              <a:latin typeface="ChevinLight" panose="02000300000000000000" pitchFamily="2" charset="0"/>
            </a:endParaRPr>
          </a:p>
        </p:txBody>
      </p:sp>
      <p:sp>
        <p:nvSpPr>
          <p:cNvPr id="3" name="TextBox 2"/>
          <p:cNvSpPr txBox="1"/>
          <p:nvPr/>
        </p:nvSpPr>
        <p:spPr>
          <a:xfrm>
            <a:off x="375251" y="748219"/>
            <a:ext cx="1726178" cy="400110"/>
          </a:xfrm>
          <a:prstGeom prst="rect">
            <a:avLst/>
          </a:prstGeom>
          <a:noFill/>
        </p:spPr>
        <p:txBody>
          <a:bodyPr wrap="none" rtlCol="0">
            <a:spAutoFit/>
          </a:bodyPr>
          <a:lstStyle/>
          <a:p>
            <a:r>
              <a:rPr lang="en-GB" sz="2000" dirty="0">
                <a:solidFill>
                  <a:srgbClr val="002060"/>
                </a:solidFill>
                <a:latin typeface="ChevinBold" panose="02000700000000000000" pitchFamily="2" charset="0"/>
              </a:rPr>
              <a:t>October 2016</a:t>
            </a:r>
          </a:p>
        </p:txBody>
      </p:sp>
      <p:sp>
        <p:nvSpPr>
          <p:cNvPr id="6" name="Rectangle 5"/>
          <p:cNvSpPr/>
          <p:nvPr/>
        </p:nvSpPr>
        <p:spPr>
          <a:xfrm>
            <a:off x="395536" y="2224742"/>
            <a:ext cx="8275497" cy="2800767"/>
          </a:xfrm>
          <a:prstGeom prst="rect">
            <a:avLst/>
          </a:prstGeom>
        </p:spPr>
        <p:txBody>
          <a:bodyPr wrap="square">
            <a:spAutoFit/>
          </a:bodyPr>
          <a:lstStyle/>
          <a:p>
            <a:pPr>
              <a:spcAft>
                <a:spcPts val="600"/>
              </a:spcAft>
            </a:pPr>
            <a:r>
              <a:rPr lang="en-US" sz="2000" dirty="0">
                <a:solidFill>
                  <a:srgbClr val="002060"/>
                </a:solidFill>
                <a:latin typeface="ChevinBold" panose="02000700000000000000" pitchFamily="2" charset="0"/>
              </a:rPr>
              <a:t>Aim:</a:t>
            </a:r>
          </a:p>
          <a:p>
            <a:pPr>
              <a:spcAft>
                <a:spcPts val="600"/>
              </a:spcAft>
            </a:pPr>
            <a:r>
              <a:rPr lang="en-US" b="1" dirty="0">
                <a:latin typeface="ChevinLight" panose="02000300000000000000" pitchFamily="2" charset="0"/>
              </a:rPr>
              <a:t>Minimise the risk of individual stress-related illness or injury through:</a:t>
            </a:r>
          </a:p>
          <a:p>
            <a:pPr marL="342900" indent="-342900">
              <a:spcAft>
                <a:spcPts val="600"/>
              </a:spcAft>
              <a:buFont typeface="+mj-lt"/>
              <a:buAutoNum type="arabicPeriod"/>
            </a:pPr>
            <a:r>
              <a:rPr lang="en-GB" dirty="0">
                <a:latin typeface="ChevinLight" panose="02000300000000000000" pitchFamily="2" charset="0"/>
              </a:rPr>
              <a:t>Signs of individual stress identified or an employee is absent with Stress/Stress related condition.</a:t>
            </a:r>
          </a:p>
          <a:p>
            <a:pPr marL="342900" indent="-342900">
              <a:spcAft>
                <a:spcPts val="600"/>
              </a:spcAft>
              <a:buFont typeface="+mj-lt"/>
              <a:buAutoNum type="arabicPeriod"/>
            </a:pPr>
            <a:r>
              <a:rPr lang="en-GB" dirty="0">
                <a:latin typeface="ChevinLight" panose="02000300000000000000" pitchFamily="2" charset="0"/>
              </a:rPr>
              <a:t>Individual and line manager complete a Guided Conversation for Stress.</a:t>
            </a:r>
          </a:p>
          <a:p>
            <a:pPr marL="342900" indent="-342900">
              <a:spcAft>
                <a:spcPts val="600"/>
              </a:spcAft>
              <a:buFont typeface="+mj-lt"/>
              <a:buAutoNum type="arabicPeriod"/>
            </a:pPr>
            <a:r>
              <a:rPr lang="en-GB" dirty="0">
                <a:latin typeface="ChevinLight" panose="02000300000000000000" pitchFamily="2" charset="0"/>
              </a:rPr>
              <a:t>Cause/s of stress identified and supporting action plan in place where required.</a:t>
            </a:r>
          </a:p>
          <a:p>
            <a:pPr marL="342900" indent="-342900">
              <a:spcAft>
                <a:spcPts val="600"/>
              </a:spcAft>
              <a:buFont typeface="+mj-lt"/>
              <a:buAutoNum type="arabicPeriod"/>
            </a:pPr>
            <a:r>
              <a:rPr lang="en-GB" dirty="0">
                <a:latin typeface="ChevinLight" panose="02000300000000000000" pitchFamily="2" charset="0"/>
              </a:rPr>
              <a:t>Follow up schedule agreed and actions reviewed against plan.</a:t>
            </a:r>
            <a:endParaRPr lang="en-US" dirty="0">
              <a:latin typeface="ChevinLight" panose="02000300000000000000" pitchFamily="2" charset="0"/>
            </a:endParaRPr>
          </a:p>
          <a:p>
            <a:pPr marL="342900" indent="-342900">
              <a:spcAft>
                <a:spcPts val="600"/>
              </a:spcAft>
              <a:buFont typeface="+mj-lt"/>
              <a:buAutoNum type="arabicPeriod"/>
            </a:pPr>
            <a:r>
              <a:rPr lang="en-US" dirty="0">
                <a:latin typeface="ChevinLight" panose="02000300000000000000" pitchFamily="2" charset="0"/>
              </a:rPr>
              <a:t>Re-assessment activity where mutually agreed.</a:t>
            </a:r>
            <a:endParaRPr lang="en-GB" dirty="0">
              <a:latin typeface="ChevinLight" panose="02000300000000000000" pitchFamily="2" charset="0"/>
            </a:endParaRPr>
          </a:p>
        </p:txBody>
      </p:sp>
      <p:sp>
        <p:nvSpPr>
          <p:cNvPr id="9" name="Rectangle 8"/>
          <p:cNvSpPr/>
          <p:nvPr/>
        </p:nvSpPr>
        <p:spPr>
          <a:xfrm>
            <a:off x="395536" y="4988516"/>
            <a:ext cx="8275497" cy="1815882"/>
          </a:xfrm>
          <a:prstGeom prst="rect">
            <a:avLst/>
          </a:prstGeom>
        </p:spPr>
        <p:txBody>
          <a:bodyPr wrap="square">
            <a:spAutoFit/>
          </a:bodyPr>
          <a:lstStyle/>
          <a:p>
            <a:pPr>
              <a:spcAft>
                <a:spcPts val="600"/>
              </a:spcAft>
            </a:pPr>
            <a:r>
              <a:rPr lang="en-GB" sz="2000" dirty="0">
                <a:solidFill>
                  <a:srgbClr val="002060"/>
                </a:solidFill>
                <a:latin typeface="ChevinBold" panose="02000700000000000000" pitchFamily="2" charset="0"/>
              </a:rPr>
              <a:t>Support available:</a:t>
            </a:r>
          </a:p>
          <a:p>
            <a:pPr marL="285750" indent="-285750">
              <a:spcAft>
                <a:spcPts val="600"/>
              </a:spcAft>
              <a:buFont typeface="Arial" panose="020B0604020202020204" pitchFamily="34" charset="0"/>
              <a:buChar char="•"/>
            </a:pPr>
            <a:r>
              <a:rPr lang="en-GB" dirty="0">
                <a:latin typeface="ChevinLight" panose="02000300000000000000" pitchFamily="2" charset="0"/>
              </a:rPr>
              <a:t>HRSC Advice and Support.</a:t>
            </a:r>
          </a:p>
          <a:p>
            <a:pPr marL="285750" indent="-285750">
              <a:spcAft>
                <a:spcPts val="600"/>
              </a:spcAft>
              <a:buFont typeface="Arial" panose="020B0604020202020204" pitchFamily="34" charset="0"/>
              <a:buChar char="•"/>
            </a:pPr>
            <a:r>
              <a:rPr lang="en-GB" dirty="0">
                <a:latin typeface="ChevinLight" panose="02000300000000000000" pitchFamily="2" charset="0"/>
              </a:rPr>
              <a:t>First Class Support helpline.</a:t>
            </a:r>
          </a:p>
          <a:p>
            <a:pPr marL="285750" indent="-285750">
              <a:spcAft>
                <a:spcPts val="600"/>
              </a:spcAft>
              <a:buFont typeface="Arial" panose="020B0604020202020204" pitchFamily="34" charset="0"/>
              <a:buChar char="•"/>
            </a:pPr>
            <a:r>
              <a:rPr lang="en-GB" dirty="0">
                <a:latin typeface="ChevinLight" panose="02000300000000000000" pitchFamily="2" charset="0"/>
              </a:rPr>
              <a:t>SHE Team.</a:t>
            </a:r>
          </a:p>
          <a:p>
            <a:pPr marL="285750" indent="-285750">
              <a:spcAft>
                <a:spcPts val="600"/>
              </a:spcAft>
              <a:buFont typeface="Arial" panose="020B0604020202020204" pitchFamily="34" charset="0"/>
              <a:buChar char="•"/>
            </a:pPr>
            <a:r>
              <a:rPr lang="en-GB" dirty="0">
                <a:latin typeface="ChevinLight" panose="02000300000000000000" pitchFamily="2" charset="0"/>
              </a:rPr>
              <a:t>H&amp;W Intranet pages and on PSP.</a:t>
            </a:r>
          </a:p>
        </p:txBody>
      </p:sp>
      <p:sp>
        <p:nvSpPr>
          <p:cNvPr id="10" name="TextBox 9"/>
          <p:cNvSpPr txBox="1"/>
          <p:nvPr/>
        </p:nvSpPr>
        <p:spPr>
          <a:xfrm>
            <a:off x="245986" y="170576"/>
            <a:ext cx="8149860"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Preventing and Managing Workplace Stress</a:t>
            </a:r>
          </a:p>
        </p:txBody>
      </p:sp>
    </p:spTree>
    <p:extLst>
      <p:ext uri="{BB962C8B-B14F-4D97-AF65-F5344CB8AC3E}">
        <p14:creationId xmlns:p14="http://schemas.microsoft.com/office/powerpoint/2010/main" val="33178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251" y="748219"/>
            <a:ext cx="6518772" cy="400110"/>
          </a:xfrm>
          <a:prstGeom prst="rect">
            <a:avLst/>
          </a:prstGeom>
          <a:noFill/>
        </p:spPr>
        <p:txBody>
          <a:bodyPr wrap="none" rtlCol="0">
            <a:spAutoFit/>
          </a:bodyPr>
          <a:lstStyle/>
          <a:p>
            <a:r>
              <a:rPr lang="en-GB" sz="2000" dirty="0">
                <a:solidFill>
                  <a:srgbClr val="002060"/>
                </a:solidFill>
                <a:latin typeface="ChevinBold" panose="02000700000000000000" pitchFamily="2" charset="0"/>
              </a:rPr>
              <a:t>Health and Safety Executive (HSE) Workplace Stressors</a:t>
            </a:r>
          </a:p>
        </p:txBody>
      </p:sp>
      <p:sp>
        <p:nvSpPr>
          <p:cNvPr id="10" name="TextBox 9"/>
          <p:cNvSpPr txBox="1"/>
          <p:nvPr/>
        </p:nvSpPr>
        <p:spPr>
          <a:xfrm>
            <a:off x="245986" y="170576"/>
            <a:ext cx="8149860"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Preventing and Managing Workplace Stress</a:t>
            </a:r>
          </a:p>
        </p:txBody>
      </p:sp>
      <p:sp>
        <p:nvSpPr>
          <p:cNvPr id="7" name="Rectangle 6">
            <a:extLst>
              <a:ext uri="{FF2B5EF4-FFF2-40B4-BE49-F238E27FC236}">
                <a16:creationId xmlns:a16="http://schemas.microsoft.com/office/drawing/2014/main" xmlns="" id="{A19560A8-0F0A-403E-8ECC-C7A0CFAE020F}"/>
              </a:ext>
            </a:extLst>
          </p:cNvPr>
          <p:cNvSpPr/>
          <p:nvPr/>
        </p:nvSpPr>
        <p:spPr>
          <a:xfrm>
            <a:off x="375251" y="1202752"/>
            <a:ext cx="8547654" cy="646331"/>
          </a:xfrm>
          <a:prstGeom prst="rect">
            <a:avLst/>
          </a:prstGeom>
        </p:spPr>
        <p:txBody>
          <a:bodyPr wrap="square">
            <a:spAutoFit/>
          </a:bodyPr>
          <a:lstStyle/>
          <a:p>
            <a:pPr>
              <a:spcAft>
                <a:spcPts val="0"/>
              </a:spcAft>
            </a:pPr>
            <a:r>
              <a:rPr lang="en-GB" dirty="0">
                <a:latin typeface="ChevinLight" panose="02000300000000000000" pitchFamily="2" charset="0"/>
                <a:ea typeface="Times New Roman" panose="02020603050405020304" pitchFamily="18" charset="0"/>
                <a:cs typeface="Arial" panose="020B0604020202020204" pitchFamily="34" charset="0"/>
              </a:rPr>
              <a:t>To help workplaces work together to address stress the HSE has identified six key areas (or ‘risk factors’) that can be causes of work related stress.</a:t>
            </a:r>
            <a:endParaRPr lang="en-GB" dirty="0">
              <a:latin typeface="ChevinLight" panose="02000300000000000000" pitchFamily="2" charset="0"/>
              <a:ea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9F4D4E1B-5277-4A6B-93E1-7CA950EE206A}"/>
              </a:ext>
            </a:extLst>
          </p:cNvPr>
          <p:cNvSpPr/>
          <p:nvPr/>
        </p:nvSpPr>
        <p:spPr>
          <a:xfrm>
            <a:off x="3476268" y="3363477"/>
            <a:ext cx="1692000" cy="1692000"/>
          </a:xfrm>
          <a:prstGeom prst="ellipse">
            <a:avLst/>
          </a:prstGeom>
          <a:solidFill>
            <a:srgbClr val="FFA7A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hevinBold" panose="02000700000000000000" pitchFamily="2" charset="0"/>
              </a:rPr>
              <a:t>Stress</a:t>
            </a:r>
            <a:endParaRPr lang="en-GB" sz="2000" dirty="0">
              <a:latin typeface="ChevinBold" panose="02000700000000000000" pitchFamily="2" charset="0"/>
            </a:endParaRPr>
          </a:p>
        </p:txBody>
      </p:sp>
      <p:sp>
        <p:nvSpPr>
          <p:cNvPr id="14" name="Flowchart: Alternate Process 13">
            <a:extLst>
              <a:ext uri="{FF2B5EF4-FFF2-40B4-BE49-F238E27FC236}">
                <a16:creationId xmlns:a16="http://schemas.microsoft.com/office/drawing/2014/main" xmlns="" id="{4A85AFE9-D843-4DFA-961C-8972E0E4DE96}"/>
              </a:ext>
            </a:extLst>
          </p:cNvPr>
          <p:cNvSpPr/>
          <p:nvPr/>
        </p:nvSpPr>
        <p:spPr>
          <a:xfrm>
            <a:off x="1043608" y="5435285"/>
            <a:ext cx="1728000" cy="755976"/>
          </a:xfrm>
          <a:prstGeom prst="flowChartAlternate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ChevinBold" panose="02000700000000000000" pitchFamily="2" charset="0"/>
              </a:rPr>
              <a:t>Relationships</a:t>
            </a:r>
            <a:endParaRPr lang="en-GB" sz="1400" dirty="0">
              <a:latin typeface="ChevinBold" panose="02000700000000000000" pitchFamily="2" charset="0"/>
            </a:endParaRPr>
          </a:p>
        </p:txBody>
      </p:sp>
      <p:sp>
        <p:nvSpPr>
          <p:cNvPr id="15" name="Flowchart: Alternate Process 14">
            <a:extLst>
              <a:ext uri="{FF2B5EF4-FFF2-40B4-BE49-F238E27FC236}">
                <a16:creationId xmlns:a16="http://schemas.microsoft.com/office/drawing/2014/main" xmlns="" id="{40AFDCE0-B79E-4BF2-A17B-B44EB264329A}"/>
              </a:ext>
            </a:extLst>
          </p:cNvPr>
          <p:cNvSpPr/>
          <p:nvPr/>
        </p:nvSpPr>
        <p:spPr>
          <a:xfrm>
            <a:off x="5880518" y="2297111"/>
            <a:ext cx="1728000" cy="755976"/>
          </a:xfrm>
          <a:prstGeom prst="flowChartAlternate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ChevinBold" panose="02000700000000000000" pitchFamily="2" charset="0"/>
              </a:rPr>
              <a:t>Demands</a:t>
            </a:r>
            <a:endParaRPr lang="en-GB" sz="1400" dirty="0">
              <a:latin typeface="ChevinBold" panose="02000700000000000000" pitchFamily="2" charset="0"/>
            </a:endParaRPr>
          </a:p>
        </p:txBody>
      </p:sp>
      <p:sp>
        <p:nvSpPr>
          <p:cNvPr id="16" name="Flowchart: Alternate Process 15">
            <a:extLst>
              <a:ext uri="{FF2B5EF4-FFF2-40B4-BE49-F238E27FC236}">
                <a16:creationId xmlns:a16="http://schemas.microsoft.com/office/drawing/2014/main" xmlns="" id="{6730B81C-0FE5-439A-BF8F-2F8DB5E95DA4}"/>
              </a:ext>
            </a:extLst>
          </p:cNvPr>
          <p:cNvSpPr/>
          <p:nvPr/>
        </p:nvSpPr>
        <p:spPr>
          <a:xfrm>
            <a:off x="6300384" y="3816836"/>
            <a:ext cx="1728000" cy="755976"/>
          </a:xfrm>
          <a:prstGeom prst="flowChartAlternate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ChevinBold" panose="02000700000000000000" pitchFamily="2" charset="0"/>
              </a:rPr>
              <a:t>Control</a:t>
            </a:r>
            <a:endParaRPr lang="en-GB" sz="1400" dirty="0">
              <a:latin typeface="ChevinBold" panose="02000700000000000000" pitchFamily="2" charset="0"/>
            </a:endParaRPr>
          </a:p>
        </p:txBody>
      </p:sp>
      <p:sp>
        <p:nvSpPr>
          <p:cNvPr id="17" name="Flowchart: Alternate Process 16">
            <a:extLst>
              <a:ext uri="{FF2B5EF4-FFF2-40B4-BE49-F238E27FC236}">
                <a16:creationId xmlns:a16="http://schemas.microsoft.com/office/drawing/2014/main" xmlns="" id="{F0297647-6C85-4EE9-B3AC-A9D73F6EFCF2}"/>
              </a:ext>
            </a:extLst>
          </p:cNvPr>
          <p:cNvSpPr/>
          <p:nvPr/>
        </p:nvSpPr>
        <p:spPr>
          <a:xfrm>
            <a:off x="5880518" y="5435285"/>
            <a:ext cx="1728000" cy="755976"/>
          </a:xfrm>
          <a:prstGeom prst="flowChartAlternate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ChevinBold" panose="02000700000000000000" pitchFamily="2" charset="0"/>
              </a:rPr>
              <a:t>Support</a:t>
            </a:r>
            <a:endParaRPr lang="en-GB" sz="1400" dirty="0">
              <a:latin typeface="ChevinBold" panose="02000700000000000000" pitchFamily="2" charset="0"/>
            </a:endParaRPr>
          </a:p>
        </p:txBody>
      </p:sp>
      <p:sp>
        <p:nvSpPr>
          <p:cNvPr id="18" name="Flowchart: Alternate Process 17">
            <a:extLst>
              <a:ext uri="{FF2B5EF4-FFF2-40B4-BE49-F238E27FC236}">
                <a16:creationId xmlns:a16="http://schemas.microsoft.com/office/drawing/2014/main" xmlns="" id="{D07C2D15-2377-429B-ABB1-ECE504B3B8AB}"/>
              </a:ext>
            </a:extLst>
          </p:cNvPr>
          <p:cNvSpPr/>
          <p:nvPr/>
        </p:nvSpPr>
        <p:spPr>
          <a:xfrm>
            <a:off x="1043608" y="2312984"/>
            <a:ext cx="1728000" cy="755976"/>
          </a:xfrm>
          <a:prstGeom prst="flowChartAlternate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ChevinBold" panose="02000700000000000000" pitchFamily="2" charset="0"/>
              </a:rPr>
              <a:t>Change</a:t>
            </a:r>
            <a:endParaRPr lang="en-GB" sz="1400" dirty="0">
              <a:latin typeface="ChevinBold" panose="02000700000000000000" pitchFamily="2" charset="0"/>
            </a:endParaRPr>
          </a:p>
        </p:txBody>
      </p:sp>
      <p:sp>
        <p:nvSpPr>
          <p:cNvPr id="19" name="Flowchart: Alternate Process 18">
            <a:extLst>
              <a:ext uri="{FF2B5EF4-FFF2-40B4-BE49-F238E27FC236}">
                <a16:creationId xmlns:a16="http://schemas.microsoft.com/office/drawing/2014/main" xmlns="" id="{86B48CF2-98CA-4D3F-85A6-E21014E0320C}"/>
              </a:ext>
            </a:extLst>
          </p:cNvPr>
          <p:cNvSpPr/>
          <p:nvPr/>
        </p:nvSpPr>
        <p:spPr>
          <a:xfrm>
            <a:off x="687358" y="3876365"/>
            <a:ext cx="1728000" cy="755976"/>
          </a:xfrm>
          <a:prstGeom prst="flowChartAlternateProcess">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ChevinBold" panose="02000700000000000000" pitchFamily="2" charset="0"/>
              </a:rPr>
              <a:t>Role</a:t>
            </a:r>
            <a:endParaRPr lang="en-GB" sz="1400" dirty="0">
              <a:latin typeface="ChevinBold" panose="02000700000000000000" pitchFamily="2" charset="0"/>
            </a:endParaRPr>
          </a:p>
        </p:txBody>
      </p:sp>
      <p:cxnSp>
        <p:nvCxnSpPr>
          <p:cNvPr id="23" name="Straight Arrow Connector 22">
            <a:extLst>
              <a:ext uri="{FF2B5EF4-FFF2-40B4-BE49-F238E27FC236}">
                <a16:creationId xmlns:a16="http://schemas.microsoft.com/office/drawing/2014/main" xmlns="" id="{3ACC09FF-955B-4A7E-8AC7-387CF3347FC1}"/>
              </a:ext>
            </a:extLst>
          </p:cNvPr>
          <p:cNvCxnSpPr>
            <a:cxnSpLocks/>
          </p:cNvCxnSpPr>
          <p:nvPr/>
        </p:nvCxnSpPr>
        <p:spPr>
          <a:xfrm rot="2700000">
            <a:off x="5521183" y="3103783"/>
            <a:ext cx="0" cy="648000"/>
          </a:xfrm>
          <a:prstGeom prst="straightConnector1">
            <a:avLst/>
          </a:prstGeom>
          <a:ln w="571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575183A1-1781-4F28-8714-EFA138F2FD6D}"/>
              </a:ext>
            </a:extLst>
          </p:cNvPr>
          <p:cNvCxnSpPr>
            <a:cxnSpLocks/>
          </p:cNvCxnSpPr>
          <p:nvPr/>
        </p:nvCxnSpPr>
        <p:spPr>
          <a:xfrm rot="-2700000">
            <a:off x="3144918" y="3089080"/>
            <a:ext cx="0" cy="648000"/>
          </a:xfrm>
          <a:prstGeom prst="straightConnector1">
            <a:avLst/>
          </a:prstGeom>
          <a:ln w="571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62B4DBF-A49F-4804-9864-8CF713E59B35}"/>
              </a:ext>
            </a:extLst>
          </p:cNvPr>
          <p:cNvCxnSpPr>
            <a:cxnSpLocks/>
          </p:cNvCxnSpPr>
          <p:nvPr/>
        </p:nvCxnSpPr>
        <p:spPr>
          <a:xfrm rot="8100000">
            <a:off x="5562220" y="4838977"/>
            <a:ext cx="0" cy="648000"/>
          </a:xfrm>
          <a:prstGeom prst="straightConnector1">
            <a:avLst/>
          </a:prstGeom>
          <a:ln w="571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076A797-F55D-41D9-B22B-5B32879BE95B}"/>
              </a:ext>
            </a:extLst>
          </p:cNvPr>
          <p:cNvCxnSpPr>
            <a:cxnSpLocks/>
          </p:cNvCxnSpPr>
          <p:nvPr/>
        </p:nvCxnSpPr>
        <p:spPr>
          <a:xfrm rot="-8100000">
            <a:off x="3144918" y="4838976"/>
            <a:ext cx="0" cy="648000"/>
          </a:xfrm>
          <a:prstGeom prst="straightConnector1">
            <a:avLst/>
          </a:prstGeom>
          <a:ln w="571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3029DC48-1D32-400C-B26F-9701CB554E09}"/>
              </a:ext>
            </a:extLst>
          </p:cNvPr>
          <p:cNvCxnSpPr>
            <a:cxnSpLocks/>
          </p:cNvCxnSpPr>
          <p:nvPr/>
        </p:nvCxnSpPr>
        <p:spPr>
          <a:xfrm rot="5400000">
            <a:off x="5791323" y="3861396"/>
            <a:ext cx="0" cy="648000"/>
          </a:xfrm>
          <a:prstGeom prst="straightConnector1">
            <a:avLst/>
          </a:prstGeom>
          <a:ln w="571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DBDA81D7-0CB8-4A6F-B5C2-D26C52325EDA}"/>
              </a:ext>
            </a:extLst>
          </p:cNvPr>
          <p:cNvCxnSpPr>
            <a:cxnSpLocks/>
          </p:cNvCxnSpPr>
          <p:nvPr/>
        </p:nvCxnSpPr>
        <p:spPr>
          <a:xfrm rot="-5400000">
            <a:off x="2915815" y="3915036"/>
            <a:ext cx="0" cy="648000"/>
          </a:xfrm>
          <a:prstGeom prst="straightConnector1">
            <a:avLst/>
          </a:prstGeom>
          <a:ln w="5715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61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251" y="748219"/>
            <a:ext cx="6518772" cy="400110"/>
          </a:xfrm>
          <a:prstGeom prst="rect">
            <a:avLst/>
          </a:prstGeom>
          <a:noFill/>
        </p:spPr>
        <p:txBody>
          <a:bodyPr wrap="none" rtlCol="0">
            <a:spAutoFit/>
          </a:bodyPr>
          <a:lstStyle/>
          <a:p>
            <a:r>
              <a:rPr lang="en-GB" sz="2000" dirty="0">
                <a:solidFill>
                  <a:srgbClr val="002060"/>
                </a:solidFill>
                <a:latin typeface="ChevinBold" panose="02000700000000000000" pitchFamily="2" charset="0"/>
              </a:rPr>
              <a:t>Health and Safety Executive (HSE) Workplace Stressors</a:t>
            </a:r>
          </a:p>
        </p:txBody>
      </p:sp>
      <p:sp>
        <p:nvSpPr>
          <p:cNvPr id="10" name="TextBox 9"/>
          <p:cNvSpPr txBox="1"/>
          <p:nvPr/>
        </p:nvSpPr>
        <p:spPr>
          <a:xfrm>
            <a:off x="245986" y="170576"/>
            <a:ext cx="8361456"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Preventing and Managing Workplace Stress</a:t>
            </a:r>
          </a:p>
        </p:txBody>
      </p:sp>
      <p:sp>
        <p:nvSpPr>
          <p:cNvPr id="7" name="Rectangle 6">
            <a:extLst>
              <a:ext uri="{FF2B5EF4-FFF2-40B4-BE49-F238E27FC236}">
                <a16:creationId xmlns:a16="http://schemas.microsoft.com/office/drawing/2014/main" xmlns="" id="{A19560A8-0F0A-403E-8ECC-C7A0CFAE020F}"/>
              </a:ext>
            </a:extLst>
          </p:cNvPr>
          <p:cNvSpPr/>
          <p:nvPr/>
        </p:nvSpPr>
        <p:spPr>
          <a:xfrm>
            <a:off x="375251" y="1202752"/>
            <a:ext cx="8547654" cy="646331"/>
          </a:xfrm>
          <a:prstGeom prst="rect">
            <a:avLst/>
          </a:prstGeom>
        </p:spPr>
        <p:txBody>
          <a:bodyPr wrap="square">
            <a:spAutoFit/>
          </a:bodyPr>
          <a:lstStyle/>
          <a:p>
            <a:pPr>
              <a:spcAft>
                <a:spcPts val="0"/>
              </a:spcAft>
            </a:pPr>
            <a:r>
              <a:rPr lang="en-GB" dirty="0">
                <a:latin typeface="ChevinLight" panose="02000300000000000000" pitchFamily="2" charset="0"/>
                <a:ea typeface="Times New Roman" panose="02020603050405020304" pitchFamily="18" charset="0"/>
                <a:cs typeface="Arial" panose="020B0604020202020204" pitchFamily="34" charset="0"/>
              </a:rPr>
              <a:t>To help workplaces work together to address stress the HSE has identified six key areas (or ‘risk factors’) that can be causes of work related stress.</a:t>
            </a:r>
            <a:endParaRPr lang="en-GB" dirty="0">
              <a:latin typeface="ChevinLight" panose="02000300000000000000" pitchFamily="2"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47A59E79-0C43-4640-BCB0-710E937C8F12}"/>
              </a:ext>
            </a:extLst>
          </p:cNvPr>
          <p:cNvGraphicFramePr>
            <a:graphicFrameLocks noGrp="1"/>
          </p:cNvGraphicFramePr>
          <p:nvPr>
            <p:extLst>
              <p:ext uri="{D42A27DB-BD31-4B8C-83A1-F6EECF244321}">
                <p14:modId xmlns:p14="http://schemas.microsoft.com/office/powerpoint/2010/main" val="213072144"/>
              </p:ext>
            </p:extLst>
          </p:nvPr>
        </p:nvGraphicFramePr>
        <p:xfrm>
          <a:off x="421397" y="2132856"/>
          <a:ext cx="8473470" cy="3672840"/>
        </p:xfrm>
        <a:graphic>
          <a:graphicData uri="http://schemas.openxmlformats.org/drawingml/2006/table">
            <a:tbl>
              <a:tblPr firstRow="1" bandRow="1">
                <a:tableStyleId>{5C22544A-7EE6-4342-B048-85BDC9FD1C3A}</a:tableStyleId>
              </a:tblPr>
              <a:tblGrid>
                <a:gridCol w="3001470">
                  <a:extLst>
                    <a:ext uri="{9D8B030D-6E8A-4147-A177-3AD203B41FA5}">
                      <a16:colId xmlns:a16="http://schemas.microsoft.com/office/drawing/2014/main" xmlns="" val="393725161"/>
                    </a:ext>
                  </a:extLst>
                </a:gridCol>
                <a:gridCol w="5472000">
                  <a:extLst>
                    <a:ext uri="{9D8B030D-6E8A-4147-A177-3AD203B41FA5}">
                      <a16:colId xmlns:a16="http://schemas.microsoft.com/office/drawing/2014/main" xmlns="" val="2850084841"/>
                    </a:ext>
                  </a:extLst>
                </a:gridCol>
              </a:tblGrid>
              <a:tr h="370840">
                <a:tc>
                  <a:txBody>
                    <a:bodyPr/>
                    <a:lstStyle/>
                    <a:p>
                      <a:r>
                        <a:rPr lang="en-GB" dirty="0">
                          <a:latin typeface="ChevinLight" panose="02000300000000000000" pitchFamily="2" charset="0"/>
                        </a:rPr>
                        <a:t>Workplace Stressor</a:t>
                      </a:r>
                    </a:p>
                  </a:txBody>
                  <a:tcPr/>
                </a:tc>
                <a:tc>
                  <a:txBody>
                    <a:bodyPr/>
                    <a:lstStyle/>
                    <a:p>
                      <a:r>
                        <a:rPr lang="en-GB" dirty="0">
                          <a:latin typeface="ChevinLight" panose="02000300000000000000" pitchFamily="2" charset="0"/>
                        </a:rPr>
                        <a:t>HSE Definition Includes</a:t>
                      </a:r>
                    </a:p>
                  </a:txBody>
                  <a:tcPr/>
                </a:tc>
                <a:extLst>
                  <a:ext uri="{0D108BD9-81ED-4DB2-BD59-A6C34878D82A}">
                    <a16:rowId xmlns:a16="http://schemas.microsoft.com/office/drawing/2014/main" xmlns="" val="4223088891"/>
                  </a:ext>
                </a:extLst>
              </a:tr>
              <a:tr h="370840">
                <a:tc>
                  <a:txBody>
                    <a:bodyPr/>
                    <a:lstStyle/>
                    <a:p>
                      <a:r>
                        <a:rPr lang="en-US" dirty="0">
                          <a:latin typeface="ChevinLight" panose="02000300000000000000" pitchFamily="2" charset="0"/>
                        </a:rPr>
                        <a:t>The </a:t>
                      </a:r>
                      <a:r>
                        <a:rPr lang="en-US" b="1" dirty="0">
                          <a:latin typeface="ChevinLight" panose="02000300000000000000" pitchFamily="2" charset="0"/>
                        </a:rPr>
                        <a:t>demands</a:t>
                      </a:r>
                      <a:r>
                        <a:rPr lang="en-US" dirty="0">
                          <a:latin typeface="ChevinLight" panose="02000300000000000000" pitchFamily="2" charset="0"/>
                        </a:rPr>
                        <a:t> of your job</a:t>
                      </a:r>
                      <a:endParaRPr lang="en-GB" dirty="0">
                        <a:latin typeface="ChevinLight" panose="02000300000000000000" pitchFamily="2" charset="0"/>
                      </a:endParaRPr>
                    </a:p>
                  </a:txBody>
                  <a:tcPr/>
                </a:tc>
                <a:tc>
                  <a:txBody>
                    <a:bodyPr/>
                    <a:lstStyle/>
                    <a:p>
                      <a:r>
                        <a:rPr lang="en-US" sz="1800" b="0" i="0" kern="1200" dirty="0">
                          <a:solidFill>
                            <a:schemeClr val="dk1"/>
                          </a:solidFill>
                          <a:effectLst/>
                          <a:latin typeface="ChevinLight" panose="02000300000000000000" pitchFamily="2" charset="0"/>
                          <a:ea typeface="+mn-ea"/>
                          <a:cs typeface="+mn-cs"/>
                        </a:rPr>
                        <a:t>Workload; work patterns; and the working environment.</a:t>
                      </a:r>
                      <a:endParaRPr lang="en-GB" dirty="0">
                        <a:latin typeface="ChevinLight" panose="02000300000000000000" pitchFamily="2" charset="0"/>
                      </a:endParaRPr>
                    </a:p>
                  </a:txBody>
                  <a:tcPr/>
                </a:tc>
                <a:extLst>
                  <a:ext uri="{0D108BD9-81ED-4DB2-BD59-A6C34878D82A}">
                    <a16:rowId xmlns:a16="http://schemas.microsoft.com/office/drawing/2014/main" xmlns="" val="242210011"/>
                  </a:ext>
                </a:extLst>
              </a:tr>
              <a:tr h="370840">
                <a:tc>
                  <a:txBody>
                    <a:bodyPr/>
                    <a:lstStyle/>
                    <a:p>
                      <a:r>
                        <a:rPr lang="en-GB" dirty="0">
                          <a:latin typeface="ChevinLight" panose="02000300000000000000" pitchFamily="2" charset="0"/>
                        </a:rPr>
                        <a:t>Your </a:t>
                      </a:r>
                      <a:r>
                        <a:rPr lang="en-GB" b="1" dirty="0">
                          <a:latin typeface="ChevinLight" panose="02000300000000000000" pitchFamily="2" charset="0"/>
                        </a:rPr>
                        <a:t>control </a:t>
                      </a:r>
                      <a:r>
                        <a:rPr lang="en-GB" dirty="0">
                          <a:latin typeface="ChevinLight" panose="02000300000000000000" pitchFamily="2" charset="0"/>
                        </a:rPr>
                        <a:t>over your work</a:t>
                      </a:r>
                    </a:p>
                  </a:txBody>
                  <a:tcPr/>
                </a:tc>
                <a:tc>
                  <a:txBody>
                    <a:bodyPr/>
                    <a:lstStyle/>
                    <a:p>
                      <a:r>
                        <a:rPr lang="en-US" sz="1800" b="0" i="0" kern="1200" dirty="0">
                          <a:solidFill>
                            <a:schemeClr val="dk1"/>
                          </a:solidFill>
                          <a:effectLst/>
                          <a:latin typeface="ChevinLight" panose="02000300000000000000" pitchFamily="2" charset="0"/>
                          <a:ea typeface="+mn-ea"/>
                          <a:cs typeface="+mn-cs"/>
                        </a:rPr>
                        <a:t>How much say the person has in the way they work.</a:t>
                      </a:r>
                      <a:endParaRPr lang="en-GB" dirty="0">
                        <a:latin typeface="ChevinLight" panose="02000300000000000000" pitchFamily="2" charset="0"/>
                      </a:endParaRPr>
                    </a:p>
                  </a:txBody>
                  <a:tcPr/>
                </a:tc>
                <a:extLst>
                  <a:ext uri="{0D108BD9-81ED-4DB2-BD59-A6C34878D82A}">
                    <a16:rowId xmlns:a16="http://schemas.microsoft.com/office/drawing/2014/main" xmlns="" val="3195019863"/>
                  </a:ext>
                </a:extLst>
              </a:tr>
              <a:tr h="370840">
                <a:tc>
                  <a:txBody>
                    <a:bodyPr/>
                    <a:lstStyle/>
                    <a:p>
                      <a:r>
                        <a:rPr lang="en-GB" dirty="0">
                          <a:latin typeface="ChevinLight" panose="02000300000000000000" pitchFamily="2" charset="0"/>
                        </a:rPr>
                        <a:t>The </a:t>
                      </a:r>
                      <a:r>
                        <a:rPr lang="en-GB" b="1" dirty="0">
                          <a:latin typeface="ChevinLight" panose="02000300000000000000" pitchFamily="2" charset="0"/>
                        </a:rPr>
                        <a:t>support</a:t>
                      </a:r>
                      <a:r>
                        <a:rPr lang="en-GB" dirty="0">
                          <a:latin typeface="ChevinLight" panose="02000300000000000000" pitchFamily="2" charset="0"/>
                        </a:rPr>
                        <a:t> you receive from managers and colleagues</a:t>
                      </a:r>
                    </a:p>
                  </a:txBody>
                  <a:tcPr/>
                </a:tc>
                <a:tc>
                  <a:txBody>
                    <a:bodyPr/>
                    <a:lstStyle/>
                    <a:p>
                      <a:r>
                        <a:rPr lang="en-US" sz="1800" b="0" i="0" kern="1200" dirty="0">
                          <a:solidFill>
                            <a:schemeClr val="dk1"/>
                          </a:solidFill>
                          <a:effectLst/>
                          <a:latin typeface="ChevinLight" panose="02000300000000000000" pitchFamily="2" charset="0"/>
                          <a:ea typeface="+mn-ea"/>
                          <a:cs typeface="+mn-cs"/>
                        </a:rPr>
                        <a:t>The encouragement and resources provided by the </a:t>
                      </a:r>
                      <a:r>
                        <a:rPr lang="en-US" sz="1800" b="0" i="0" kern="1200" dirty="0" err="1">
                          <a:solidFill>
                            <a:schemeClr val="dk1"/>
                          </a:solidFill>
                          <a:effectLst/>
                          <a:latin typeface="ChevinLight" panose="02000300000000000000" pitchFamily="2" charset="0"/>
                          <a:ea typeface="+mn-ea"/>
                          <a:cs typeface="+mn-cs"/>
                        </a:rPr>
                        <a:t>organisation</a:t>
                      </a:r>
                      <a:r>
                        <a:rPr lang="en-US" sz="1800" b="0" i="0" kern="1200" dirty="0">
                          <a:solidFill>
                            <a:schemeClr val="dk1"/>
                          </a:solidFill>
                          <a:effectLst/>
                          <a:latin typeface="ChevinLight" panose="02000300000000000000" pitchFamily="2" charset="0"/>
                          <a:ea typeface="+mn-ea"/>
                          <a:cs typeface="+mn-cs"/>
                        </a:rPr>
                        <a:t>, line management and colleagues.</a:t>
                      </a:r>
                      <a:endParaRPr lang="en-GB" dirty="0">
                        <a:latin typeface="ChevinLight" panose="02000300000000000000" pitchFamily="2" charset="0"/>
                      </a:endParaRPr>
                    </a:p>
                  </a:txBody>
                  <a:tcPr/>
                </a:tc>
                <a:extLst>
                  <a:ext uri="{0D108BD9-81ED-4DB2-BD59-A6C34878D82A}">
                    <a16:rowId xmlns:a16="http://schemas.microsoft.com/office/drawing/2014/main" xmlns="" val="2469046547"/>
                  </a:ext>
                </a:extLst>
              </a:tr>
              <a:tr h="370840">
                <a:tc>
                  <a:txBody>
                    <a:bodyPr/>
                    <a:lstStyle/>
                    <a:p>
                      <a:r>
                        <a:rPr lang="en-GB" dirty="0">
                          <a:latin typeface="ChevinLight" panose="02000300000000000000" pitchFamily="2" charset="0"/>
                        </a:rPr>
                        <a:t>Your </a:t>
                      </a:r>
                      <a:r>
                        <a:rPr lang="en-GB" b="1" dirty="0">
                          <a:latin typeface="ChevinLight" panose="02000300000000000000" pitchFamily="2" charset="0"/>
                        </a:rPr>
                        <a:t>relationships </a:t>
                      </a:r>
                      <a:r>
                        <a:rPr lang="en-GB" dirty="0">
                          <a:latin typeface="ChevinLight" panose="02000300000000000000" pitchFamily="2" charset="0"/>
                        </a:rPr>
                        <a:t>at work</a:t>
                      </a:r>
                    </a:p>
                  </a:txBody>
                  <a:tcPr/>
                </a:tc>
                <a:tc>
                  <a:txBody>
                    <a:bodyPr/>
                    <a:lstStyle/>
                    <a:p>
                      <a:r>
                        <a:rPr lang="en-US" sz="1800" b="0" i="0" kern="1200" dirty="0">
                          <a:solidFill>
                            <a:schemeClr val="dk1"/>
                          </a:solidFill>
                          <a:effectLst/>
                          <a:latin typeface="ChevinLight" panose="02000300000000000000" pitchFamily="2" charset="0"/>
                          <a:ea typeface="+mn-ea"/>
                          <a:cs typeface="+mn-cs"/>
                        </a:rPr>
                        <a:t>Promoting positive working practices to avoid conflict and dealing with unacceptable behavior.</a:t>
                      </a:r>
                      <a:endParaRPr lang="en-GB" dirty="0">
                        <a:latin typeface="ChevinLight" panose="02000300000000000000" pitchFamily="2" charset="0"/>
                      </a:endParaRPr>
                    </a:p>
                  </a:txBody>
                  <a:tcPr/>
                </a:tc>
                <a:extLst>
                  <a:ext uri="{0D108BD9-81ED-4DB2-BD59-A6C34878D82A}">
                    <a16:rowId xmlns:a16="http://schemas.microsoft.com/office/drawing/2014/main" xmlns="" val="2976010668"/>
                  </a:ext>
                </a:extLst>
              </a:tr>
              <a:tr h="370840">
                <a:tc>
                  <a:txBody>
                    <a:bodyPr/>
                    <a:lstStyle/>
                    <a:p>
                      <a:r>
                        <a:rPr lang="en-GB" dirty="0">
                          <a:latin typeface="ChevinLight" panose="02000300000000000000" pitchFamily="2" charset="0"/>
                        </a:rPr>
                        <a:t>Your </a:t>
                      </a:r>
                      <a:r>
                        <a:rPr lang="en-GB" b="1" dirty="0">
                          <a:latin typeface="ChevinLight" panose="02000300000000000000" pitchFamily="2" charset="0"/>
                        </a:rPr>
                        <a:t>role</a:t>
                      </a:r>
                      <a:r>
                        <a:rPr lang="en-GB" dirty="0">
                          <a:latin typeface="ChevinLight" panose="02000300000000000000" pitchFamily="2" charset="0"/>
                        </a:rPr>
                        <a:t> in the organisation</a:t>
                      </a:r>
                    </a:p>
                  </a:txBody>
                  <a:tcPr/>
                </a:tc>
                <a:tc>
                  <a:txBody>
                    <a:bodyPr/>
                    <a:lstStyle/>
                    <a:p>
                      <a:r>
                        <a:rPr lang="en-US" sz="1800" b="0" i="0" kern="1200" dirty="0">
                          <a:solidFill>
                            <a:schemeClr val="dk1"/>
                          </a:solidFill>
                          <a:effectLst/>
                          <a:latin typeface="ChevinLight" panose="02000300000000000000" pitchFamily="2" charset="0"/>
                          <a:ea typeface="+mn-ea"/>
                          <a:cs typeface="+mn-cs"/>
                        </a:rPr>
                        <a:t>Whether people understand their role within the </a:t>
                      </a:r>
                      <a:r>
                        <a:rPr lang="en-US" sz="1800" b="0" i="0" kern="1200" dirty="0" err="1">
                          <a:solidFill>
                            <a:schemeClr val="dk1"/>
                          </a:solidFill>
                          <a:effectLst/>
                          <a:latin typeface="ChevinLight" panose="02000300000000000000" pitchFamily="2" charset="0"/>
                          <a:ea typeface="+mn-ea"/>
                          <a:cs typeface="+mn-cs"/>
                        </a:rPr>
                        <a:t>organisation</a:t>
                      </a:r>
                      <a:r>
                        <a:rPr lang="en-US" sz="1800" b="0" i="0" kern="1200" dirty="0">
                          <a:solidFill>
                            <a:schemeClr val="dk1"/>
                          </a:solidFill>
                          <a:effectLst/>
                          <a:latin typeface="ChevinLight" panose="02000300000000000000" pitchFamily="2" charset="0"/>
                          <a:ea typeface="+mn-ea"/>
                          <a:cs typeface="+mn-cs"/>
                        </a:rPr>
                        <a:t> and do not have conflicting roles.</a:t>
                      </a:r>
                      <a:endParaRPr lang="en-GB" dirty="0">
                        <a:latin typeface="ChevinLight" panose="02000300000000000000" pitchFamily="2" charset="0"/>
                      </a:endParaRPr>
                    </a:p>
                  </a:txBody>
                  <a:tcPr/>
                </a:tc>
                <a:extLst>
                  <a:ext uri="{0D108BD9-81ED-4DB2-BD59-A6C34878D82A}">
                    <a16:rowId xmlns:a16="http://schemas.microsoft.com/office/drawing/2014/main" xmlns="" val="627379515"/>
                  </a:ext>
                </a:extLst>
              </a:tr>
              <a:tr h="370840">
                <a:tc>
                  <a:txBody>
                    <a:bodyPr/>
                    <a:lstStyle/>
                    <a:p>
                      <a:r>
                        <a:rPr lang="en-GB" b="1" dirty="0">
                          <a:latin typeface="ChevinLight" panose="02000300000000000000" pitchFamily="2" charset="0"/>
                        </a:rPr>
                        <a:t>Change</a:t>
                      </a:r>
                      <a:r>
                        <a:rPr lang="en-GB" dirty="0">
                          <a:latin typeface="ChevinLight" panose="02000300000000000000" pitchFamily="2" charset="0"/>
                        </a:rPr>
                        <a:t> and how its managed</a:t>
                      </a:r>
                    </a:p>
                  </a:txBody>
                  <a:tcPr/>
                </a:tc>
                <a:tc>
                  <a:txBody>
                    <a:bodyPr/>
                    <a:lstStyle/>
                    <a:p>
                      <a:r>
                        <a:rPr lang="en-US" sz="1800" b="0" i="0" kern="1200" dirty="0">
                          <a:solidFill>
                            <a:schemeClr val="dk1"/>
                          </a:solidFill>
                          <a:effectLst/>
                          <a:latin typeface="ChevinLight" panose="02000300000000000000" pitchFamily="2" charset="0"/>
                          <a:ea typeface="+mn-ea"/>
                          <a:cs typeface="+mn-cs"/>
                        </a:rPr>
                        <a:t>How organisational change is managed and communicated</a:t>
                      </a:r>
                      <a:endParaRPr lang="en-GB" dirty="0">
                        <a:latin typeface="ChevinLight" panose="02000300000000000000" pitchFamily="2" charset="0"/>
                      </a:endParaRPr>
                    </a:p>
                  </a:txBody>
                  <a:tcPr/>
                </a:tc>
                <a:extLst>
                  <a:ext uri="{0D108BD9-81ED-4DB2-BD59-A6C34878D82A}">
                    <a16:rowId xmlns:a16="http://schemas.microsoft.com/office/drawing/2014/main" xmlns="" val="4153792765"/>
                  </a:ext>
                </a:extLst>
              </a:tr>
            </a:tbl>
          </a:graphicData>
        </a:graphic>
      </p:graphicFrame>
    </p:spTree>
    <p:extLst>
      <p:ext uri="{BB962C8B-B14F-4D97-AF65-F5344CB8AC3E}">
        <p14:creationId xmlns:p14="http://schemas.microsoft.com/office/powerpoint/2010/main" val="345462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88" y="836712"/>
            <a:ext cx="8711899" cy="4832092"/>
          </a:xfrm>
          <a:prstGeom prst="rect">
            <a:avLst/>
          </a:prstGeom>
        </p:spPr>
        <p:txBody>
          <a:bodyPr wrap="square">
            <a:spAutoFit/>
          </a:bodyPr>
          <a:lstStyle/>
          <a:p>
            <a:r>
              <a:rPr lang="en-GB" sz="2000" dirty="0">
                <a:solidFill>
                  <a:srgbClr val="002060"/>
                </a:solidFill>
                <a:latin typeface="ChevinBold" panose="02000700000000000000" pitchFamily="2" charset="0"/>
              </a:rPr>
              <a:t>The Stress Toolkit (available via H&amp;W Intranet Pages): </a:t>
            </a:r>
          </a:p>
          <a:p>
            <a:r>
              <a:rPr lang="en-GB" b="1" dirty="0">
                <a:latin typeface="ChevinLight" panose="02000300000000000000" pitchFamily="2" charset="0"/>
              </a:rPr>
              <a:t>Preventing and Managing Stress Guide.</a:t>
            </a:r>
          </a:p>
          <a:p>
            <a:endParaRPr lang="en-GB" dirty="0"/>
          </a:p>
          <a:p>
            <a:endParaRPr lang="en-GB" dirty="0"/>
          </a:p>
          <a:p>
            <a:endParaRPr lang="en-GB" dirty="0"/>
          </a:p>
          <a:p>
            <a:endParaRPr lang="en-GB" dirty="0"/>
          </a:p>
          <a:p>
            <a:r>
              <a:rPr lang="en-GB" b="1" dirty="0">
                <a:latin typeface="ChevinLight" panose="02000300000000000000" pitchFamily="2" charset="0"/>
              </a:rPr>
              <a:t>Stress Flow Chart.</a:t>
            </a:r>
          </a:p>
          <a:p>
            <a:endParaRPr lang="en-GB" dirty="0"/>
          </a:p>
          <a:p>
            <a:endParaRPr lang="en-GB" dirty="0"/>
          </a:p>
          <a:p>
            <a:endParaRPr lang="en-GB" dirty="0"/>
          </a:p>
          <a:p>
            <a:r>
              <a:rPr lang="en-GB" b="1" dirty="0">
                <a:latin typeface="ChevinLight" panose="02000300000000000000" pitchFamily="2" charset="0"/>
              </a:rPr>
              <a:t>Guided Conversation for Stress (Individual Stress Risk Assessment). </a:t>
            </a:r>
          </a:p>
          <a:p>
            <a:endParaRPr lang="en-GB" dirty="0"/>
          </a:p>
          <a:p>
            <a:endParaRPr lang="en-GB" dirty="0"/>
          </a:p>
          <a:p>
            <a:endParaRPr lang="en-GB" dirty="0"/>
          </a:p>
          <a:p>
            <a:endParaRPr lang="en-GB" dirty="0"/>
          </a:p>
          <a:p>
            <a:r>
              <a:rPr lang="en-GB" b="1" dirty="0">
                <a:latin typeface="ChevinLight" panose="02000300000000000000" pitchFamily="2" charset="0"/>
              </a:rPr>
              <a:t>Online Stress Tool </a:t>
            </a:r>
            <a:r>
              <a:rPr lang="en-GB" dirty="0">
                <a:latin typeface="ChevinLight" panose="02000300000000000000" pitchFamily="2" charset="0"/>
              </a:rPr>
              <a:t>(35 questions relating to six workplace stressors)</a:t>
            </a:r>
          </a:p>
          <a:p>
            <a:r>
              <a:rPr lang="en-GB" dirty="0">
                <a:latin typeface="ChevinLight" panose="02000300000000000000" pitchFamily="2" charset="0"/>
              </a:rPr>
              <a:t>(Using the HSE Management Standards for stress through the </a:t>
            </a:r>
            <a:r>
              <a:rPr lang="en-GB" dirty="0">
                <a:latin typeface="ChevinLight" panose="02000300000000000000" pitchFamily="2" charset="0"/>
                <a:hlinkClick r:id="rId3"/>
              </a:rPr>
              <a:t>Feeling First Class website </a:t>
            </a:r>
            <a:r>
              <a:rPr lang="en-GB" dirty="0">
                <a:latin typeface="ChevinLight" panose="02000300000000000000" pitchFamily="2" charset="0"/>
              </a:rPr>
              <a:t>). </a:t>
            </a:r>
          </a:p>
        </p:txBody>
      </p:sp>
      <p:sp>
        <p:nvSpPr>
          <p:cNvPr id="7" name="TextBox 6"/>
          <p:cNvSpPr txBox="1"/>
          <p:nvPr/>
        </p:nvSpPr>
        <p:spPr>
          <a:xfrm>
            <a:off x="245986" y="170576"/>
            <a:ext cx="6394507"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Individual Stress Risk Assessment</a:t>
            </a:r>
          </a:p>
        </p:txBody>
      </p:sp>
      <p:graphicFrame>
        <p:nvGraphicFramePr>
          <p:cNvPr id="8" name="Object 7"/>
          <p:cNvGraphicFramePr>
            <a:graphicFrameLocks noChangeAspect="1"/>
          </p:cNvGraphicFramePr>
          <p:nvPr>
            <p:extLst>
              <p:ext uri="{D42A27DB-BD31-4B8C-83A1-F6EECF244321}">
                <p14:modId xmlns:p14="http://schemas.microsoft.com/office/powerpoint/2010/main" val="1299971163"/>
              </p:ext>
            </p:extLst>
          </p:nvPr>
        </p:nvGraphicFramePr>
        <p:xfrm>
          <a:off x="467544" y="1556792"/>
          <a:ext cx="1679976" cy="900000"/>
        </p:xfrm>
        <a:graphic>
          <a:graphicData uri="http://schemas.openxmlformats.org/presentationml/2006/ole">
            <mc:AlternateContent xmlns:mc="http://schemas.openxmlformats.org/markup-compatibility/2006">
              <mc:Choice xmlns:v="urn:schemas-microsoft-com:vml" Requires="v">
                <p:oleObj spid="_x0000_s1811"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467544" y="1556792"/>
                        <a:ext cx="1679976" cy="900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56755727"/>
              </p:ext>
            </p:extLst>
          </p:nvPr>
        </p:nvGraphicFramePr>
        <p:xfrm>
          <a:off x="683568" y="2925064"/>
          <a:ext cx="1280003" cy="1080000"/>
        </p:xfrm>
        <a:graphic>
          <a:graphicData uri="http://schemas.openxmlformats.org/presentationml/2006/ole">
            <mc:AlternateContent xmlns:mc="http://schemas.openxmlformats.org/markup-compatibility/2006">
              <mc:Choice xmlns:v="urn:schemas-microsoft-com:vml" Requires="v">
                <p:oleObj spid="_x0000_s1812"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683568" y="2925064"/>
                        <a:ext cx="1280003" cy="1080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59522333"/>
              </p:ext>
            </p:extLst>
          </p:nvPr>
        </p:nvGraphicFramePr>
        <p:xfrm>
          <a:off x="713035" y="4077184"/>
          <a:ext cx="1194669" cy="1008000"/>
        </p:xfrm>
        <a:graphic>
          <a:graphicData uri="http://schemas.openxmlformats.org/presentationml/2006/ole">
            <mc:AlternateContent xmlns:mc="http://schemas.openxmlformats.org/markup-compatibility/2006">
              <mc:Choice xmlns:v="urn:schemas-microsoft-com:vml" Requires="v">
                <p:oleObj spid="_x0000_s1813" name="Acrobat Document" showAsIcon="1" r:id="rId8" imgW="914400" imgH="771480" progId="AcroExch.Document.DC">
                  <p:embed/>
                </p:oleObj>
              </mc:Choice>
              <mc:Fallback>
                <p:oleObj name="Acrobat Document" showAsIcon="1" r:id="rId8" imgW="914400" imgH="771480" progId="AcroExch.Document.DC">
                  <p:embed/>
                  <p:pic>
                    <p:nvPicPr>
                      <p:cNvPr id="0" name=""/>
                      <p:cNvPicPr/>
                      <p:nvPr/>
                    </p:nvPicPr>
                    <p:blipFill>
                      <a:blip r:embed="rId9"/>
                      <a:stretch>
                        <a:fillRect/>
                      </a:stretch>
                    </p:blipFill>
                    <p:spPr>
                      <a:xfrm>
                        <a:off x="713035" y="4077184"/>
                        <a:ext cx="1194669" cy="1008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13661752"/>
              </p:ext>
            </p:extLst>
          </p:nvPr>
        </p:nvGraphicFramePr>
        <p:xfrm>
          <a:off x="713035" y="5733256"/>
          <a:ext cx="1194669" cy="1008000"/>
        </p:xfrm>
        <a:graphic>
          <a:graphicData uri="http://schemas.openxmlformats.org/presentationml/2006/ole">
            <mc:AlternateContent xmlns:mc="http://schemas.openxmlformats.org/markup-compatibility/2006">
              <mc:Choice xmlns:v="urn:schemas-microsoft-com:vml" Requires="v">
                <p:oleObj spid="_x0000_s1814" name="Acrobat Document" showAsIcon="1" r:id="rId10" imgW="914400" imgH="771480" progId="AcroExch.Document.DC">
                  <p:embed/>
                </p:oleObj>
              </mc:Choice>
              <mc:Fallback>
                <p:oleObj name="Acrobat Document" showAsIcon="1" r:id="rId10" imgW="914400" imgH="771480" progId="AcroExch.Document.DC">
                  <p:embed/>
                  <p:pic>
                    <p:nvPicPr>
                      <p:cNvPr id="0" name=""/>
                      <p:cNvPicPr/>
                      <p:nvPr/>
                    </p:nvPicPr>
                    <p:blipFill>
                      <a:blip r:embed="rId11"/>
                      <a:stretch>
                        <a:fillRect/>
                      </a:stretch>
                    </p:blipFill>
                    <p:spPr>
                      <a:xfrm>
                        <a:off x="713035" y="5733256"/>
                        <a:ext cx="1194669" cy="1008000"/>
                      </a:xfrm>
                      <a:prstGeom prst="rect">
                        <a:avLst/>
                      </a:prstGeom>
                    </p:spPr>
                  </p:pic>
                </p:oleObj>
              </mc:Fallback>
            </mc:AlternateContent>
          </a:graphicData>
        </a:graphic>
      </p:graphicFrame>
    </p:spTree>
    <p:extLst>
      <p:ext uri="{BB962C8B-B14F-4D97-AF65-F5344CB8AC3E}">
        <p14:creationId xmlns:p14="http://schemas.microsoft.com/office/powerpoint/2010/main" val="219972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78" y="170576"/>
            <a:ext cx="8208594" cy="584775"/>
          </a:xfrm>
          <a:prstGeom prst="rect">
            <a:avLst/>
          </a:prstGeom>
          <a:noFill/>
        </p:spPr>
        <p:txBody>
          <a:bodyPr wrap="none" rtlCol="0">
            <a:spAutoFit/>
          </a:bodyPr>
          <a:lstStyle/>
          <a:p>
            <a:r>
              <a:rPr lang="en-GB" sz="3200" dirty="0">
                <a:solidFill>
                  <a:srgbClr val="FF0000"/>
                </a:solidFill>
                <a:latin typeface="ChevinBold" panose="02000700000000000000" pitchFamily="2" charset="0"/>
              </a:rPr>
              <a:t>Introducing: Stress Risk Assessment Survey</a:t>
            </a:r>
          </a:p>
        </p:txBody>
      </p:sp>
      <p:sp>
        <p:nvSpPr>
          <p:cNvPr id="11" name="TextBox 10"/>
          <p:cNvSpPr txBox="1"/>
          <p:nvPr/>
        </p:nvSpPr>
        <p:spPr>
          <a:xfrm>
            <a:off x="173978" y="836712"/>
            <a:ext cx="9006534" cy="5693866"/>
          </a:xfrm>
          <a:prstGeom prst="rect">
            <a:avLst/>
          </a:prstGeom>
          <a:noFill/>
        </p:spPr>
        <p:txBody>
          <a:bodyPr wrap="square" rtlCol="0">
            <a:spAutoFit/>
          </a:bodyPr>
          <a:lstStyle/>
          <a:p>
            <a:r>
              <a:rPr lang="en-GB" sz="2000" dirty="0">
                <a:solidFill>
                  <a:srgbClr val="002060"/>
                </a:solidFill>
                <a:latin typeface="ChevinBold" panose="02000700000000000000" pitchFamily="2" charset="0"/>
              </a:rPr>
              <a:t>What is it?</a:t>
            </a:r>
          </a:p>
          <a:p>
            <a:pPr marL="285750" indent="-285750">
              <a:spcAft>
                <a:spcPts val="600"/>
              </a:spcAft>
              <a:buFont typeface="Arial" panose="020B0604020202020204" pitchFamily="34" charset="0"/>
              <a:buChar char="•"/>
            </a:pPr>
            <a:r>
              <a:rPr lang="en-GB" dirty="0">
                <a:latin typeface="ChevinLight" panose="02000300000000000000" pitchFamily="2" charset="0"/>
              </a:rPr>
              <a:t>An addition to the existing Stress Toolkit.</a:t>
            </a:r>
          </a:p>
          <a:p>
            <a:pPr marL="285750" indent="-285750">
              <a:spcAft>
                <a:spcPts val="600"/>
              </a:spcAft>
              <a:buFont typeface="Arial" panose="020B0604020202020204" pitchFamily="34" charset="0"/>
              <a:buChar char="•"/>
            </a:pPr>
            <a:r>
              <a:rPr lang="en-GB" dirty="0">
                <a:latin typeface="ChevinLight" panose="02000300000000000000" pitchFamily="2" charset="0"/>
              </a:rPr>
              <a:t>Use to identify, assess and introduce controls to prevent and/or manage workplace stress.</a:t>
            </a:r>
          </a:p>
          <a:p>
            <a:pPr marL="285750" indent="-285750">
              <a:spcAft>
                <a:spcPts val="600"/>
              </a:spcAft>
              <a:buFont typeface="Arial" panose="020B0604020202020204" pitchFamily="34" charset="0"/>
              <a:buChar char="•"/>
            </a:pPr>
            <a:r>
              <a:rPr lang="en-GB" dirty="0">
                <a:latin typeface="ChevinLight" panose="02000300000000000000" pitchFamily="2" charset="0"/>
              </a:rPr>
              <a:t>Works by using the same 35 questions of the individual stress risk assessment survey</a:t>
            </a:r>
          </a:p>
          <a:p>
            <a:pPr marL="285750" indent="-285750">
              <a:spcAft>
                <a:spcPts val="600"/>
              </a:spcAft>
              <a:buFont typeface="Arial" panose="020B0604020202020204" pitchFamily="34" charset="0"/>
              <a:buChar char="•"/>
            </a:pPr>
            <a:r>
              <a:rPr lang="en-GB" dirty="0">
                <a:latin typeface="ChevinLight" panose="02000300000000000000" pitchFamily="2" charset="0"/>
              </a:rPr>
              <a:t>Allows multiple people to complete the survey</a:t>
            </a:r>
          </a:p>
          <a:p>
            <a:pPr marL="285750" indent="-285750">
              <a:spcAft>
                <a:spcPts val="1800"/>
              </a:spcAft>
              <a:buFont typeface="Arial" panose="020B0604020202020204" pitchFamily="34" charset="0"/>
              <a:buChar char="•"/>
            </a:pPr>
            <a:r>
              <a:rPr lang="en-GB" dirty="0">
                <a:latin typeface="ChevinLight" panose="02000300000000000000" pitchFamily="2" charset="0"/>
              </a:rPr>
              <a:t>Combines all responses to give a better view of the level of workplace stress that exists.</a:t>
            </a:r>
          </a:p>
          <a:p>
            <a:r>
              <a:rPr lang="en-GB" sz="2000" dirty="0">
                <a:solidFill>
                  <a:srgbClr val="002060"/>
                </a:solidFill>
                <a:latin typeface="ChevinBold" panose="02000700000000000000" pitchFamily="2" charset="0"/>
              </a:rPr>
              <a:t>When should it be used?</a:t>
            </a:r>
          </a:p>
          <a:p>
            <a:pPr>
              <a:spcAft>
                <a:spcPts val="600"/>
              </a:spcAft>
            </a:pPr>
            <a:r>
              <a:rPr lang="en-GB" b="1" dirty="0">
                <a:latin typeface="ChevinLight" panose="02000300000000000000" pitchFamily="2" charset="0"/>
              </a:rPr>
              <a:t>To be used when a need is identified:</a:t>
            </a:r>
          </a:p>
          <a:p>
            <a:pPr marL="285750" indent="-285750">
              <a:spcAft>
                <a:spcPts val="600"/>
              </a:spcAft>
              <a:buFont typeface="Wingdings" panose="05000000000000000000" pitchFamily="2" charset="2"/>
              <a:buChar char="Ø"/>
            </a:pPr>
            <a:r>
              <a:rPr lang="en-GB" dirty="0">
                <a:latin typeface="ChevinLight" panose="02000300000000000000" pitchFamily="2" charset="0"/>
              </a:rPr>
              <a:t>Evidenced through people metrics (absence, engagement, grievances, employee retention);</a:t>
            </a:r>
          </a:p>
          <a:p>
            <a:pPr marL="285750" indent="-285750">
              <a:spcAft>
                <a:spcPts val="600"/>
              </a:spcAft>
              <a:buFont typeface="Wingdings" panose="05000000000000000000" pitchFamily="2" charset="2"/>
              <a:buChar char="Ø"/>
            </a:pPr>
            <a:r>
              <a:rPr lang="en-GB" dirty="0">
                <a:latin typeface="ChevinLight" panose="02000300000000000000" pitchFamily="2" charset="0"/>
              </a:rPr>
              <a:t>Through receipt of feedback;</a:t>
            </a:r>
          </a:p>
          <a:p>
            <a:pPr marL="285750" indent="-285750">
              <a:spcAft>
                <a:spcPts val="600"/>
              </a:spcAft>
              <a:buFont typeface="Wingdings" panose="05000000000000000000" pitchFamily="2" charset="2"/>
              <a:buChar char="Ø"/>
            </a:pPr>
            <a:r>
              <a:rPr lang="en-GB" dirty="0">
                <a:latin typeface="ChevinLight" panose="02000300000000000000" pitchFamily="2" charset="0"/>
              </a:rPr>
              <a:t>Part of workplace best practice; or </a:t>
            </a:r>
          </a:p>
          <a:p>
            <a:pPr marL="285750" indent="-285750">
              <a:spcAft>
                <a:spcPts val="1800"/>
              </a:spcAft>
              <a:buFont typeface="Wingdings" panose="05000000000000000000" pitchFamily="2" charset="2"/>
              <a:buChar char="Ø"/>
            </a:pPr>
            <a:r>
              <a:rPr lang="en-GB" dirty="0">
                <a:latin typeface="ChevinLight" panose="02000300000000000000" pitchFamily="2" charset="0"/>
              </a:rPr>
              <a:t>Any other reason!</a:t>
            </a:r>
          </a:p>
          <a:p>
            <a:r>
              <a:rPr lang="en-GB" sz="2000" dirty="0">
                <a:solidFill>
                  <a:srgbClr val="002060"/>
                </a:solidFill>
                <a:latin typeface="ChevinBold" panose="02000700000000000000" pitchFamily="2" charset="0"/>
              </a:rPr>
              <a:t>Who can use it?</a:t>
            </a:r>
          </a:p>
          <a:p>
            <a:pPr marL="285750" indent="-285750">
              <a:spcAft>
                <a:spcPts val="600"/>
              </a:spcAft>
              <a:buFont typeface="Wingdings" panose="05000000000000000000" pitchFamily="2" charset="2"/>
              <a:buChar char="ü"/>
            </a:pPr>
            <a:r>
              <a:rPr lang="en-GB" dirty="0">
                <a:latin typeface="ChevinLight" panose="02000300000000000000" pitchFamily="2" charset="0"/>
              </a:rPr>
              <a:t>To be agreed locally – suggest all roles responsible for the health and wellbeing of employees – E.g. Line/Office Manager, Workplace Coach, Health and Safety Lead, Union Representative, HR Business Partner.</a:t>
            </a:r>
          </a:p>
        </p:txBody>
      </p:sp>
    </p:spTree>
    <p:extLst>
      <p:ext uri="{BB962C8B-B14F-4D97-AF65-F5344CB8AC3E}">
        <p14:creationId xmlns:p14="http://schemas.microsoft.com/office/powerpoint/2010/main" val="219972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3171</TotalTime>
  <Words>2883</Words>
  <Application>Microsoft Office PowerPoint</Application>
  <PresentationFormat>On-screen Show (4:3)</PresentationFormat>
  <Paragraphs>285</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28" baseType="lpstr">
      <vt:lpstr>Office Theme</vt:lpstr>
      <vt:lpstr>Acrobat Document</vt:lpstr>
      <vt:lpstr>Macro-Enabled 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Clarke</dc:creator>
  <cp:lastModifiedBy>lpietrzykowska</cp:lastModifiedBy>
  <cp:revision>196</cp:revision>
  <cp:lastPrinted>2019-08-21T08:58:18Z</cp:lastPrinted>
  <dcterms:created xsi:type="dcterms:W3CDTF">2018-11-07T16:46:23Z</dcterms:created>
  <dcterms:modified xsi:type="dcterms:W3CDTF">2019-08-21T08:58:44Z</dcterms:modified>
</cp:coreProperties>
</file>