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6" r:id="rId2"/>
    <p:sldId id="306" r:id="rId3"/>
    <p:sldId id="319" r:id="rId4"/>
    <p:sldId id="309" r:id="rId5"/>
    <p:sldId id="311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210">
          <p15:clr>
            <a:srgbClr val="A4A3A4"/>
          </p15:clr>
        </p15:guide>
        <p15:guide id="3" orient="horz" pos="178">
          <p15:clr>
            <a:srgbClr val="A4A3A4"/>
          </p15:clr>
        </p15:guide>
        <p15:guide id="4" orient="horz" pos="957">
          <p15:clr>
            <a:srgbClr val="A4A3A4"/>
          </p15:clr>
        </p15:guide>
        <p15:guide id="5" orient="horz" pos="910">
          <p15:clr>
            <a:srgbClr val="A4A3A4"/>
          </p15:clr>
        </p15:guide>
        <p15:guide id="6" orient="horz" pos="4159">
          <p15:clr>
            <a:srgbClr val="A4A3A4"/>
          </p15:clr>
        </p15:guide>
        <p15:guide id="7" orient="horz" pos="3592">
          <p15:clr>
            <a:srgbClr val="A4A3A4"/>
          </p15:clr>
        </p15:guide>
        <p15:guide id="8" orient="horz" pos="3649">
          <p15:clr>
            <a:srgbClr val="A4A3A4"/>
          </p15:clr>
        </p15:guide>
        <p15:guide id="9" pos="2888">
          <p15:clr>
            <a:srgbClr val="A4A3A4"/>
          </p15:clr>
        </p15:guide>
        <p15:guide id="10" pos="263">
          <p15:clr>
            <a:srgbClr val="A4A3A4"/>
          </p15:clr>
        </p15:guide>
        <p15:guide id="11" pos="5496">
          <p15:clr>
            <a:srgbClr val="A4A3A4"/>
          </p15:clr>
        </p15:guide>
        <p15:guide id="12" pos="3329">
          <p15:clr>
            <a:srgbClr val="A4A3A4"/>
          </p15:clr>
        </p15:guide>
        <p15:guide id="13" pos="2402">
          <p15:clr>
            <a:srgbClr val="A4A3A4"/>
          </p15:clr>
        </p15:guide>
        <p15:guide id="14" pos="48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n Symonds" initials="RS" lastIdx="5" clrIdx="0"/>
  <p:cmAuthor id="1" name="Tim K Williams" initials="TKW" lastIdx="5" clrIdx="1"/>
  <p:cmAuthor id="2" name="Gurkan Hasan" initials="G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59" autoAdjust="0"/>
    <p:restoredTop sz="94139" autoAdjust="0"/>
  </p:normalViewPr>
  <p:slideViewPr>
    <p:cSldViewPr snapToGrid="0" showGuides="1">
      <p:cViewPr>
        <p:scale>
          <a:sx n="110" d="100"/>
          <a:sy n="110" d="100"/>
        </p:scale>
        <p:origin x="-324" y="72"/>
      </p:cViewPr>
      <p:guideLst>
        <p:guide orient="horz" pos="2160"/>
        <p:guide orient="horz" pos="210"/>
        <p:guide orient="horz" pos="178"/>
        <p:guide orient="horz" pos="957"/>
        <p:guide orient="horz" pos="910"/>
        <p:guide orient="horz" pos="4159"/>
        <p:guide orient="horz" pos="3592"/>
        <p:guide orient="horz" pos="3649"/>
        <p:guide pos="2888"/>
        <p:guide pos="263"/>
        <p:guide pos="5496"/>
        <p:guide pos="3329"/>
        <p:guide pos="2402"/>
        <p:guide pos="4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DDDE9-F73C-46E7-93CB-E113B5CDC408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04A3B-6C19-4A4A-BBCE-7FF7123F94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188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6C07F4E0-1604-49A8-8AFD-492A88FAAC25}" type="datetimeFigureOut">
              <a:rPr lang="en-US" smtClean="0"/>
              <a:pPr/>
              <a:t>1/28/2019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EE4C5386-DB2A-45A4-86A4-E806641C31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19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67D1BF-A6A7-4916-89B0-E7932344E19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Deployed</a:t>
            </a:r>
            <a:r>
              <a:rPr lang="en-GB" baseline="0" dirty="0"/>
              <a:t> as p</a:t>
            </a:r>
            <a:r>
              <a:rPr lang="en-GB" dirty="0"/>
              <a:t>art</a:t>
            </a:r>
            <a:r>
              <a:rPr lang="en-GB" baseline="0" dirty="0"/>
              <a:t> of the API programme 2018. The SHEM SLB is currently being reviewed to take account of the changes. </a:t>
            </a:r>
            <a:r>
              <a:rPr lang="en-US" baseline="0" dirty="0"/>
              <a:t>Why are we changing the SLB?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C5386-DB2A-45A4-86A4-E806641C31E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97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Deployed</a:t>
            </a:r>
            <a:r>
              <a:rPr lang="en-GB" baseline="0" dirty="0"/>
              <a:t> as p</a:t>
            </a:r>
            <a:r>
              <a:rPr lang="en-GB" dirty="0"/>
              <a:t>art</a:t>
            </a:r>
            <a:r>
              <a:rPr lang="en-GB" baseline="0" dirty="0"/>
              <a:t> of the API programme 2018. The SHEM SLB is currently being reviewed to take account of the changes.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C5386-DB2A-45A4-86A4-E806641C31E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97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Cost savings – significant reduction in material required for the SLB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C5386-DB2A-45A4-86A4-E806641C31E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828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Guidance on document retention will be produced and also a database of all the SLB contents, templates, form name, description and details of the forms that have been removed, the reason why and also relevant links to legislation/ standards - Feb 18.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C5386-DB2A-45A4-86A4-E806641C31E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488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7513" y="282574"/>
            <a:ext cx="8307387" cy="990000"/>
          </a:xfrm>
        </p:spPr>
        <p:txBody>
          <a:bodyPr/>
          <a:lstStyle>
            <a:lvl1pPr algn="l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444625"/>
            <a:ext cx="6567180" cy="1527175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57" name="Group 56"/>
          <p:cNvGrpSpPr/>
          <p:nvPr userDrawn="1"/>
        </p:nvGrpSpPr>
        <p:grpSpPr>
          <a:xfrm>
            <a:off x="3760047" y="4863432"/>
            <a:ext cx="1573953" cy="1080727"/>
            <a:chOff x="3760047" y="4863432"/>
            <a:chExt cx="1573953" cy="1080727"/>
          </a:xfrm>
        </p:grpSpPr>
        <p:pic>
          <p:nvPicPr>
            <p:cNvPr id="24" name="Picture 12" descr="1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60047" y="4863432"/>
              <a:ext cx="1573953" cy="1080727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  <p:pic>
          <p:nvPicPr>
            <p:cNvPr id="23" name="Picture 22" descr="rm_e_col_p white bg.tif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 bwMode="hidden">
            <a:xfrm>
              <a:off x="3762467" y="4880811"/>
              <a:ext cx="1562710" cy="1055952"/>
            </a:xfrm>
            <a:prstGeom prst="rect">
              <a:avLst/>
            </a:prstGeom>
          </p:spPr>
        </p:pic>
      </p:grpSp>
      <p:sp>
        <p:nvSpPr>
          <p:cNvPr id="4" name="TextBox 3" descr="CONFIDENTIAL_TAG_0xFFEE"/>
          <p:cNvSpPr txBox="1"/>
          <p:nvPr userDrawn="1"/>
        </p:nvSpPr>
        <p:spPr>
          <a:xfrm>
            <a:off x="331449" y="6396535"/>
            <a:ext cx="3189841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sz="1200" b="0" i="0" u="none" dirty="0">
              <a:solidFill>
                <a:schemeClr val="bg2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513" y="284400"/>
            <a:ext cx="8307388" cy="98865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513" y="1441585"/>
            <a:ext cx="8307387" cy="42607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17513" y="282575"/>
            <a:ext cx="8307387" cy="984365"/>
          </a:xfrm>
        </p:spPr>
        <p:txBody>
          <a:bodyPr/>
          <a:lstStyle>
            <a:lvl1pPr algn="l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17514" y="1444625"/>
            <a:ext cx="6567180" cy="137569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59" name="Group 58"/>
          <p:cNvGrpSpPr/>
          <p:nvPr userDrawn="1"/>
        </p:nvGrpSpPr>
        <p:grpSpPr>
          <a:xfrm>
            <a:off x="3760047" y="4863432"/>
            <a:ext cx="1573953" cy="1080727"/>
            <a:chOff x="3760047" y="4863432"/>
            <a:chExt cx="1573953" cy="1080727"/>
          </a:xfrm>
        </p:grpSpPr>
        <p:pic>
          <p:nvPicPr>
            <p:cNvPr id="26" name="Picture 12" descr="1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60047" y="4863432"/>
              <a:ext cx="1573953" cy="1080727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  <p:pic>
          <p:nvPicPr>
            <p:cNvPr id="27" name="Picture 26" descr="rm_e_col_p white bg.tif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 bwMode="hidden">
            <a:xfrm>
              <a:off x="3762467" y="4880811"/>
              <a:ext cx="1562710" cy="1055952"/>
            </a:xfrm>
            <a:prstGeom prst="rect">
              <a:avLst/>
            </a:prstGeom>
          </p:spPr>
        </p:pic>
      </p:grpSp>
      <p:sp>
        <p:nvSpPr>
          <p:cNvPr id="2" name="TextBox 1" descr="CONFIDENTIAL_TAG_0xFFEE"/>
          <p:cNvSpPr txBox="1"/>
          <p:nvPr userDrawn="1"/>
        </p:nvSpPr>
        <p:spPr>
          <a:xfrm>
            <a:off x="331449" y="6396535"/>
            <a:ext cx="3189841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sz="1200" b="0" i="0" u="none" dirty="0">
              <a:solidFill>
                <a:schemeClr val="bg2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17513" y="1441585"/>
            <a:ext cx="4047609" cy="42607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752020" y="1441585"/>
            <a:ext cx="3972880" cy="42607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7513" y="1444625"/>
            <a:ext cx="4079875" cy="7302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2006" y="1444625"/>
            <a:ext cx="3974832" cy="7302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17513" y="2268187"/>
            <a:ext cx="4047609" cy="34341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4752020" y="2268187"/>
            <a:ext cx="3972880" cy="34341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7513" y="282575"/>
            <a:ext cx="8331200" cy="984365"/>
          </a:xfrm>
        </p:spPr>
        <p:txBody>
          <a:bodyPr/>
          <a:lstStyle>
            <a:lvl1pPr algn="l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444625"/>
            <a:ext cx="6567180" cy="1527175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434975" y="5702300"/>
            <a:ext cx="8328025" cy="913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Royal Mail, the cruciform and the colour red are registered trade marks of Royal Mail Group Ltd. All rights reserved.</a:t>
            </a:r>
          </a:p>
        </p:txBody>
      </p:sp>
      <p:grpSp>
        <p:nvGrpSpPr>
          <p:cNvPr id="59" name="Group 58"/>
          <p:cNvGrpSpPr/>
          <p:nvPr userDrawn="1"/>
        </p:nvGrpSpPr>
        <p:grpSpPr>
          <a:xfrm>
            <a:off x="3760047" y="4863432"/>
            <a:ext cx="1573953" cy="1080727"/>
            <a:chOff x="3760047" y="4863432"/>
            <a:chExt cx="1573953" cy="1080727"/>
          </a:xfrm>
        </p:grpSpPr>
        <p:pic>
          <p:nvPicPr>
            <p:cNvPr id="27" name="Picture 12" descr="1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60047" y="4863432"/>
              <a:ext cx="1573953" cy="1080727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  <p:pic>
          <p:nvPicPr>
            <p:cNvPr id="28" name="Picture 27" descr="rm_e_col_p white bg.tif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 bwMode="hidden">
            <a:xfrm>
              <a:off x="3762467" y="4880811"/>
              <a:ext cx="1562710" cy="105595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tif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7513" y="280108"/>
            <a:ext cx="8307387" cy="98865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7513" y="1441585"/>
            <a:ext cx="8269287" cy="426071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672" y="6439375"/>
            <a:ext cx="5195561" cy="2258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7513" y="6439375"/>
            <a:ext cx="935335" cy="2410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F8DEEF1C-85D8-4622-96D6-431C752B733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9" name="Group 58"/>
          <p:cNvGrpSpPr/>
          <p:nvPr userDrawn="1"/>
        </p:nvGrpSpPr>
        <p:grpSpPr>
          <a:xfrm>
            <a:off x="7593267" y="5963654"/>
            <a:ext cx="1155038" cy="793086"/>
            <a:chOff x="7593267" y="5963654"/>
            <a:chExt cx="1155038" cy="793086"/>
          </a:xfrm>
        </p:grpSpPr>
        <p:pic>
          <p:nvPicPr>
            <p:cNvPr id="25" name="Picture 12" descr="1"/>
            <p:cNvPicPr>
              <a:picLocks noChangeAspect="1" noChangeArrowheads="1"/>
            </p:cNvPicPr>
            <p:nvPr userDrawn="1"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593267" y="5963654"/>
              <a:ext cx="1155038" cy="793086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  <p:pic>
          <p:nvPicPr>
            <p:cNvPr id="27" name="Picture 26" descr="rm_e_col_p white bg.tif"/>
            <p:cNvPicPr>
              <a:picLocks noChangeAspect="1"/>
            </p:cNvPicPr>
            <p:nvPr userDrawn="1"/>
          </p:nvPicPr>
          <p:blipFill>
            <a:blip r:embed="rId11" cstate="print"/>
            <a:stretch>
              <a:fillRect/>
            </a:stretch>
          </p:blipFill>
          <p:spPr bwMode="hidden">
            <a:xfrm>
              <a:off x="7595043" y="5976407"/>
              <a:ext cx="1146787" cy="774905"/>
            </a:xfrm>
            <a:prstGeom prst="rect">
              <a:avLst/>
            </a:prstGeom>
          </p:spPr>
        </p:pic>
      </p:grpSp>
      <p:sp>
        <p:nvSpPr>
          <p:cNvPr id="4" name="TextBox 3" descr="CONFIDENTIAL_TAG_0xFFEE"/>
          <p:cNvSpPr txBox="1"/>
          <p:nvPr userDrawn="1"/>
        </p:nvSpPr>
        <p:spPr>
          <a:xfrm>
            <a:off x="331449" y="6110353"/>
            <a:ext cx="3189841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sz="1200" b="0" i="0" u="none" dirty="0">
              <a:solidFill>
                <a:schemeClr val="bg2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</p:titleStyle>
    <p:bodyStyle>
      <a:lvl1pPr marL="277813" indent="-277813" algn="l" defTabSz="914400" rtl="0" eaLnBrk="1" latinLnBrk="0" hangingPunct="1">
        <a:spcBef>
          <a:spcPct val="20000"/>
        </a:spcBef>
        <a:buClr>
          <a:schemeClr val="tx2"/>
        </a:buClr>
        <a:buFont typeface="Verdana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447675" indent="0" algn="l" defTabSz="914400" rtl="0" eaLnBrk="1" latinLnBrk="0" hangingPunct="1">
        <a:spcBef>
          <a:spcPct val="20000"/>
        </a:spcBef>
        <a:buFontTx/>
        <a:buNone/>
        <a:defRPr sz="2000" kern="1200">
          <a:solidFill>
            <a:schemeClr val="tx2"/>
          </a:solidFill>
          <a:latin typeface="Arial" pitchFamily="34" charset="0"/>
          <a:ea typeface="+mn-ea"/>
          <a:cs typeface="+mn-cs"/>
        </a:defRPr>
      </a:lvl2pPr>
      <a:lvl3pPr marL="996950" indent="-185738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358900" indent="-180975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+mn-cs"/>
        </a:defRPr>
      </a:lvl4pPr>
      <a:lvl5pPr marL="1725613" indent="-185738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oyalmail.info-exchange.com/Secure/Default.asp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hyperlink" Target="mailto:rmwebsites@ndc-uk.co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888" y="6325839"/>
            <a:ext cx="3120776" cy="3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379" y="1365660"/>
            <a:ext cx="8307387" cy="958183"/>
          </a:xfrm>
        </p:spPr>
        <p:txBody>
          <a:bodyPr/>
          <a:lstStyle/>
          <a:p>
            <a:pPr algn="ctr"/>
            <a:r>
              <a:rPr lang="en-US" sz="3200" b="0" dirty="0">
                <a:latin typeface="ChevinBold" panose="02000700000000000000" pitchFamily="2" charset="0"/>
              </a:rPr>
              <a:t>Property &amp; Facilities Solutions</a:t>
            </a:r>
            <a:br>
              <a:rPr lang="en-US" sz="3200" b="0" dirty="0">
                <a:latin typeface="ChevinBold" panose="02000700000000000000" pitchFamily="2" charset="0"/>
              </a:rPr>
            </a:br>
            <a:r>
              <a:rPr lang="en-US" sz="3200" b="0" dirty="0">
                <a:latin typeface="ChevinBold" panose="02000700000000000000" pitchFamily="2" charset="0"/>
              </a:rPr>
              <a:t>Risk, Compliance &amp; Assurance</a:t>
            </a:r>
            <a:br>
              <a:rPr lang="en-US" sz="3200" b="0" dirty="0">
                <a:latin typeface="ChevinBold" panose="02000700000000000000" pitchFamily="2" charset="0"/>
              </a:rPr>
            </a:br>
            <a:r>
              <a:rPr lang="en-US" sz="3200" b="0" dirty="0">
                <a:latin typeface="ChevinBold" panose="02000700000000000000" pitchFamily="2" charset="0"/>
              </a:rPr>
              <a:t/>
            </a:r>
            <a:br>
              <a:rPr lang="en-US" sz="3200" b="0" dirty="0">
                <a:latin typeface="ChevinBold" panose="02000700000000000000" pitchFamily="2" charset="0"/>
              </a:rPr>
            </a:br>
            <a:r>
              <a:rPr lang="en-US" sz="2400" b="0" dirty="0">
                <a:latin typeface="ChevinBold" panose="02000700000000000000" pitchFamily="2" charset="0"/>
              </a:rPr>
              <a:t>Site Log Book Replacement Programme – Update Jan 19</a:t>
            </a:r>
            <a:br>
              <a:rPr lang="en-US" sz="2400" b="0" dirty="0">
                <a:latin typeface="ChevinBold" panose="02000700000000000000" pitchFamily="2" charset="0"/>
              </a:rPr>
            </a:br>
            <a:r>
              <a:rPr lang="en-US" sz="2400" b="0" dirty="0">
                <a:latin typeface="ChevinBold" panose="02000700000000000000" pitchFamily="2" charset="0"/>
              </a:rPr>
              <a:t/>
            </a:r>
            <a:br>
              <a:rPr lang="en-US" sz="2400" b="0" dirty="0">
                <a:latin typeface="ChevinBold" panose="02000700000000000000" pitchFamily="2" charset="0"/>
              </a:rPr>
            </a:br>
            <a:r>
              <a:rPr lang="en-US" sz="2400" b="0" dirty="0">
                <a:solidFill>
                  <a:schemeClr val="tx1"/>
                </a:solidFill>
                <a:latin typeface="ChevinBold" panose="02000700000000000000" pitchFamily="2" charset="0"/>
              </a:rPr>
              <a:t>Gurkan Hasan/Katharine Bate</a:t>
            </a:r>
          </a:p>
        </p:txBody>
      </p:sp>
    </p:spTree>
    <p:extLst>
      <p:ext uri="{BB962C8B-B14F-4D97-AF65-F5344CB8AC3E}">
        <p14:creationId xmlns:p14="http://schemas.microsoft.com/office/powerpoint/2010/main" val="271821613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331" y="225517"/>
            <a:ext cx="8307387" cy="988652"/>
          </a:xfrm>
        </p:spPr>
        <p:txBody>
          <a:bodyPr/>
          <a:lstStyle/>
          <a:p>
            <a:r>
              <a:rPr lang="en-US" b="0" u="sng" dirty="0">
                <a:solidFill>
                  <a:srgbClr val="FF0000"/>
                </a:solidFill>
                <a:latin typeface="ChevinBold" panose="02000700000000000000" pitchFamily="2" charset="0"/>
              </a:rPr>
              <a:t>Introduction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4294967295"/>
          </p:nvPr>
        </p:nvSpPr>
        <p:spPr>
          <a:xfrm>
            <a:off x="251613" y="1186837"/>
            <a:ext cx="8239524" cy="4735774"/>
          </a:xfrm>
        </p:spPr>
        <p:txBody>
          <a:bodyPr>
            <a:noAutofit/>
          </a:bodyPr>
          <a:lstStyle/>
          <a:p>
            <a:pPr marL="0" lvl="2" indent="0">
              <a:buNone/>
            </a:pPr>
            <a:endParaRPr lang="en-US" sz="2000" b="1" dirty="0">
              <a:latin typeface="ChevinLight" panose="02000300000000000000" pitchFamily="2" charset="0"/>
            </a:endParaRPr>
          </a:p>
          <a:p>
            <a:pPr marL="355600" lvl="2" indent="-355600">
              <a:buFont typeface="Arial" panose="020B0604020202020204" pitchFamily="34" charset="0"/>
              <a:buChar char="•"/>
            </a:pPr>
            <a:r>
              <a:rPr lang="en-US" sz="2000" dirty="0">
                <a:latin typeface="ChevinLight" panose="02000300000000000000" pitchFamily="2" charset="0"/>
              </a:rPr>
              <a:t>The Site Log Book &amp; PiC have been </a:t>
            </a:r>
          </a:p>
          <a:p>
            <a:pPr marL="0" lvl="2" indent="0">
              <a:buNone/>
            </a:pPr>
            <a:r>
              <a:rPr lang="en-US" sz="2000" dirty="0">
                <a:latin typeface="ChevinLight" panose="02000300000000000000" pitchFamily="2" charset="0"/>
              </a:rPr>
              <a:t>reviewed in conjunction with each other.</a:t>
            </a:r>
          </a:p>
          <a:p>
            <a:pPr marL="355600" lvl="2" indent="-355600">
              <a:buFont typeface="Arial" panose="020B0604020202020204" pitchFamily="34" charset="0"/>
              <a:buChar char="•"/>
            </a:pPr>
            <a:endParaRPr lang="en-US" sz="2000" dirty="0">
              <a:latin typeface="ChevinLight" panose="02000300000000000000" pitchFamily="2" charset="0"/>
            </a:endParaRPr>
          </a:p>
          <a:p>
            <a:pPr marL="355600" lvl="2" indent="-355600">
              <a:buFont typeface="Arial" panose="020B0604020202020204" pitchFamily="34" charset="0"/>
              <a:buChar char="•"/>
            </a:pPr>
            <a:r>
              <a:rPr lang="en-US" sz="2000" dirty="0">
                <a:latin typeface="ChevinLight" panose="02000300000000000000" pitchFamily="2" charset="0"/>
              </a:rPr>
              <a:t>The aim was to modernise our approach – bringing them into line with Group SHE expectations, Delivery Simplification programme, make it easier to understand &amp; with clear instructions of responsibility.</a:t>
            </a:r>
          </a:p>
          <a:p>
            <a:pPr marL="355600" lvl="2" indent="-355600">
              <a:buFont typeface="Arial" panose="020B0604020202020204" pitchFamily="34" charset="0"/>
              <a:buChar char="•"/>
            </a:pPr>
            <a:endParaRPr lang="en-US" sz="2000" dirty="0">
              <a:latin typeface="ChevinLight" panose="02000300000000000000" pitchFamily="2" charset="0"/>
            </a:endParaRPr>
          </a:p>
          <a:p>
            <a:pPr marL="355600" lvl="2" indent="-355600">
              <a:buFont typeface="Arial" panose="020B0604020202020204" pitchFamily="34" charset="0"/>
              <a:buChar char="•"/>
            </a:pPr>
            <a:r>
              <a:rPr lang="en-US" sz="2000" dirty="0">
                <a:latin typeface="ChevinLight" panose="02000300000000000000" pitchFamily="2" charset="0"/>
              </a:rPr>
              <a:t>Condensing the site log book to contain site specific documents only. </a:t>
            </a:r>
          </a:p>
          <a:p>
            <a:pPr marL="355600" lvl="2" indent="-355600">
              <a:buFont typeface="Arial" panose="020B0604020202020204" pitchFamily="34" charset="0"/>
              <a:buChar char="•"/>
            </a:pPr>
            <a:endParaRPr lang="en-US" sz="2000" dirty="0">
              <a:latin typeface="ChevinLight" panose="02000300000000000000" pitchFamily="2" charset="0"/>
            </a:endParaRPr>
          </a:p>
          <a:p>
            <a:pPr marL="355600" lvl="2" indent="-355600">
              <a:buFont typeface="Arial" panose="020B0604020202020204" pitchFamily="34" charset="0"/>
              <a:buChar char="•"/>
            </a:pPr>
            <a:r>
              <a:rPr lang="en-US" sz="2000" dirty="0">
                <a:latin typeface="ChevinLight" panose="02000300000000000000" pitchFamily="2" charset="0"/>
              </a:rPr>
              <a:t>Remove duplicated information held in the SLB &amp; in the PiC Handbook – </a:t>
            </a:r>
          </a:p>
          <a:p>
            <a:pPr marL="355600" lvl="2" indent="-355600">
              <a:buFont typeface="Arial" panose="020B0604020202020204" pitchFamily="34" charset="0"/>
              <a:buChar char="•"/>
            </a:pPr>
            <a:endParaRPr lang="en-US" sz="2000" dirty="0">
              <a:latin typeface="ChevinLight" panose="02000300000000000000" pitchFamily="2" charset="0"/>
            </a:endParaRPr>
          </a:p>
          <a:p>
            <a:pPr marL="355600" lvl="2" indent="-355600">
              <a:buFont typeface="Arial" panose="020B0604020202020204" pitchFamily="34" charset="0"/>
              <a:buChar char="•"/>
            </a:pPr>
            <a:r>
              <a:rPr lang="en-US" sz="2000" dirty="0">
                <a:latin typeface="ChevinLight" panose="02000300000000000000" pitchFamily="2" charset="0"/>
              </a:rPr>
              <a:t>PiC Roles &amp; Responsibility instructions  will be held in the new PiC Handbook.</a:t>
            </a:r>
          </a:p>
          <a:p>
            <a:pPr marL="342900" lvl="2" indent="-342900"/>
            <a:endParaRPr lang="en-GB" sz="2000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20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2000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20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20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20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20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20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20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20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2000" b="1" u="sng" dirty="0">
              <a:latin typeface="ChevinLight" panose="02000300000000000000" pitchFamily="2" charset="0"/>
            </a:endParaRPr>
          </a:p>
          <a:p>
            <a:pPr marL="0" indent="0">
              <a:buNone/>
            </a:pPr>
            <a:endParaRPr lang="en-GB" sz="2000" dirty="0">
              <a:latin typeface="ChevinLight" panose="02000300000000000000" pitchFamily="2" charset="0"/>
            </a:endParaRPr>
          </a:p>
          <a:p>
            <a:pPr marL="0" indent="0">
              <a:buNone/>
            </a:pPr>
            <a:endParaRPr lang="en-GB" sz="2000" dirty="0">
              <a:latin typeface="ChevinLight" panose="02000300000000000000" pitchFamily="2" charset="0"/>
            </a:endParaRPr>
          </a:p>
          <a:p>
            <a:pPr marL="342900" lvl="2" indent="-342900" algn="l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  <a:latin typeface="ChevinLight" panose="02000300000000000000" pitchFamily="2" charset="0"/>
            </a:endParaRPr>
          </a:p>
          <a:p>
            <a:pPr marL="0" lvl="2" algn="l"/>
            <a:endParaRPr lang="en-GB" sz="2000" dirty="0">
              <a:solidFill>
                <a:schemeClr val="tx1"/>
              </a:solidFill>
              <a:latin typeface="ChevinLight" panose="02000300000000000000" pitchFamily="2" charset="0"/>
            </a:endParaRPr>
          </a:p>
          <a:p>
            <a:pPr marL="0" lvl="2" algn="l"/>
            <a:endParaRPr lang="en-GB" sz="2000" dirty="0">
              <a:solidFill>
                <a:schemeClr val="tx1"/>
              </a:solidFill>
              <a:latin typeface="ChevinLight" panose="02000300000000000000" pitchFamily="2" charset="0"/>
            </a:endParaRPr>
          </a:p>
          <a:p>
            <a:pPr marL="0" lvl="2" algn="l"/>
            <a:endParaRPr lang="en-GB" sz="2000" dirty="0">
              <a:solidFill>
                <a:schemeClr val="tx1"/>
              </a:solidFill>
              <a:latin typeface="ChevinLight" panose="02000300000000000000" pitchFamily="2" charset="0"/>
            </a:endParaRPr>
          </a:p>
          <a:p>
            <a:endParaRPr lang="en-US" sz="2000" dirty="0">
              <a:latin typeface="ChevinLight" panose="020003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6325839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000" dirty="0">
                <a:latin typeface="ChevinBold" panose="02000700000000000000" pitchFamily="2" charset="0"/>
              </a:rPr>
              <a:t>Property &amp; Facilities Solutions </a:t>
            </a:r>
          </a:p>
          <a:p>
            <a:pPr algn="ctr"/>
            <a:r>
              <a:rPr lang="en-US" sz="1000" dirty="0">
                <a:latin typeface="ChevinBold" panose="02000700000000000000" pitchFamily="2" charset="0"/>
              </a:rPr>
              <a:t>Property Risk, Compliance &amp; Assurance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251" y="225517"/>
            <a:ext cx="2210062" cy="2180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93087">
            <a:off x="4732627" y="282188"/>
            <a:ext cx="1184968" cy="1817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692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331" y="225517"/>
            <a:ext cx="8307387" cy="988652"/>
          </a:xfrm>
        </p:spPr>
        <p:txBody>
          <a:bodyPr/>
          <a:lstStyle/>
          <a:p>
            <a:r>
              <a:rPr lang="en-US" b="0" u="sng" dirty="0">
                <a:solidFill>
                  <a:srgbClr val="FF0000"/>
                </a:solidFill>
                <a:latin typeface="ChevinBold" panose="02000700000000000000" pitchFamily="2" charset="0"/>
              </a:rPr>
              <a:t>New Site Log Book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4294967295"/>
          </p:nvPr>
        </p:nvSpPr>
        <p:spPr>
          <a:xfrm>
            <a:off x="249383" y="996288"/>
            <a:ext cx="4811662" cy="55296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latin typeface="ChevinLight" panose="02000300000000000000" pitchFamily="2" charset="0"/>
              </a:rPr>
              <a:t>We have streamlined the new SLB to improve user accessibility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latin typeface="ChevinLight" panose="02000300000000000000" pitchFamily="2" charset="0"/>
              </a:rPr>
              <a:t>We have reduce volumes from 6 to 1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latin typeface="ChevinLight" panose="02000300000000000000" pitchFamily="2" charset="0"/>
              </a:rPr>
              <a:t>Reduced pages from 187 to 48.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latin typeface="ChevinLight" panose="02000300000000000000" pitchFamily="2" charset="0"/>
              </a:rPr>
              <a:t>Avoided replication of data held on the Compliance Records Database (CRD)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latin typeface="ChevinLight" panose="02000300000000000000" pitchFamily="2" charset="0"/>
              </a:rPr>
              <a:t>Incorporate the PFS Ltd SLB templates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latin typeface="ChevinLight" panose="02000300000000000000" pitchFamily="2" charset="0"/>
              </a:rPr>
              <a:t>SLB now contains site specific documents only, with links to CRD/the intranet for generic information/forms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endParaRPr lang="en-US" dirty="0">
              <a:latin typeface="ChevinLight" panose="02000300000000000000" pitchFamily="2" charset="0"/>
            </a:endParaRPr>
          </a:p>
          <a:p>
            <a:pPr marL="285750" lvl="2" indent="-285750"/>
            <a:endParaRPr lang="en-US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1500" dirty="0">
              <a:latin typeface="ChevinLight" panose="02000300000000000000" pitchFamily="2" charset="0"/>
            </a:endParaRPr>
          </a:p>
          <a:p>
            <a:pPr marL="285750" lvl="2" indent="-285750"/>
            <a:endParaRPr lang="en-US" sz="1500" dirty="0">
              <a:latin typeface="ChevinLight" panose="02000300000000000000" pitchFamily="2" charset="0"/>
            </a:endParaRPr>
          </a:p>
          <a:p>
            <a:pPr marL="285750" lvl="2" indent="-285750"/>
            <a:endParaRPr lang="en-US" sz="1500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15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15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15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15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15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15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15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15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15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1500" b="1" u="sng" dirty="0">
              <a:latin typeface="ChevinLight" panose="02000300000000000000" pitchFamily="2" charset="0"/>
            </a:endParaRPr>
          </a:p>
          <a:p>
            <a:pPr marL="0" lvl="2" indent="0">
              <a:buNone/>
            </a:pPr>
            <a:endParaRPr lang="en-US" sz="1500" b="1" u="sng" dirty="0">
              <a:latin typeface="ChevinLight" panose="02000300000000000000" pitchFamily="2" charset="0"/>
            </a:endParaRPr>
          </a:p>
          <a:p>
            <a:pPr marL="0" indent="0">
              <a:buNone/>
            </a:pPr>
            <a:endParaRPr lang="en-GB" sz="1500" dirty="0">
              <a:latin typeface="ChevinLight" panose="02000300000000000000" pitchFamily="2" charset="0"/>
            </a:endParaRPr>
          </a:p>
          <a:p>
            <a:pPr marL="342900" lvl="2" indent="-342900" algn="l">
              <a:buFont typeface="Arial" panose="020B0604020202020204" pitchFamily="34" charset="0"/>
              <a:buChar char="•"/>
            </a:pPr>
            <a:endParaRPr lang="en-GB" sz="1500" dirty="0">
              <a:solidFill>
                <a:schemeClr val="tx1"/>
              </a:solidFill>
              <a:latin typeface="ChevinLight" panose="02000300000000000000" pitchFamily="2" charset="0"/>
            </a:endParaRPr>
          </a:p>
          <a:p>
            <a:pPr marL="0" lvl="2" algn="l"/>
            <a:endParaRPr lang="en-GB" sz="1500" dirty="0">
              <a:solidFill>
                <a:schemeClr val="tx1"/>
              </a:solidFill>
              <a:latin typeface="ChevinLight" panose="02000300000000000000" pitchFamily="2" charset="0"/>
            </a:endParaRPr>
          </a:p>
          <a:p>
            <a:pPr marL="0" lvl="2" algn="l"/>
            <a:endParaRPr lang="en-GB" sz="1500" dirty="0">
              <a:solidFill>
                <a:schemeClr val="tx1"/>
              </a:solidFill>
              <a:latin typeface="ChevinLight" panose="02000300000000000000" pitchFamily="2" charset="0"/>
            </a:endParaRPr>
          </a:p>
          <a:p>
            <a:pPr marL="0" lvl="2" algn="l"/>
            <a:endParaRPr lang="en-GB" sz="1500" dirty="0">
              <a:solidFill>
                <a:schemeClr val="tx1"/>
              </a:solidFill>
              <a:latin typeface="ChevinLight" panose="02000300000000000000" pitchFamily="2" charset="0"/>
            </a:endParaRPr>
          </a:p>
          <a:p>
            <a:endParaRPr lang="en-US" sz="1500" dirty="0">
              <a:latin typeface="ChevinLight" panose="020003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6325839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000" dirty="0">
                <a:latin typeface="ChevinBold" panose="02000700000000000000" pitchFamily="2" charset="0"/>
              </a:rPr>
              <a:t>Property &amp; Facilities Solutions </a:t>
            </a:r>
          </a:p>
          <a:p>
            <a:pPr algn="ctr"/>
            <a:r>
              <a:rPr lang="en-US" sz="1000" dirty="0">
                <a:latin typeface="ChevinBold" panose="02000700000000000000" pitchFamily="2" charset="0"/>
              </a:rPr>
              <a:t>Property Risk, Compliance &amp; Assurance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044" y="1446663"/>
            <a:ext cx="3687302" cy="3634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8860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u="sng" dirty="0">
                <a:solidFill>
                  <a:srgbClr val="FF0000"/>
                </a:solidFill>
                <a:latin typeface="ChevinBold" panose="02000700000000000000" pitchFamily="2" charset="0"/>
              </a:rPr>
              <a:t>Additional Benefits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92416" y="1045426"/>
            <a:ext cx="8330701" cy="4904998"/>
          </a:xfrm>
          <a:prstGeom prst="rect">
            <a:avLst/>
          </a:prstGeom>
        </p:spPr>
        <p:txBody>
          <a:bodyPr/>
          <a:lstStyle>
            <a:lvl1pPr marL="277813" indent="-277813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Verdana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47675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2pPr>
            <a:lvl3pPr marL="996950" indent="-185738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58900" indent="-180975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+mn-cs"/>
              </a:defRPr>
            </a:lvl4pPr>
            <a:lvl5pPr marL="1725613" indent="-185738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500" dirty="0">
                <a:latin typeface="ChevinLight" panose="02000300000000000000" pitchFamily="2" charset="0"/>
              </a:rPr>
              <a:t>Reduced Printing costs </a:t>
            </a:r>
          </a:p>
          <a:p>
            <a:pPr>
              <a:lnSpc>
                <a:spcPct val="150000"/>
              </a:lnSpc>
            </a:pPr>
            <a:r>
              <a:rPr lang="en-US" sz="2500" dirty="0">
                <a:latin typeface="ChevinLight" panose="02000300000000000000" pitchFamily="2" charset="0"/>
              </a:rPr>
              <a:t>Reduced environmental impact</a:t>
            </a:r>
          </a:p>
          <a:p>
            <a:pPr marL="273050" indent="0">
              <a:lnSpc>
                <a:spcPct val="150000"/>
              </a:lnSpc>
              <a:buNone/>
            </a:pPr>
            <a:r>
              <a:rPr lang="en-US" sz="2500" dirty="0">
                <a:latin typeface="ChevinLight" panose="02000300000000000000" pitchFamily="2" charset="0"/>
              </a:rPr>
              <a:t>(printing and circulating across the estate)</a:t>
            </a:r>
          </a:p>
          <a:p>
            <a:pPr marL="273050" indent="-273050">
              <a:lnSpc>
                <a:spcPct val="150000"/>
              </a:lnSpc>
            </a:pPr>
            <a:r>
              <a:rPr lang="en-US" sz="2500" dirty="0">
                <a:latin typeface="ChevinLight" panose="02000300000000000000" pitchFamily="2" charset="0"/>
              </a:rPr>
              <a:t>Longer term objective to go paperless (CRD)</a:t>
            </a:r>
            <a:endParaRPr lang="en-US" sz="2500" b="1" u="sng" dirty="0">
              <a:latin typeface="ChevinLight" panose="02000300000000000000" pitchFamily="2" charset="0"/>
            </a:endParaRPr>
          </a:p>
          <a:p>
            <a:pPr marL="277813" lvl="2" indent="-277813">
              <a:lnSpc>
                <a:spcPct val="150000"/>
              </a:lnSpc>
              <a:buFont typeface="Verdana" pitchFamily="34" charset="0"/>
              <a:buChar char="•"/>
            </a:pPr>
            <a:r>
              <a:rPr lang="en-US" sz="2500" dirty="0">
                <a:latin typeface="ChevinLight" panose="02000300000000000000" pitchFamily="2" charset="0"/>
              </a:rPr>
              <a:t>The new version will allow for greater control, rapid updates of content (generic material will be online) and in line with any regulatory changes (Inc CDM Regs)</a:t>
            </a:r>
          </a:p>
          <a:p>
            <a:pPr marL="0" indent="0">
              <a:buNone/>
            </a:pPr>
            <a:endParaRPr lang="en-GB" sz="1500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3067888" y="6362740"/>
            <a:ext cx="3216486" cy="25059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latin typeface="ChevinBold" panose="02000700000000000000" pitchFamily="2" charset="0"/>
              </a:rPr>
              <a:t>Property &amp; Facilities Solutions </a:t>
            </a:r>
          </a:p>
          <a:p>
            <a:pPr algn="ctr"/>
            <a:r>
              <a:rPr lang="en-US" sz="1000" dirty="0">
                <a:latin typeface="ChevinBold" panose="02000700000000000000" pitchFamily="2" charset="0"/>
              </a:rPr>
              <a:t>Property Risk, Compliance &amp; Assurance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804" y="328229"/>
            <a:ext cx="3245898" cy="215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821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u="sng" dirty="0">
                <a:solidFill>
                  <a:srgbClr val="FF0000"/>
                </a:solidFill>
                <a:latin typeface="ChevinBold" panose="02000700000000000000" pitchFamily="2" charset="0"/>
              </a:rPr>
              <a:t>New Site Log Book (SLB) Update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94684" y="1158022"/>
            <a:ext cx="8330701" cy="4887936"/>
          </a:xfrm>
          <a:prstGeom prst="rect">
            <a:avLst/>
          </a:prstGeom>
        </p:spPr>
        <p:txBody>
          <a:bodyPr/>
          <a:lstStyle>
            <a:lvl1pPr marL="277813" indent="-277813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Verdana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47675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2pPr>
            <a:lvl3pPr marL="996950" indent="-185738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58900" indent="-180975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+mn-cs"/>
              </a:defRPr>
            </a:lvl4pPr>
            <a:lvl5pPr marL="1725613" indent="-185738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ChevinLight" panose="02000300000000000000" pitchFamily="2" charset="0"/>
              </a:rPr>
              <a:t>We  shared final version of SLB with stakeholders  feedback –Jan/Feb 18</a:t>
            </a:r>
          </a:p>
          <a:p>
            <a:pPr marL="277813" lvl="2" indent="-277813">
              <a:lnSpc>
                <a:spcPct val="150000"/>
              </a:lnSpc>
              <a:buFont typeface="Verdana" pitchFamily="34" charset="0"/>
              <a:buChar char="•"/>
            </a:pPr>
            <a:r>
              <a:rPr lang="en-US" sz="1600" dirty="0">
                <a:latin typeface="ChevinLight" panose="02000300000000000000" pitchFamily="2" charset="0"/>
              </a:rPr>
              <a:t>Produced &amp; Deployed the communications (Inc Unions) – Feb to Mar 18</a:t>
            </a:r>
          </a:p>
          <a:p>
            <a:pPr marL="277813" lvl="2" indent="-277813">
              <a:lnSpc>
                <a:spcPct val="150000"/>
              </a:lnSpc>
              <a:buFont typeface="Verdana" pitchFamily="34" charset="0"/>
              <a:buChar char="•"/>
            </a:pPr>
            <a:r>
              <a:rPr lang="en-US" sz="1600" dirty="0">
                <a:latin typeface="ChevinLight" panose="02000300000000000000" pitchFamily="2" charset="0"/>
              </a:rPr>
              <a:t>A programme for SLB deployment has been incorporated as part of the Annual Inspection Programme (API) Oct 18/19 &amp; Sept 19/20.</a:t>
            </a:r>
          </a:p>
          <a:p>
            <a:pPr marL="277813" lvl="2" indent="-277813">
              <a:lnSpc>
                <a:spcPct val="150000"/>
              </a:lnSpc>
              <a:buFont typeface="Verdana" pitchFamily="34" charset="0"/>
              <a:buChar char="•"/>
            </a:pPr>
            <a:r>
              <a:rPr lang="en-US" sz="1600" dirty="0">
                <a:latin typeface="ChevinLight" panose="02000300000000000000" pitchFamily="2" charset="0"/>
              </a:rPr>
              <a:t>To date over 300 sites out of 1600 sites have had the New SLB deployed </a:t>
            </a:r>
          </a:p>
          <a:p>
            <a:pPr marL="277813" lvl="2" indent="-277813">
              <a:lnSpc>
                <a:spcPct val="150000"/>
              </a:lnSpc>
              <a:buFont typeface="Verdana" pitchFamily="34" charset="0"/>
              <a:buChar char="•"/>
            </a:pPr>
            <a:r>
              <a:rPr lang="en-US" sz="1600" dirty="0">
                <a:latin typeface="ChevinLight" panose="02000300000000000000" pitchFamily="2" charset="0"/>
              </a:rPr>
              <a:t>All PiC’s get briefed by NDC on the date of the inspection regarding the new SLB changes and deployment.</a:t>
            </a:r>
          </a:p>
          <a:p>
            <a:pPr marL="277813" lvl="2" indent="-277813">
              <a:lnSpc>
                <a:spcPct val="150000"/>
              </a:lnSpc>
              <a:buFont typeface="Verdana" pitchFamily="34" charset="0"/>
              <a:buChar char="•"/>
            </a:pPr>
            <a:r>
              <a:rPr lang="en-US" sz="1600" dirty="0">
                <a:latin typeface="ChevinLight" panose="02000300000000000000" pitchFamily="2" charset="0"/>
              </a:rPr>
              <a:t>All old SLB information gets archived for </a:t>
            </a:r>
            <a:r>
              <a:rPr lang="en-US" sz="1600" dirty="0" err="1">
                <a:latin typeface="ChevinLight" panose="02000300000000000000" pitchFamily="2" charset="0"/>
              </a:rPr>
              <a:t>upto</a:t>
            </a:r>
            <a:r>
              <a:rPr lang="en-US" sz="1600" dirty="0">
                <a:latin typeface="ChevinLight" panose="02000300000000000000" pitchFamily="2" charset="0"/>
              </a:rPr>
              <a:t> 3 years then destroyed.</a:t>
            </a:r>
          </a:p>
          <a:p>
            <a:pPr marL="277813" lvl="2" indent="-277813">
              <a:lnSpc>
                <a:spcPct val="150000"/>
              </a:lnSpc>
              <a:buFont typeface="Verdana" pitchFamily="34" charset="0"/>
              <a:buChar char="•"/>
            </a:pPr>
            <a:r>
              <a:rPr lang="en-US" sz="1600" dirty="0">
                <a:latin typeface="ChevinLight" panose="02000300000000000000" pitchFamily="2" charset="0"/>
              </a:rPr>
              <a:t>Access to the New Site Log Book, various templates &amp; briefings are held on the Compliance Records Database (CRD) : </a:t>
            </a:r>
            <a:r>
              <a:rPr lang="en-US" sz="1600" dirty="0">
                <a:latin typeface="ChevinLight" panose="02000300000000000000" pitchFamily="2" charset="0"/>
                <a:hlinkClick r:id="rId3"/>
              </a:rPr>
              <a:t>https://royalmail.info-exchange.com/Secure/Default.aspx</a:t>
            </a:r>
            <a:endParaRPr lang="en-US" sz="1600" dirty="0">
              <a:latin typeface="ChevinLight" panose="02000300000000000000" pitchFamily="2" charset="0"/>
            </a:endParaRPr>
          </a:p>
          <a:p>
            <a:pPr marL="277813" lvl="2" indent="-277813">
              <a:lnSpc>
                <a:spcPct val="150000"/>
              </a:lnSpc>
              <a:buFont typeface="Verdana" pitchFamily="34" charset="0"/>
              <a:buChar char="•"/>
            </a:pPr>
            <a:r>
              <a:rPr lang="en-US" sz="1600" dirty="0">
                <a:latin typeface="ChevinLight" panose="02000300000000000000" pitchFamily="2" charset="0"/>
              </a:rPr>
              <a:t>If you don’t have access to the CRD, then contact: </a:t>
            </a:r>
            <a:r>
              <a:rPr lang="en-US" sz="1600" dirty="0">
                <a:latin typeface="ChevinLight" panose="02000300000000000000" pitchFamily="2" charset="0"/>
                <a:hlinkClick r:id="rId4"/>
              </a:rPr>
              <a:t>rmwebsites@ndc-uk.co.uk</a:t>
            </a:r>
            <a:endParaRPr lang="en-US" sz="1600" dirty="0">
              <a:latin typeface="ChevinLight" panose="02000300000000000000" pitchFamily="2" charset="0"/>
            </a:endParaRPr>
          </a:p>
          <a:p>
            <a:pPr marL="277813" lvl="2" indent="-277813">
              <a:buFont typeface="Verdana" pitchFamily="34" charset="0"/>
              <a:buChar char="•"/>
            </a:pPr>
            <a:endParaRPr lang="en-US" sz="1600" dirty="0">
              <a:latin typeface="ChevinLight" panose="02000300000000000000" pitchFamily="2" charset="0"/>
            </a:endParaRPr>
          </a:p>
          <a:p>
            <a:endParaRPr lang="en-GB" sz="1600" dirty="0"/>
          </a:p>
        </p:txBody>
      </p:sp>
      <p:sp>
        <p:nvSpPr>
          <p:cNvPr id="7" name="Rectangle 6"/>
          <p:cNvSpPr/>
          <p:nvPr/>
        </p:nvSpPr>
        <p:spPr>
          <a:xfrm>
            <a:off x="2286000" y="6325839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000" dirty="0">
                <a:latin typeface="ChevinBold" panose="02000700000000000000" pitchFamily="2" charset="0"/>
              </a:rPr>
              <a:t>Property &amp; Facilities Solutions </a:t>
            </a:r>
          </a:p>
          <a:p>
            <a:pPr algn="ctr"/>
            <a:r>
              <a:rPr lang="en-US" sz="1000" dirty="0">
                <a:latin typeface="ChevinBold" panose="02000700000000000000" pitchFamily="2" charset="0"/>
              </a:rPr>
              <a:t>Property Risk, Compliance &amp; Assurance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808" y="1"/>
            <a:ext cx="1263192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5552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oyal Mail">
      <a:dk1>
        <a:srgbClr val="000000"/>
      </a:dk1>
      <a:lt1>
        <a:srgbClr val="FFFFFF"/>
      </a:lt1>
      <a:dk2>
        <a:srgbClr val="FF0000"/>
      </a:dk2>
      <a:lt2>
        <a:srgbClr val="666666"/>
      </a:lt2>
      <a:accent1>
        <a:srgbClr val="666666"/>
      </a:accent1>
      <a:accent2>
        <a:srgbClr val="000000"/>
      </a:accent2>
      <a:accent3>
        <a:srgbClr val="666666"/>
      </a:accent3>
      <a:accent4>
        <a:srgbClr val="969696"/>
      </a:accent4>
      <a:accent5>
        <a:srgbClr val="B2B2B2"/>
      </a:accent5>
      <a:accent6>
        <a:srgbClr val="DDDDDD"/>
      </a:accent6>
      <a:hlink>
        <a:srgbClr val="204A91"/>
      </a:hlink>
      <a:folHlink>
        <a:srgbClr val="204A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15562</TotalTime>
  <Words>519</Words>
  <Application>Microsoft Office PowerPoint</Application>
  <PresentationFormat>On-screen Show (4:3)</PresentationFormat>
  <Paragraphs>92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Property &amp; Facilities Solutions Risk, Compliance &amp; Assurance  Site Log Book Replacement Programme – Update Jan 19  Gurkan Hasan/Katharine Bate</vt:lpstr>
      <vt:lpstr>Introduction</vt:lpstr>
      <vt:lpstr>New Site Log Book</vt:lpstr>
      <vt:lpstr>Additional Benefits</vt:lpstr>
      <vt:lpstr>New Site Log Book (SLB) Update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www.wizkit.com</dc:creator>
  <cp:lastModifiedBy>Louise Pietrzykowska</cp:lastModifiedBy>
  <cp:revision>370</cp:revision>
  <cp:lastPrinted>2019-01-28T11:18:42Z</cp:lastPrinted>
  <dcterms:created xsi:type="dcterms:W3CDTF">2011-10-20T13:01:56Z</dcterms:created>
  <dcterms:modified xsi:type="dcterms:W3CDTF">2019-01-28T11:18:58Z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zKit Template Type">
    <vt:lpwstr>Onscreen</vt:lpwstr>
  </property>
  <property fmtid="{D5CDD505-2E9C-101B-9397-08002B2CF9AE}" pid="3" name="WizKit Template Version">
    <vt:i4>5</vt:i4>
  </property>
  <property fmtid="{D5CDD505-2E9C-101B-9397-08002B2CF9AE}" pid="4" name="WizKit Template Sub">
    <vt:lpwstr>RM</vt:lpwstr>
  </property>
</Properties>
</file>