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9"/>
  </p:notesMasterIdLst>
  <p:sldIdLst>
    <p:sldId id="273" r:id="rId2"/>
    <p:sldId id="270" r:id="rId3"/>
    <p:sldId id="266" r:id="rId4"/>
    <p:sldId id="276" r:id="rId5"/>
    <p:sldId id="269" r:id="rId6"/>
    <p:sldId id="275" r:id="rId7"/>
    <p:sldId id="272" r:id="rId8"/>
  </p:sldIdLst>
  <p:sldSz cx="10059988" cy="6186488"/>
  <p:notesSz cx="6858000" cy="9144000"/>
  <p:custDataLst>
    <p:tags r:id="rId10"/>
  </p:custDataLst>
  <p:defaultTextStyle>
    <a:defPPr>
      <a:defRPr lang="en-US"/>
    </a:defPPr>
    <a:lvl1pPr marL="0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3309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6620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49929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3238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16549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99858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3170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66478" algn="l" defTabSz="11666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6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Burns" initials="N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C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80" y="32"/>
      </p:cViewPr>
      <p:guideLst>
        <p:guide orient="horz" pos="389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B1DA9-C62E-4640-81C3-BA61BC17601A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85800"/>
            <a:ext cx="5575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589E3-A05E-4903-981A-9D1C75F4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9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611"/>
            <a:ext cx="10070554" cy="62040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707" y="310125"/>
            <a:ext cx="9733281" cy="1247605"/>
          </a:xfrm>
        </p:spPr>
        <p:txBody>
          <a:bodyPr>
            <a:noAutofit/>
          </a:bodyPr>
          <a:lstStyle>
            <a:lvl1pPr algn="l">
              <a:lnSpc>
                <a:spcPts val="5731"/>
              </a:lnSpc>
              <a:spcBef>
                <a:spcPts val="0"/>
              </a:spcBef>
              <a:defRPr sz="4800">
                <a:solidFill>
                  <a:schemeClr val="bg1">
                    <a:lumMod val="95000"/>
                  </a:schemeClr>
                </a:solidFill>
                <a:latin typeface="ChevinDemiBold" pitchFamily="2" charset="0"/>
              </a:defRPr>
            </a:lvl1pPr>
          </a:lstStyle>
          <a:p>
            <a:pPr lvl="0"/>
            <a:r>
              <a:rPr lang="en-US" dirty="0"/>
              <a:t>Click to add your article title here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38023" y="1628310"/>
            <a:ext cx="4768271" cy="3742816"/>
          </a:xfrm>
        </p:spPr>
        <p:txBody>
          <a:bodyPr>
            <a:normAutofit/>
          </a:bodyPr>
          <a:lstStyle>
            <a:lvl1pPr marL="0" indent="0">
              <a:lnSpc>
                <a:spcPts val="4398"/>
              </a:lnSpc>
              <a:buNone/>
              <a:defRPr sz="4000" baseline="0">
                <a:solidFill>
                  <a:schemeClr val="bg1">
                    <a:lumMod val="95000"/>
                  </a:schemeClr>
                </a:solidFill>
                <a:latin typeface="ChevinMedium" pitchFamily="2" charset="0"/>
              </a:defRPr>
            </a:lvl1pPr>
            <a:lvl2pPr marL="2623617" indent="-2623617">
              <a:buNone/>
              <a:defRPr>
                <a:solidFill>
                  <a:srgbClr val="333333"/>
                </a:solidFill>
                <a:latin typeface="ChevinMedium" pitchFamily="2" charset="0"/>
              </a:defRPr>
            </a:lvl2pPr>
            <a:lvl3pPr marL="2623617" indent="-2623617">
              <a:buNone/>
              <a:defRPr>
                <a:solidFill>
                  <a:srgbClr val="333333"/>
                </a:solidFill>
                <a:latin typeface="ChevinMedium" pitchFamily="2" charset="0"/>
              </a:defRPr>
            </a:lvl3pPr>
            <a:lvl4pPr marL="2623617" indent="-2623617">
              <a:buNone/>
              <a:defRPr>
                <a:solidFill>
                  <a:srgbClr val="333333"/>
                </a:solidFill>
                <a:latin typeface="ChevinMedium" pitchFamily="2" charset="0"/>
              </a:defRPr>
            </a:lvl4pPr>
            <a:lvl5pPr marL="2623617" indent="-2623617">
              <a:buNone/>
              <a:defRPr>
                <a:solidFill>
                  <a:srgbClr val="333333"/>
                </a:solidFill>
                <a:latin typeface="ChevinMedium" pitchFamily="2" charset="0"/>
              </a:defRPr>
            </a:lvl5pPr>
          </a:lstStyle>
          <a:p>
            <a:pPr lvl="0"/>
            <a:r>
              <a:rPr lang="en-US" dirty="0"/>
              <a:t>Click to add your article body copy here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5881" y="1629963"/>
            <a:ext cx="4416323" cy="287743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505082"/>
            <a:ext cx="3877866" cy="992748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5497830"/>
            <a:ext cx="6431280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226782" y="5583602"/>
            <a:ext cx="782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ChevinBold" panose="02000700000000000000" pitchFamily="2" charset="0"/>
              </a:rPr>
              <a:t>Visit mybundle.myroyalmail.com</a:t>
            </a:r>
          </a:p>
        </p:txBody>
      </p:sp>
      <p:sp>
        <p:nvSpPr>
          <p:cNvPr id="9" name="Oval 8"/>
          <p:cNvSpPr/>
          <p:nvPr userDrawn="1"/>
        </p:nvSpPr>
        <p:spPr>
          <a:xfrm flipH="1">
            <a:off x="5966098" y="4821436"/>
            <a:ext cx="5040560" cy="5040560"/>
          </a:xfrm>
          <a:prstGeom prst="ellipse">
            <a:avLst/>
          </a:prstGeom>
          <a:solidFill>
            <a:srgbClr val="C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42162" y="546950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-150" dirty="0">
                <a:solidFill>
                  <a:prstClr val="white"/>
                </a:solidFill>
                <a:latin typeface="ChevinBold" pitchFamily="2" charset="0"/>
              </a:rPr>
              <a:t>Anytime Benefits</a:t>
            </a:r>
          </a:p>
        </p:txBody>
      </p:sp>
    </p:spTree>
    <p:extLst>
      <p:ext uri="{BB962C8B-B14F-4D97-AF65-F5344CB8AC3E}">
        <p14:creationId xmlns:p14="http://schemas.microsoft.com/office/powerpoint/2010/main" val="215239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059987" cy="575144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65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004" y="247750"/>
            <a:ext cx="9053989" cy="1031082"/>
          </a:xfrm>
          <a:prstGeom prst="rect">
            <a:avLst/>
          </a:prstGeom>
        </p:spPr>
        <p:txBody>
          <a:bodyPr vert="horz" lIns="116663" tIns="58331" rIns="116663" bIns="5833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004" y="1443517"/>
            <a:ext cx="9053989" cy="4082796"/>
          </a:xfrm>
          <a:prstGeom prst="rect">
            <a:avLst/>
          </a:prstGeom>
        </p:spPr>
        <p:txBody>
          <a:bodyPr vert="horz" lIns="116663" tIns="58331" rIns="116663" bIns="5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02" y="5733961"/>
            <a:ext cx="2347331" cy="329374"/>
          </a:xfrm>
          <a:prstGeom prst="rect">
            <a:avLst/>
          </a:prstGeom>
        </p:spPr>
        <p:txBody>
          <a:bodyPr vert="horz" lIns="116663" tIns="58331" rIns="116663" bIns="5833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F9F89-EC70-45C5-B8C8-2D63A273DD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7168" y="5733961"/>
            <a:ext cx="3185661" cy="329374"/>
          </a:xfrm>
          <a:prstGeom prst="rect">
            <a:avLst/>
          </a:prstGeom>
        </p:spPr>
        <p:txBody>
          <a:bodyPr vert="horz" lIns="116663" tIns="58331" rIns="116663" bIns="5833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9659" y="5733961"/>
            <a:ext cx="2347331" cy="329374"/>
          </a:xfrm>
          <a:prstGeom prst="rect">
            <a:avLst/>
          </a:prstGeom>
        </p:spPr>
        <p:txBody>
          <a:bodyPr vert="horz" lIns="116663" tIns="58331" rIns="116663" bIns="5833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C932B-8A86-4251-8734-74048D886B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1166620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482" indent="-437482" algn="l" defTabSz="116662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7878" indent="-364570" algn="l" defTabSz="11666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8274" indent="-291655" algn="l" defTabSz="116662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1583" indent="-291655" algn="l" defTabSz="116662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24895" indent="-291655" algn="l" defTabSz="116662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8204" indent="-291655" algn="l" defTabSz="116662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91513" indent="-291655" algn="l" defTabSz="116662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4821" indent="-291655" algn="l" defTabSz="116662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58133" indent="-291655" algn="l" defTabSz="116662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309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620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9929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3238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6549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99858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170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6478" algn="l" defTabSz="11666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7830"/>
            <a:ext cx="6902202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Report all hazards to your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466" y="14091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prstClr val="white"/>
                </a:solidFill>
                <a:latin typeface="ChevinBold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074" y="294803"/>
            <a:ext cx="94055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ChevinBold" pitchFamily="2" charset="0"/>
              </a:rPr>
              <a:t>Slips, Trips and Falls </a:t>
            </a:r>
          </a:p>
          <a:p>
            <a:pPr>
              <a:defRPr/>
            </a:pPr>
            <a:endParaRPr lang="en-GB" sz="3600" b="1" dirty="0">
              <a:solidFill>
                <a:schemeClr val="bg1"/>
              </a:solidFill>
              <a:latin typeface="ChevinBold" pitchFamily="2" charset="0"/>
            </a:endParaRPr>
          </a:p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latin typeface="ChevinBold" pitchFamily="2" charset="0"/>
              </a:rPr>
              <a:t>Dynamic Risk Assessment – Look, Consider, Decide</a:t>
            </a:r>
          </a:p>
          <a:p>
            <a:pPr>
              <a:defRPr/>
            </a:pPr>
            <a:endParaRPr lang="en-GB" sz="3600" b="1" dirty="0">
              <a:solidFill>
                <a:schemeClr val="bg1"/>
              </a:solidFill>
              <a:latin typeface="ChevinBold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0" y="2733204"/>
          <a:ext cx="9797915" cy="1526104"/>
        </p:xfrm>
        <a:graphic>
          <a:graphicData uri="http://schemas.openxmlformats.org/drawingml/2006/table">
            <a:tbl>
              <a:tblPr firstRow="1" firstCol="1" bandRow="1"/>
              <a:tblGrid>
                <a:gridCol w="32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610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FF"/>
                          </a:solidFill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Look for Hazards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Consider the Risk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Decide what to do Safely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966098" y="4821436"/>
            <a:ext cx="5040560" cy="5040560"/>
            <a:chOff x="-1090686" y="4821436"/>
            <a:chExt cx="5040560" cy="5040560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-1090686" y="4821436"/>
              <a:ext cx="5040560" cy="5040560"/>
            </a:xfrm>
            <a:prstGeom prst="ellipse">
              <a:avLst/>
            </a:prstGeom>
            <a:solidFill>
              <a:srgbClr val="C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514622" y="5469508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solidFill>
                    <a:prstClr val="white"/>
                  </a:solidFill>
                  <a:latin typeface="ChevinBold" pitchFamily="2" charset="0"/>
                </a:rPr>
                <a:t>Health &amp;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23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7829"/>
            <a:ext cx="6902202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Report all hazards to your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466" y="14091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prstClr val="white"/>
                </a:solidFill>
                <a:latin typeface="ChevinBold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074" y="294803"/>
            <a:ext cx="9590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ChevinBold" pitchFamily="2" charset="0"/>
              </a:rPr>
              <a:t>Make the right choices – Slips, Trips and Falls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7660"/>
              </p:ext>
            </p:extLst>
          </p:nvPr>
        </p:nvGraphicFramePr>
        <p:xfrm>
          <a:off x="133677" y="941134"/>
          <a:ext cx="9797915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32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Look for Hazards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Consider the Risk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Decide what to do Safely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451100" y="2229148"/>
            <a:ext cx="29470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Slips, trips and falls resulting in injuries such as </a:t>
            </a:r>
            <a:r>
              <a:rPr lang="en-GB" b="1" dirty="0">
                <a:solidFill>
                  <a:schemeClr val="bg1"/>
                </a:solidFill>
              </a:rPr>
              <a:t>broken bones,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bruising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b="1" dirty="0">
                <a:solidFill>
                  <a:schemeClr val="bg1"/>
                </a:solidFill>
              </a:rPr>
              <a:t>musculoskeletal conditions.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6428" y="2229147"/>
            <a:ext cx="38058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If possible find an alternative route.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Do not read and walk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Do not take shortcuts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Do not rush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66098" y="4821436"/>
            <a:ext cx="5040560" cy="5040560"/>
            <a:chOff x="-1090686" y="4821436"/>
            <a:chExt cx="5040560" cy="5040560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-1090686" y="4821436"/>
              <a:ext cx="5040560" cy="5040560"/>
            </a:xfrm>
            <a:prstGeom prst="ellipse">
              <a:avLst/>
            </a:prstGeom>
            <a:solidFill>
              <a:srgbClr val="C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514622" y="5469508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solidFill>
                    <a:prstClr val="white"/>
                  </a:solidFill>
                  <a:latin typeface="ChevinBold" pitchFamily="2" charset="0"/>
                </a:rPr>
                <a:t>Health &amp; Safety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D53AF8D-0F9A-42C6-85E7-E3110BCD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66" y="2157140"/>
            <a:ext cx="2882131" cy="19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7829"/>
            <a:ext cx="6902202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Report all hazards to your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466" y="14091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prstClr val="white"/>
                </a:solidFill>
                <a:latin typeface="ChevinBold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074" y="294803"/>
            <a:ext cx="9590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ChevinBold" pitchFamily="2" charset="0"/>
              </a:rPr>
              <a:t>Make the right choices – Slips, Trips and Falls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80166"/>
              </p:ext>
            </p:extLst>
          </p:nvPr>
        </p:nvGraphicFramePr>
        <p:xfrm>
          <a:off x="133677" y="941134"/>
          <a:ext cx="9797915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32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Look for Hazards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Consider the Risk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Decide what to do Safely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451100" y="2229148"/>
            <a:ext cx="29470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Slips, trips and falls resulting in injuries such as </a:t>
            </a:r>
            <a:r>
              <a:rPr lang="en-GB" b="1" dirty="0">
                <a:solidFill>
                  <a:schemeClr val="bg1"/>
                </a:solidFill>
              </a:rPr>
              <a:t>broken bones,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bruising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b="1" dirty="0">
                <a:solidFill>
                  <a:schemeClr val="bg1"/>
                </a:solidFill>
              </a:rPr>
              <a:t>musculoskeletal conditions.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6428" y="2229147"/>
            <a:ext cx="380585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Wear </a:t>
            </a:r>
            <a:r>
              <a:rPr lang="en-GB" dirty="0" err="1">
                <a:solidFill>
                  <a:schemeClr val="bg1"/>
                </a:solidFill>
              </a:rPr>
              <a:t>Spikeys</a:t>
            </a:r>
            <a:r>
              <a:rPr lang="en-GB" dirty="0">
                <a:solidFill>
                  <a:schemeClr val="bg1"/>
                </a:solidFill>
              </a:rPr>
              <a:t> in snow and ice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Take shorter steps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If the risk is too great, do not proceed.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66098" y="4821436"/>
            <a:ext cx="5040560" cy="5040560"/>
            <a:chOff x="-1090686" y="4821436"/>
            <a:chExt cx="5040560" cy="5040560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-1090686" y="4821436"/>
              <a:ext cx="5040560" cy="5040560"/>
            </a:xfrm>
            <a:prstGeom prst="ellipse">
              <a:avLst/>
            </a:prstGeom>
            <a:solidFill>
              <a:srgbClr val="C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514622" y="5469508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solidFill>
                    <a:prstClr val="white"/>
                  </a:solidFill>
                  <a:latin typeface="ChevinBold" pitchFamily="2" charset="0"/>
                </a:rPr>
                <a:t>Health &amp; Safety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3895FD-284B-46AA-A32F-E623A17EB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4" y="2208243"/>
            <a:ext cx="2952328" cy="21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7829"/>
            <a:ext cx="6902202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Report all hazards to your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466" y="14091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prstClr val="white"/>
                </a:solidFill>
                <a:latin typeface="ChevinBold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080" y="140916"/>
            <a:ext cx="699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ChevinBold" pitchFamily="2" charset="0"/>
              </a:rPr>
              <a:t>Slips, Trips &amp; Falls – Be Prepared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66098" y="4821436"/>
            <a:ext cx="5040560" cy="5040560"/>
            <a:chOff x="-1090686" y="4821436"/>
            <a:chExt cx="5040560" cy="5040560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-1090686" y="4821436"/>
              <a:ext cx="5040560" cy="5040560"/>
            </a:xfrm>
            <a:prstGeom prst="ellipse">
              <a:avLst/>
            </a:prstGeom>
            <a:solidFill>
              <a:srgbClr val="C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514622" y="5469508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solidFill>
                    <a:prstClr val="white"/>
                  </a:solidFill>
                  <a:latin typeface="ChevinBold" pitchFamily="2" charset="0"/>
                </a:rPr>
                <a:t>Health &amp; Safety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0" y="1725092"/>
            <a:ext cx="48245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0100" y="910357"/>
            <a:ext cx="40153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Footwear must have good tread and be suitable for the role. 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Use the RM issue footwear 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Use </a:t>
            </a:r>
            <a:r>
              <a:rPr lang="en-GB" sz="3200" dirty="0" err="1">
                <a:solidFill>
                  <a:schemeClr val="bg1"/>
                </a:solidFill>
              </a:rPr>
              <a:t>Spikeys</a:t>
            </a:r>
            <a:r>
              <a:rPr lang="en-GB" sz="3200" dirty="0">
                <a:solidFill>
                  <a:schemeClr val="bg1"/>
                </a:solidFill>
              </a:rPr>
              <a:t> when required, </a:t>
            </a:r>
          </a:p>
        </p:txBody>
      </p:sp>
    </p:spTree>
    <p:extLst>
      <p:ext uri="{BB962C8B-B14F-4D97-AF65-F5344CB8AC3E}">
        <p14:creationId xmlns:p14="http://schemas.microsoft.com/office/powerpoint/2010/main" val="54993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7830"/>
            <a:ext cx="6902202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Report all hazards to your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466" y="14091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prstClr val="white"/>
                </a:solidFill>
                <a:latin typeface="ChevinBold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074" y="294803"/>
            <a:ext cx="9590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ChevinBold" pitchFamily="2" charset="0"/>
              </a:rPr>
              <a:t>Make the right choices – Slips, Trips and Falls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14335"/>
              </p:ext>
            </p:extLst>
          </p:nvPr>
        </p:nvGraphicFramePr>
        <p:xfrm>
          <a:off x="133677" y="941134"/>
          <a:ext cx="9797915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32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Look for Hazards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Consider the Risk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Decide what to do Safely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hevinLigh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451100" y="2229148"/>
            <a:ext cx="29470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Slips, trips and falls resulting in injuries such as </a:t>
            </a:r>
            <a:r>
              <a:rPr lang="en-GB" b="1" dirty="0">
                <a:solidFill>
                  <a:schemeClr val="bg1"/>
                </a:solidFill>
              </a:rPr>
              <a:t>broken bones,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bruising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b="1" dirty="0">
                <a:solidFill>
                  <a:schemeClr val="bg1"/>
                </a:solidFill>
              </a:rPr>
              <a:t>musculoskeletal conditions.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3148" y="2191688"/>
            <a:ext cx="380585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Follow the SSOW at all times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Identify safe routes or suspend delivery if this is not possible.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Report hazards to your Manager</a:t>
            </a:r>
          </a:p>
          <a:p>
            <a:pPr lvl="0" fontAlgn="base"/>
            <a:endParaRPr lang="en-GB" dirty="0">
              <a:solidFill>
                <a:schemeClr val="bg1"/>
              </a:solidFill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66098" y="4821436"/>
            <a:ext cx="5040560" cy="5040560"/>
            <a:chOff x="-1090686" y="4821436"/>
            <a:chExt cx="5040560" cy="5040560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-1090686" y="4821436"/>
              <a:ext cx="5040560" cy="5040560"/>
            </a:xfrm>
            <a:prstGeom prst="ellipse">
              <a:avLst/>
            </a:prstGeom>
            <a:solidFill>
              <a:srgbClr val="C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514622" y="5469508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solidFill>
                    <a:prstClr val="white"/>
                  </a:solidFill>
                  <a:latin typeface="ChevinBold" pitchFamily="2" charset="0"/>
                </a:rPr>
                <a:t>Health &amp; Safety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2AA4F5-ACE5-4BB4-9116-86EF6BAE7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3" y="2350720"/>
            <a:ext cx="3059931" cy="20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l_fi" descr="drive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146" y="3464150"/>
            <a:ext cx="3402370" cy="19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497830"/>
            <a:ext cx="6902202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Report all hazards to your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466" y="14091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prstClr val="white"/>
                </a:solidFill>
                <a:latin typeface="ChevinBold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074" y="294803"/>
            <a:ext cx="8303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ChevinBold" pitchFamily="2" charset="0"/>
              </a:rPr>
              <a:t>Slips, Trips and Falls – Identify Hazards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79161" y="4939002"/>
            <a:ext cx="5040560" cy="5040560"/>
            <a:chOff x="-1090686" y="4821436"/>
            <a:chExt cx="5040560" cy="5040560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-1090686" y="4821436"/>
              <a:ext cx="5040560" cy="5040560"/>
            </a:xfrm>
            <a:prstGeom prst="ellipse">
              <a:avLst/>
            </a:prstGeom>
            <a:solidFill>
              <a:srgbClr val="C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514622" y="5469508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solidFill>
                    <a:prstClr val="white"/>
                  </a:solidFill>
                  <a:latin typeface="ChevinBold" pitchFamily="2" charset="0"/>
                </a:rPr>
                <a:t>Health &amp; Safety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0" y="1247729"/>
            <a:ext cx="2824092" cy="197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8" y="3475284"/>
            <a:ext cx="2782574" cy="19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2" descr="ANd9GcRZqhQc4Lu-RuIFmkBNNdIwDpPkWsY0OxtEYhi8uvjJ5OeSYH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4316" y="1180210"/>
            <a:ext cx="33846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1" descr="Drain 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1802" y="1247729"/>
            <a:ext cx="28575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62" y="3499310"/>
            <a:ext cx="326231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5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7830"/>
            <a:ext cx="6902202" cy="678403"/>
          </a:xfrm>
          <a:prstGeom prst="rect">
            <a:avLst/>
          </a:prstGeom>
          <a:solidFill>
            <a:srgbClr val="CF0000"/>
          </a:solidFill>
          <a:ln>
            <a:solidFill>
              <a:srgbClr val="C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Report all hazards to your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466" y="140916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solidFill>
                  <a:prstClr val="white"/>
                </a:solidFill>
                <a:latin typeface="ChevinBold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074" y="294803"/>
            <a:ext cx="8428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  <a:latin typeface="ChevinBold" pitchFamily="2" charset="0"/>
              </a:rPr>
              <a:t>Slips, Trips and Falls – Follow the SSOW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66098" y="4821436"/>
            <a:ext cx="5040560" cy="5040560"/>
            <a:chOff x="-1090686" y="4821436"/>
            <a:chExt cx="5040560" cy="5040560"/>
          </a:xfrm>
        </p:grpSpPr>
        <p:sp>
          <p:nvSpPr>
            <p:cNvPr id="5" name="Oval 4"/>
            <p:cNvSpPr/>
            <p:nvPr userDrawn="1"/>
          </p:nvSpPr>
          <p:spPr>
            <a:xfrm flipH="1">
              <a:off x="-1090686" y="4821436"/>
              <a:ext cx="5040560" cy="5040560"/>
            </a:xfrm>
            <a:prstGeom prst="ellipse">
              <a:avLst/>
            </a:prstGeom>
            <a:solidFill>
              <a:srgbClr val="C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514622" y="5469508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solidFill>
                    <a:prstClr val="white"/>
                  </a:solidFill>
                  <a:latin typeface="ChevinBold" pitchFamily="2" charset="0"/>
                </a:rPr>
                <a:t>Health &amp; Safety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37506" y="1077020"/>
          <a:ext cx="2910439" cy="411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353" imgH="8019921" progId="Acrobat.Document.11">
                  <p:embed/>
                </p:oleObj>
              </mc:Choice>
              <mc:Fallback>
                <p:oleObj name="Acrobat Document" r:id="rId3" imgW="5667353" imgH="8019921" progId="Acrobat.Document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506" y="1077020"/>
                        <a:ext cx="2910439" cy="411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805858" y="1365052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</a:rPr>
              <a:t>The SSOW (Safe System of Work) shows:</a:t>
            </a:r>
          </a:p>
          <a:p>
            <a:pPr lvl="0"/>
            <a:endParaRPr lang="en-GB" sz="32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The risks of completing the activity</a:t>
            </a:r>
            <a:endParaRPr lang="en-GB" sz="32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What to do and what not to do</a:t>
            </a:r>
            <a:endParaRPr lang="en-GB" sz="32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</a:rPr>
              <a:t>How to do it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18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349</Words>
  <Application>Microsoft Office PowerPoint</Application>
  <PresentationFormat>Custom</PresentationFormat>
  <Paragraphs>68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ChevinBold</vt:lpstr>
      <vt:lpstr>ChevinDemiBold</vt:lpstr>
      <vt:lpstr>ChevinLight</vt:lpstr>
      <vt:lpstr>ChevinMedium</vt:lpstr>
      <vt:lpstr>Times New Roman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Linney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davidbrimblecombe</dc:creator>
  <cp:lastModifiedBy>James Cannon</cp:lastModifiedBy>
  <cp:revision>72</cp:revision>
  <dcterms:created xsi:type="dcterms:W3CDTF">2015-01-02T12:32:39Z</dcterms:created>
  <dcterms:modified xsi:type="dcterms:W3CDTF">2018-09-25T14:42:40Z</dcterms:modified>
</cp:coreProperties>
</file>