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438" r:id="rId3"/>
    <p:sldId id="543" r:id="rId4"/>
    <p:sldId id="522" r:id="rId5"/>
    <p:sldId id="577" r:id="rId6"/>
    <p:sldId id="579" r:id="rId7"/>
    <p:sldId id="591" r:id="rId8"/>
    <p:sldId id="589" r:id="rId9"/>
    <p:sldId id="590" r:id="rId10"/>
    <p:sldId id="559" r:id="rId11"/>
    <p:sldId id="582" r:id="rId12"/>
    <p:sldId id="580" r:id="rId13"/>
    <p:sldId id="581" r:id="rId14"/>
    <p:sldId id="583" r:id="rId15"/>
    <p:sldId id="586" r:id="rId16"/>
    <p:sldId id="509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532"/>
    <a:srgbClr val="FFCCCC"/>
    <a:srgbClr val="CCCCFF"/>
    <a:srgbClr val="FFFFCC"/>
    <a:srgbClr val="CCFFFF"/>
    <a:srgbClr val="B30337"/>
    <a:srgbClr val="E97C05"/>
    <a:srgbClr val="F18105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66315" autoAdjust="0"/>
  </p:normalViewPr>
  <p:slideViewPr>
    <p:cSldViewPr>
      <p:cViewPr varScale="1">
        <p:scale>
          <a:sx n="71" d="100"/>
          <a:sy n="71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E617A-277F-4A9C-9A1F-C798300E30B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6F3AD-7BC8-4373-9B50-3C658BC4CEF0}">
      <dgm:prSet/>
      <dgm:spPr>
        <a:solidFill>
          <a:srgbClr val="C00000"/>
        </a:solidFill>
      </dgm:spPr>
      <dgm:t>
        <a:bodyPr/>
        <a:lstStyle/>
        <a:p>
          <a:r>
            <a:rPr lang="en-GB"/>
            <a:t>Ensure new large infrastructure projects,</a:t>
          </a:r>
          <a:br>
            <a:rPr lang="en-GB"/>
          </a:br>
          <a:r>
            <a:rPr lang="en-GB"/>
            <a:t>and ageing plant and assets, do not lead</a:t>
          </a:r>
          <a:br>
            <a:rPr lang="en-GB"/>
          </a:br>
          <a:r>
            <a:rPr lang="en-GB"/>
            <a:t>to an increase in injuries or ill health</a:t>
          </a:r>
        </a:p>
      </dgm:t>
    </dgm:pt>
    <dgm:pt modelId="{E7461D71-71B0-4AB8-8950-E76EFB236BEF}" type="parTrans" cxnId="{08EF3B68-3FBF-4C59-AE68-8BC172EA0A48}">
      <dgm:prSet/>
      <dgm:spPr/>
      <dgm:t>
        <a:bodyPr/>
        <a:lstStyle/>
        <a:p>
          <a:endParaRPr lang="en-US"/>
        </a:p>
      </dgm:t>
    </dgm:pt>
    <dgm:pt modelId="{EC78CA75-FBF6-40A2-986A-22A03C39D362}" type="sibTrans" cxnId="{08EF3B68-3FBF-4C59-AE68-8BC172EA0A48}">
      <dgm:prSet/>
      <dgm:spPr>
        <a:solidFill>
          <a:srgbClr val="C00000">
            <a:alpha val="24000"/>
          </a:srgbClr>
        </a:solidFill>
      </dgm:spPr>
      <dgm:t>
        <a:bodyPr/>
        <a:lstStyle/>
        <a:p>
          <a:endParaRPr lang="en-US"/>
        </a:p>
      </dgm:t>
    </dgm:pt>
    <dgm:pt modelId="{1CBF640D-7741-4A06-88BC-D1992BE66CAF}">
      <dgm:prSet custT="1"/>
      <dgm:spPr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Acknowledge there is no acceptable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level for harm to consumers by unsafe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gas work</a:t>
          </a:r>
        </a:p>
      </dgm:t>
    </dgm:pt>
    <dgm:pt modelId="{31FBD1D0-4205-4B31-8155-6EDD1E696991}" type="parTrans" cxnId="{46E4FA12-587D-4FB4-94EC-5FFA99F3CB57}">
      <dgm:prSet/>
      <dgm:spPr/>
      <dgm:t>
        <a:bodyPr/>
        <a:lstStyle/>
        <a:p>
          <a:endParaRPr lang="en-US"/>
        </a:p>
      </dgm:t>
    </dgm:pt>
    <dgm:pt modelId="{E57F6F0E-F645-4D25-B84A-23C681D12A9C}" type="sibTrans" cxnId="{46E4FA12-587D-4FB4-94EC-5FFA99F3CB57}">
      <dgm:prSet custT="1"/>
      <dgm:spPr>
        <a:solidFill>
          <a:srgbClr val="C00000">
            <a:alpha val="24000"/>
          </a:srgbClr>
        </a:solidFill>
        <a:ln w="25400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F0CAA01-8745-4D7A-9A3F-48AA5F34BB15}">
      <dgm:prSet custT="1"/>
      <dgm:spPr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Ensure that worker competence is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maintained and managed for the future</a:t>
          </a:r>
        </a:p>
      </dgm:t>
    </dgm:pt>
    <dgm:pt modelId="{DA9734C9-134B-424C-B78D-8B2BDAE45658}" type="parTrans" cxnId="{2A735C7B-A050-4EDC-A5C1-22F2A64FB41F}">
      <dgm:prSet/>
      <dgm:spPr/>
      <dgm:t>
        <a:bodyPr/>
        <a:lstStyle/>
        <a:p>
          <a:endParaRPr lang="en-US"/>
        </a:p>
      </dgm:t>
    </dgm:pt>
    <dgm:pt modelId="{87DD109E-6B41-41E8-AA4E-D5851DB0B303}" type="sibTrans" cxnId="{2A735C7B-A050-4EDC-A5C1-22F2A64FB41F}">
      <dgm:prSet/>
      <dgm:spPr/>
      <dgm:t>
        <a:bodyPr/>
        <a:lstStyle/>
        <a:p>
          <a:endParaRPr lang="en-US"/>
        </a:p>
      </dgm:t>
    </dgm:pt>
    <dgm:pt modelId="{A429D7BE-9B07-4E01-A2EC-9F016F3B9642}" type="pres">
      <dgm:prSet presAssocID="{2B5E617A-277F-4A9C-9A1F-C798300E30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3C293-0B82-4CCF-A51E-9D4031F77395}" type="pres">
      <dgm:prSet presAssocID="{2B5E617A-277F-4A9C-9A1F-C798300E30BD}" presName="dummyMaxCanvas" presStyleCnt="0">
        <dgm:presLayoutVars/>
      </dgm:prSet>
      <dgm:spPr/>
    </dgm:pt>
    <dgm:pt modelId="{6F08CC0D-A95D-4DD7-83FA-58F202817746}" type="pres">
      <dgm:prSet presAssocID="{2B5E617A-277F-4A9C-9A1F-C798300E30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5F8D1-0F1D-4FCB-8504-B070FBDAADA2}" type="pres">
      <dgm:prSet presAssocID="{2B5E617A-277F-4A9C-9A1F-C798300E30BD}" presName="ThreeNodes_2" presStyleLbl="node1" presStyleIdx="1" presStyleCnt="3">
        <dgm:presLayoutVars>
          <dgm:bulletEnabled val="1"/>
        </dgm:presLayoutVars>
      </dgm:prSet>
      <dgm:spPr>
        <a:xfrm>
          <a:off x="537209" y="1627425"/>
          <a:ext cx="6088380" cy="139493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75251CA-BA6B-4825-80CE-77233EBD1CF8}" type="pres">
      <dgm:prSet presAssocID="{2B5E617A-277F-4A9C-9A1F-C798300E30BD}" presName="ThreeNodes_3" presStyleLbl="node1" presStyleIdx="2" presStyleCnt="3">
        <dgm:presLayoutVars>
          <dgm:bulletEnabled val="1"/>
        </dgm:presLayoutVars>
      </dgm:prSet>
      <dgm:spPr>
        <a:xfrm>
          <a:off x="1074419" y="3254850"/>
          <a:ext cx="6088380" cy="139493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BDE8ACA-4268-44DC-A453-E421D0267B88}" type="pres">
      <dgm:prSet presAssocID="{2B5E617A-277F-4A9C-9A1F-C798300E30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06EB78-A48F-4968-9F9D-2E65CBB06C2E}" type="pres">
      <dgm:prSet presAssocID="{2B5E617A-277F-4A9C-9A1F-C798300E30BD}" presName="ThreeConn_2-3" presStyleLbl="fgAccFollowNode1" presStyleIdx="1" presStyleCnt="2">
        <dgm:presLayoutVars>
          <dgm:bulletEnabled val="1"/>
        </dgm:presLayoutVars>
      </dgm:prSet>
      <dgm:spPr>
        <a:xfrm>
          <a:off x="5718881" y="2675952"/>
          <a:ext cx="906708" cy="906708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GB"/>
        </a:p>
      </dgm:t>
    </dgm:pt>
    <dgm:pt modelId="{DB501100-FF91-4F84-AE65-BBAD6744650C}" type="pres">
      <dgm:prSet presAssocID="{2B5E617A-277F-4A9C-9A1F-C798300E30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05204A-2304-4416-9563-B0B43915DF6B}" type="pres">
      <dgm:prSet presAssocID="{2B5E617A-277F-4A9C-9A1F-C798300E30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48C4B-0D00-4572-802A-37A2A0CE8AFE}" type="pres">
      <dgm:prSet presAssocID="{2B5E617A-277F-4A9C-9A1F-C798300E30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B6D429-B361-4873-AA0F-948C8A8F9846}" type="presOf" srcId="{EF0CAA01-8745-4D7A-9A3F-48AA5F34BB15}" destId="{AE248C4B-0D00-4572-802A-37A2A0CE8AFE}" srcOrd="1" destOrd="0" presId="urn:microsoft.com/office/officeart/2005/8/layout/vProcess5"/>
    <dgm:cxn modelId="{BF9F67C3-4198-4CB8-A344-049CF9BFAF79}" type="presOf" srcId="{E57F6F0E-F645-4D25-B84A-23C681D12A9C}" destId="{0C06EB78-A48F-4968-9F9D-2E65CBB06C2E}" srcOrd="0" destOrd="0" presId="urn:microsoft.com/office/officeart/2005/8/layout/vProcess5"/>
    <dgm:cxn modelId="{5393CCBB-A037-4126-B8A8-E0D8EC502ECD}" type="presOf" srcId="{D5C6F3AD-7BC8-4373-9B50-3C658BC4CEF0}" destId="{6F08CC0D-A95D-4DD7-83FA-58F202817746}" srcOrd="0" destOrd="0" presId="urn:microsoft.com/office/officeart/2005/8/layout/vProcess5"/>
    <dgm:cxn modelId="{23216B41-9955-4EEB-8883-6C7FAFAE895B}" type="presOf" srcId="{1CBF640D-7741-4A06-88BC-D1992BE66CAF}" destId="{EAD5F8D1-0F1D-4FCB-8504-B070FBDAADA2}" srcOrd="0" destOrd="0" presId="urn:microsoft.com/office/officeart/2005/8/layout/vProcess5"/>
    <dgm:cxn modelId="{084657DD-638E-4D9F-BB8E-4CD05711218D}" type="presOf" srcId="{EC78CA75-FBF6-40A2-986A-22A03C39D362}" destId="{5BDE8ACA-4268-44DC-A453-E421D0267B88}" srcOrd="0" destOrd="0" presId="urn:microsoft.com/office/officeart/2005/8/layout/vProcess5"/>
    <dgm:cxn modelId="{20E7BAE4-3260-4033-A931-31CF8FE0A69C}" type="presOf" srcId="{1CBF640D-7741-4A06-88BC-D1992BE66CAF}" destId="{EF05204A-2304-4416-9563-B0B43915DF6B}" srcOrd="1" destOrd="0" presId="urn:microsoft.com/office/officeart/2005/8/layout/vProcess5"/>
    <dgm:cxn modelId="{E77993CF-299B-44B1-9E69-83AABA795AAE}" type="presOf" srcId="{EF0CAA01-8745-4D7A-9A3F-48AA5F34BB15}" destId="{E75251CA-BA6B-4825-80CE-77233EBD1CF8}" srcOrd="0" destOrd="0" presId="urn:microsoft.com/office/officeart/2005/8/layout/vProcess5"/>
    <dgm:cxn modelId="{49BE7069-68FE-4A43-8266-4B9596190AE8}" type="presOf" srcId="{D5C6F3AD-7BC8-4373-9B50-3C658BC4CEF0}" destId="{DB501100-FF91-4F84-AE65-BBAD6744650C}" srcOrd="1" destOrd="0" presId="urn:microsoft.com/office/officeart/2005/8/layout/vProcess5"/>
    <dgm:cxn modelId="{08EF3B68-3FBF-4C59-AE68-8BC172EA0A48}" srcId="{2B5E617A-277F-4A9C-9A1F-C798300E30BD}" destId="{D5C6F3AD-7BC8-4373-9B50-3C658BC4CEF0}" srcOrd="0" destOrd="0" parTransId="{E7461D71-71B0-4AB8-8950-E76EFB236BEF}" sibTransId="{EC78CA75-FBF6-40A2-986A-22A03C39D362}"/>
    <dgm:cxn modelId="{2A735C7B-A050-4EDC-A5C1-22F2A64FB41F}" srcId="{2B5E617A-277F-4A9C-9A1F-C798300E30BD}" destId="{EF0CAA01-8745-4D7A-9A3F-48AA5F34BB15}" srcOrd="2" destOrd="0" parTransId="{DA9734C9-134B-424C-B78D-8B2BDAE45658}" sibTransId="{87DD109E-6B41-41E8-AA4E-D5851DB0B303}"/>
    <dgm:cxn modelId="{994FCD6E-472E-49C4-8073-820C483189D1}" type="presOf" srcId="{2B5E617A-277F-4A9C-9A1F-C798300E30BD}" destId="{A429D7BE-9B07-4E01-A2EC-9F016F3B9642}" srcOrd="0" destOrd="0" presId="urn:microsoft.com/office/officeart/2005/8/layout/vProcess5"/>
    <dgm:cxn modelId="{46E4FA12-587D-4FB4-94EC-5FFA99F3CB57}" srcId="{2B5E617A-277F-4A9C-9A1F-C798300E30BD}" destId="{1CBF640D-7741-4A06-88BC-D1992BE66CAF}" srcOrd="1" destOrd="0" parTransId="{31FBD1D0-4205-4B31-8155-6EDD1E696991}" sibTransId="{E57F6F0E-F645-4D25-B84A-23C681D12A9C}"/>
    <dgm:cxn modelId="{3E168C99-E0B2-4BD7-9E57-6226878BC597}" type="presParOf" srcId="{A429D7BE-9B07-4E01-A2EC-9F016F3B9642}" destId="{DA23C293-0B82-4CCF-A51E-9D4031F77395}" srcOrd="0" destOrd="0" presId="urn:microsoft.com/office/officeart/2005/8/layout/vProcess5"/>
    <dgm:cxn modelId="{66C7B267-36D2-4327-856B-849AF03EEEE9}" type="presParOf" srcId="{A429D7BE-9B07-4E01-A2EC-9F016F3B9642}" destId="{6F08CC0D-A95D-4DD7-83FA-58F202817746}" srcOrd="1" destOrd="0" presId="urn:microsoft.com/office/officeart/2005/8/layout/vProcess5"/>
    <dgm:cxn modelId="{6921AD1C-D3E2-409C-A13F-3BF32DB88A46}" type="presParOf" srcId="{A429D7BE-9B07-4E01-A2EC-9F016F3B9642}" destId="{EAD5F8D1-0F1D-4FCB-8504-B070FBDAADA2}" srcOrd="2" destOrd="0" presId="urn:microsoft.com/office/officeart/2005/8/layout/vProcess5"/>
    <dgm:cxn modelId="{541F93C7-7922-4B94-9845-ACB6E39A964E}" type="presParOf" srcId="{A429D7BE-9B07-4E01-A2EC-9F016F3B9642}" destId="{E75251CA-BA6B-4825-80CE-77233EBD1CF8}" srcOrd="3" destOrd="0" presId="urn:microsoft.com/office/officeart/2005/8/layout/vProcess5"/>
    <dgm:cxn modelId="{E96E26DD-E602-4E48-85F7-A92EB1264EAB}" type="presParOf" srcId="{A429D7BE-9B07-4E01-A2EC-9F016F3B9642}" destId="{5BDE8ACA-4268-44DC-A453-E421D0267B88}" srcOrd="4" destOrd="0" presId="urn:microsoft.com/office/officeart/2005/8/layout/vProcess5"/>
    <dgm:cxn modelId="{707AC8E7-EA85-4D0E-9B6D-1151EB0E090B}" type="presParOf" srcId="{A429D7BE-9B07-4E01-A2EC-9F016F3B9642}" destId="{0C06EB78-A48F-4968-9F9D-2E65CBB06C2E}" srcOrd="5" destOrd="0" presId="urn:microsoft.com/office/officeart/2005/8/layout/vProcess5"/>
    <dgm:cxn modelId="{F6A9FF1C-B432-4F8D-8F97-FB4BB2C4ABF4}" type="presParOf" srcId="{A429D7BE-9B07-4E01-A2EC-9F016F3B9642}" destId="{DB501100-FF91-4F84-AE65-BBAD6744650C}" srcOrd="6" destOrd="0" presId="urn:microsoft.com/office/officeart/2005/8/layout/vProcess5"/>
    <dgm:cxn modelId="{5A14A67A-2E2D-4984-A43D-A6EDD1401935}" type="presParOf" srcId="{A429D7BE-9B07-4E01-A2EC-9F016F3B9642}" destId="{EF05204A-2304-4416-9563-B0B43915DF6B}" srcOrd="7" destOrd="0" presId="urn:microsoft.com/office/officeart/2005/8/layout/vProcess5"/>
    <dgm:cxn modelId="{C08DCC3D-0AB0-4172-9043-978A746B6D9A}" type="presParOf" srcId="{A429D7BE-9B07-4E01-A2EC-9F016F3B9642}" destId="{AE248C4B-0D00-4572-802A-37A2A0CE8A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CC0D-A95D-4DD7-83FA-58F202817746}">
      <dsp:nvSpPr>
        <dsp:cNvPr id="0" name=""/>
        <dsp:cNvSpPr/>
      </dsp:nvSpPr>
      <dsp:spPr>
        <a:xfrm>
          <a:off x="0" y="0"/>
          <a:ext cx="6088380" cy="139493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Ensure new large infrastructure projects,</a:t>
          </a:r>
          <a:br>
            <a:rPr lang="en-GB" sz="1900" kern="1200"/>
          </a:br>
          <a:r>
            <a:rPr lang="en-GB" sz="1900" kern="1200"/>
            <a:t>and ageing plant and assets, do not lead</a:t>
          </a:r>
          <a:br>
            <a:rPr lang="en-GB" sz="1900" kern="1200"/>
          </a:br>
          <a:r>
            <a:rPr lang="en-GB" sz="1900" kern="1200"/>
            <a:t>to an increase in injuries or ill health</a:t>
          </a:r>
        </a:p>
      </dsp:txBody>
      <dsp:txXfrm>
        <a:off x="40856" y="40856"/>
        <a:ext cx="4583135" cy="1313224"/>
      </dsp:txXfrm>
    </dsp:sp>
    <dsp:sp modelId="{EAD5F8D1-0F1D-4FCB-8504-B070FBDAADA2}">
      <dsp:nvSpPr>
        <dsp:cNvPr id="0" name=""/>
        <dsp:cNvSpPr/>
      </dsp:nvSpPr>
      <dsp:spPr>
        <a:xfrm>
          <a:off x="537209" y="1627425"/>
          <a:ext cx="6088380" cy="139493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Acknowledge there is no acceptable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level for harm to consumers by unsafe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gas work</a:t>
          </a:r>
        </a:p>
      </dsp:txBody>
      <dsp:txXfrm>
        <a:off x="578065" y="1668281"/>
        <a:ext cx="4562749" cy="1313224"/>
      </dsp:txXfrm>
    </dsp:sp>
    <dsp:sp modelId="{E75251CA-BA6B-4825-80CE-77233EBD1CF8}">
      <dsp:nvSpPr>
        <dsp:cNvPr id="0" name=""/>
        <dsp:cNvSpPr/>
      </dsp:nvSpPr>
      <dsp:spPr>
        <a:xfrm>
          <a:off x="1074419" y="3254850"/>
          <a:ext cx="6088380" cy="139493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Ensure that worker competence is</a:t>
          </a:r>
          <a:b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900" kern="1200">
              <a:solidFill>
                <a:srgbClr val="FFFFFF"/>
              </a:solidFill>
              <a:latin typeface="Arial"/>
              <a:ea typeface="+mn-ea"/>
              <a:cs typeface="+mn-cs"/>
            </a:rPr>
            <a:t>maintained and managed for the future</a:t>
          </a:r>
        </a:p>
      </dsp:txBody>
      <dsp:txXfrm>
        <a:off x="1115275" y="3295706"/>
        <a:ext cx="4562749" cy="1313224"/>
      </dsp:txXfrm>
    </dsp:sp>
    <dsp:sp modelId="{5BDE8ACA-4268-44DC-A453-E421D0267B88}">
      <dsp:nvSpPr>
        <dsp:cNvPr id="0" name=""/>
        <dsp:cNvSpPr/>
      </dsp:nvSpPr>
      <dsp:spPr>
        <a:xfrm>
          <a:off x="5181671" y="1057826"/>
          <a:ext cx="906708" cy="90670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24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85680" y="1057826"/>
        <a:ext cx="498690" cy="682298"/>
      </dsp:txXfrm>
    </dsp:sp>
    <dsp:sp modelId="{0C06EB78-A48F-4968-9F9D-2E65CBB06C2E}">
      <dsp:nvSpPr>
        <dsp:cNvPr id="0" name=""/>
        <dsp:cNvSpPr/>
      </dsp:nvSpPr>
      <dsp:spPr>
        <a:xfrm>
          <a:off x="5718881" y="2675952"/>
          <a:ext cx="906708" cy="90670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24000"/>
          </a:srgbClr>
        </a:solidFill>
        <a:ln w="25400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922890" y="2675952"/>
        <a:ext cx="498690" cy="68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44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4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E6A7F-0061-4F6F-950D-1753F54293D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345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712"/>
            <a:ext cx="5438775" cy="446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44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4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9E6C4-7532-404C-A78A-327B05E29EA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9433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4292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249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>
                <a:solidFill>
                  <a:prstClr val="black"/>
                </a:solidFill>
              </a:rPr>
              <a:pPr/>
              <a:t>11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0885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614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8482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519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445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>
                <a:solidFill>
                  <a:prstClr val="black"/>
                </a:solidFill>
              </a:rPr>
              <a:pPr/>
              <a:t>3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6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pPr marL="231115" indent="-231115">
              <a:buAutoNum type="arabicPeriod"/>
            </a:pPr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791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791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28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 defTabSz="924458">
              <a:buFontTx/>
              <a:buAutoNum type="arabicPeriod"/>
              <a:defRPr/>
            </a:pPr>
            <a:endParaRPr lang="en-GB" dirty="0"/>
          </a:p>
          <a:p>
            <a:pPr marL="231115" indent="-231115" defTabSz="924458">
              <a:buFontTx/>
              <a:buAutoNum type="arabicPeriod"/>
              <a:defRPr/>
            </a:pPr>
            <a:endParaRPr lang="en-GB" dirty="0"/>
          </a:p>
          <a:p>
            <a:pPr marL="231115" indent="-231115" defTabSz="924458">
              <a:buFontTx/>
              <a:buAutoNum type="arabicPeriod"/>
              <a:defRPr/>
            </a:pPr>
            <a:endParaRPr lang="en-GB" dirty="0"/>
          </a:p>
          <a:p>
            <a:pPr marL="231115" indent="-231115" defTabSz="924458">
              <a:buFontTx/>
              <a:buAutoNum type="arabicPeriod"/>
              <a:defRPr/>
            </a:pPr>
            <a:endParaRPr lang="en-GB" dirty="0"/>
          </a:p>
          <a:p>
            <a:pPr marL="231115" indent="-231115" defTabSz="924458">
              <a:buFontTx/>
              <a:buAutoNum type="arabicPeriod"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081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341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6C4-7532-404C-A78A-327B05E29EA9}" type="slidenum">
              <a:rPr lang="en-GB" altLang="en-US" smtClean="0">
                <a:solidFill>
                  <a:prstClr val="black"/>
                </a:solidFill>
              </a:rPr>
              <a:pPr/>
              <a:t>9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FFFFFF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A70532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 dirty="0">
              <a:solidFill>
                <a:srgbClr val="A70532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1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1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40000"/>
              </a:spcBef>
              <a:buSzPct val="130000"/>
            </a:pPr>
            <a:endParaRPr lang="en-GB" sz="2800" dirty="0">
              <a:solidFill>
                <a:srgbClr val="A70532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FFFFFF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A70532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 dirty="0">
              <a:solidFill>
                <a:srgbClr val="A7053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7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6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6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7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74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7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1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2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071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4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7213"/>
            <a:ext cx="71628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27513"/>
            <a:ext cx="7162800" cy="224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4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6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04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7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Photo Editor Photo" r:id="rId14" imgW="3400900" imgH="3419952" progId="MSPhotoEd.3">
                  <p:embed/>
                </p:oleObj>
              </mc:Choice>
              <mc:Fallback>
                <p:oleObj name="Photo Editor Photo" r:id="rId14" imgW="3400900" imgH="341995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40000"/>
              </a:spcBef>
              <a:buSzPct val="130000"/>
            </a:pPr>
            <a:endParaRPr lang="en-GB" sz="2800" dirty="0">
              <a:solidFill>
                <a:srgbClr val="A70532"/>
              </a:solidFill>
              <a:latin typeface="Arial" charset="0"/>
            </a:endParaRP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Photo Editor Photo" r:id="rId15" imgW="3400900" imgH="3419952" progId="MSPhotoEd.3">
                  <p:embed/>
                </p:oleObj>
              </mc:Choice>
              <mc:Fallback>
                <p:oleObj name="Photo Editor Photo" r:id="rId15" imgW="3400900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2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url=http://www.scotlandfiresafety.co.uk/legislation/&amp;rct=j&amp;frm=1&amp;q=&amp;esrc=s&amp;sa=U&amp;ved=0CCAQ9QEwBWoVChMI4_bq-4HdxgIVZaHbCh3J-QIZ&amp;usg=AFQjCNE9WJhoX63tVMV-UzfZuWDjKOTLc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064896" cy="2430710"/>
          </a:xfrm>
        </p:spPr>
        <p:txBody>
          <a:bodyPr/>
          <a:lstStyle/>
          <a:p>
            <a:pPr algn="ctr"/>
            <a:r>
              <a:rPr lang="en-US" b="0" dirty="0"/>
              <a:t>Transport - </a:t>
            </a:r>
            <a:br>
              <a:rPr lang="en-US" b="0" dirty="0"/>
            </a:br>
            <a:r>
              <a:rPr lang="en-US" b="0" dirty="0"/>
              <a:t> Strategy and Sector Plan</a:t>
            </a:r>
            <a:r>
              <a:rPr lang="en-US" sz="3600" b="0" dirty="0"/>
              <a:t>	</a:t>
            </a:r>
            <a:br>
              <a:rPr lang="en-US" sz="3600" b="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b="0" dirty="0"/>
              <a:t/>
            </a:r>
            <a:br>
              <a:rPr lang="en-GB" sz="3600" b="0" dirty="0"/>
            </a:br>
            <a:endParaRPr lang="en-GB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4896" cy="20162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2400" dirty="0"/>
              <a:t>Andrew Kingscott</a:t>
            </a:r>
          </a:p>
          <a:p>
            <a:pPr algn="ctr">
              <a:spcBef>
                <a:spcPts val="0"/>
              </a:spcBef>
            </a:pPr>
            <a:r>
              <a:rPr lang="en-GB" sz="2400" dirty="0"/>
              <a:t>PAEV Sector</a:t>
            </a:r>
          </a:p>
          <a:p>
            <a:pPr algn="ctr">
              <a:spcBef>
                <a:spcPts val="0"/>
              </a:spcBef>
            </a:pPr>
            <a:r>
              <a:rPr lang="en-GB" sz="2400" dirty="0"/>
              <a:t>Transport and Public Services Unit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CWU – H&amp;S Fringe Meeting – 23/04/18</a:t>
            </a:r>
          </a:p>
        </p:txBody>
      </p:sp>
    </p:spTree>
    <p:extLst>
      <p:ext uri="{BB962C8B-B14F-4D97-AF65-F5344CB8AC3E}">
        <p14:creationId xmlns:p14="http://schemas.microsoft.com/office/powerpoint/2010/main" val="197199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FB324-6051-40D5-9915-FA0A9946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Plan: </a:t>
            </a:r>
            <a:br>
              <a:rPr lang="en-GB" dirty="0"/>
            </a:br>
            <a:r>
              <a:rPr lang="en-GB" dirty="0"/>
              <a:t>Load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20516-E0F4-4D48-9739-3582638A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00808"/>
            <a:ext cx="7162800" cy="4217739"/>
          </a:xfrm>
        </p:spPr>
        <p:txBody>
          <a:bodyPr/>
          <a:lstStyle/>
          <a:p>
            <a:r>
              <a:rPr lang="en-GB" dirty="0"/>
              <a:t>22000 road impact incidents caused by falling objects from vehicles in England (HE, 2013)</a:t>
            </a:r>
          </a:p>
          <a:p>
            <a:r>
              <a:rPr lang="en-GB" dirty="0"/>
              <a:t>Significant risk to driver, road users and those loading and unloading</a:t>
            </a:r>
          </a:p>
          <a:p>
            <a:r>
              <a:rPr lang="en-GB" dirty="0"/>
              <a:t>Significant cost to UK plc in damaged goods, wasted time and damage to infrastructure</a:t>
            </a:r>
          </a:p>
          <a:p>
            <a:r>
              <a:rPr lang="en-GB" dirty="0"/>
              <a:t>Not just the Driver’s responsibility – also those who “cause or permit”</a:t>
            </a:r>
          </a:p>
        </p:txBody>
      </p:sp>
    </p:spTree>
    <p:extLst>
      <p:ext uri="{BB962C8B-B14F-4D97-AF65-F5344CB8AC3E}">
        <p14:creationId xmlns:p14="http://schemas.microsoft.com/office/powerpoint/2010/main" val="43785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– ill health</a:t>
            </a:r>
          </a:p>
        </p:txBody>
      </p:sp>
      <p:pic>
        <p:nvPicPr>
          <p:cNvPr id="10242" name="Picture 2" descr="Graph showing musculoskeleteal disorders are the most common type of work-related illness in this sector at 53%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r="12278" b="8799"/>
          <a:stretch/>
        </p:blipFill>
        <p:spPr bwMode="auto">
          <a:xfrm>
            <a:off x="251520" y="2492896"/>
            <a:ext cx="5230954" cy="27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08533" y="1844824"/>
            <a:ext cx="3554022" cy="4608512"/>
          </a:xfrm>
        </p:spPr>
        <p:txBody>
          <a:bodyPr/>
          <a:lstStyle/>
          <a:p>
            <a:r>
              <a:rPr lang="en-US" sz="2400" dirty="0"/>
              <a:t>52000 workers suffering a work-related illness each year (LFS)</a:t>
            </a:r>
          </a:p>
          <a:p>
            <a:endParaRPr lang="en-US" sz="2400" dirty="0"/>
          </a:p>
          <a:p>
            <a:r>
              <a:rPr lang="en-US" sz="2400" dirty="0"/>
              <a:t>MSD and Stress, depression, anxiety account for 82% of self-reported illness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9426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A70532"/>
                </a:solidFill>
                <a:latin typeface="+mn-lt"/>
              </a:rPr>
              <a:t>Work-related ill health by illness type</a:t>
            </a:r>
          </a:p>
        </p:txBody>
      </p:sp>
    </p:spTree>
    <p:extLst>
      <p:ext uri="{BB962C8B-B14F-4D97-AF65-F5344CB8AC3E}">
        <p14:creationId xmlns:p14="http://schemas.microsoft.com/office/powerpoint/2010/main" val="290350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DCC2C-B7E5-49EA-ADFF-20CF3357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Plan: </a:t>
            </a:r>
            <a:br>
              <a:rPr lang="en-GB" dirty="0"/>
            </a:br>
            <a:r>
              <a:rPr lang="en-GB" dirty="0"/>
              <a:t>Ill health - MSD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20516-E0F4-4D48-9739-3582638A59B9}"/>
              </a:ext>
            </a:extLst>
          </p:cNvPr>
          <p:cNvSpPr txBox="1">
            <a:spLocks/>
          </p:cNvSpPr>
          <p:nvPr/>
        </p:nvSpPr>
        <p:spPr>
          <a:xfrm>
            <a:off x="685800" y="1827213"/>
            <a:ext cx="7162800" cy="46497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0000"/>
              </a:spcBef>
              <a:spcAft>
                <a:spcPct val="0"/>
              </a:spcAft>
              <a:buSzPct val="130000"/>
              <a:buChar char="•"/>
              <a:defRPr sz="2800">
                <a:solidFill>
                  <a:srgbClr val="A705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A7053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9pPr>
          </a:lstStyle>
          <a:p>
            <a:r>
              <a:rPr lang="en-GB" kern="0" dirty="0"/>
              <a:t>Transport Sector has higher than all industry average rate of MSD</a:t>
            </a:r>
          </a:p>
          <a:p>
            <a:r>
              <a:rPr lang="en-GB" kern="0" dirty="0"/>
              <a:t>All industry - 8.9 million days lost, £9.7bn cost, £18500 per case in 2016/17</a:t>
            </a:r>
          </a:p>
          <a:p>
            <a:r>
              <a:rPr lang="en-GB" kern="0" dirty="0"/>
              <a:t>Results of qualitative insight work due soon.</a:t>
            </a:r>
          </a:p>
          <a:p>
            <a:r>
              <a:rPr lang="en-GB" kern="0" dirty="0"/>
              <a:t>Results will form the basis of future work in this industry.</a:t>
            </a:r>
          </a:p>
        </p:txBody>
      </p:sp>
    </p:spTree>
    <p:extLst>
      <p:ext uri="{BB962C8B-B14F-4D97-AF65-F5344CB8AC3E}">
        <p14:creationId xmlns:p14="http://schemas.microsoft.com/office/powerpoint/2010/main" val="321579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EBE58-8A7F-4C3B-95A0-17CF5028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Plan: </a:t>
            </a:r>
            <a:br>
              <a:rPr lang="en-GB" dirty="0"/>
            </a:br>
            <a:r>
              <a:rPr lang="en-GB" dirty="0"/>
              <a:t>Work-related road risk (WRRR)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265C2-1046-444D-B42C-882D94BB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HSE has commissioned research </a:t>
            </a:r>
          </a:p>
          <a:p>
            <a:r>
              <a:rPr lang="en-GB" dirty="0"/>
              <a:t>See what other guidance is available</a:t>
            </a:r>
          </a:p>
          <a:p>
            <a:r>
              <a:rPr lang="en-GB" dirty="0"/>
              <a:t>How do companies use the information</a:t>
            </a:r>
          </a:p>
          <a:p>
            <a:r>
              <a:rPr lang="en-GB" dirty="0"/>
              <a:t>What good looks like</a:t>
            </a:r>
          </a:p>
          <a:p>
            <a:r>
              <a:rPr lang="en-GB" dirty="0"/>
              <a:t>Possible review of INDG382 – Driving at Work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71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66353-0C77-42B2-8578-7549635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Plan: </a:t>
            </a:r>
            <a:br>
              <a:rPr lang="en-GB" dirty="0"/>
            </a:br>
            <a:r>
              <a:rPr lang="en-GB" dirty="0"/>
              <a:t>Work-related road risk (WRRR)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FB0FF6-51E4-43A1-86B2-822C5EAE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INDG382 – </a:t>
            </a:r>
          </a:p>
          <a:p>
            <a:pPr lvl="1"/>
            <a:r>
              <a:rPr lang="en-GB" dirty="0"/>
              <a:t>Safe driver: competent and capable, trained, instructions to keep safe and fit and healthy, </a:t>
            </a:r>
          </a:p>
          <a:p>
            <a:pPr lvl="1"/>
            <a:r>
              <a:rPr lang="en-GB" dirty="0"/>
              <a:t>Safe Vehicle: fit for purpose, maintained, </a:t>
            </a:r>
          </a:p>
          <a:p>
            <a:pPr lvl="1"/>
            <a:r>
              <a:rPr lang="en-GB" dirty="0"/>
              <a:t>Safe Journey: routes planned, realistic work schedules, allowing time, poor weather</a:t>
            </a:r>
          </a:p>
        </p:txBody>
      </p:sp>
    </p:spTree>
    <p:extLst>
      <p:ext uri="{BB962C8B-B14F-4D97-AF65-F5344CB8AC3E}">
        <p14:creationId xmlns:p14="http://schemas.microsoft.com/office/powerpoint/2010/main" val="78930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184576" cy="1872208"/>
          </a:xfrm>
        </p:spPr>
        <p:txBody>
          <a:bodyPr/>
          <a:lstStyle/>
          <a:p>
            <a:r>
              <a:rPr lang="en-GB" sz="4800" dirty="0"/>
              <a:t>Many thanks </a:t>
            </a:r>
            <a:br>
              <a:rPr lang="en-GB" sz="4800" dirty="0"/>
            </a:br>
            <a:endParaRPr lang="en-GB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944337" cy="37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27213"/>
            <a:ext cx="3960440" cy="4649787"/>
          </a:xfrm>
        </p:spPr>
        <p:txBody>
          <a:bodyPr/>
          <a:lstStyle/>
          <a:p>
            <a:r>
              <a:rPr lang="en-GB" altLang="en-US" dirty="0"/>
              <a:t>Strategy HGBWW</a:t>
            </a:r>
          </a:p>
          <a:p>
            <a:r>
              <a:rPr lang="en-GB" altLang="en-US" dirty="0"/>
              <a:t>Tackling ill health</a:t>
            </a:r>
          </a:p>
          <a:p>
            <a:pPr marL="342900" lvl="1" indent="-342900">
              <a:spcBef>
                <a:spcPct val="40000"/>
              </a:spcBef>
              <a:buSzPct val="130000"/>
              <a:buChar char="•"/>
            </a:pPr>
            <a:r>
              <a:rPr lang="en-GB" altLang="en-US" dirty="0">
                <a:ea typeface="+mn-ea"/>
                <a:cs typeface="+mn-cs"/>
              </a:rPr>
              <a:t>Utilities Sector Plan </a:t>
            </a:r>
          </a:p>
          <a:p>
            <a:pPr marL="342900" lvl="1" indent="-342900">
              <a:spcBef>
                <a:spcPct val="40000"/>
              </a:spcBef>
              <a:buSzPct val="130000"/>
              <a:buChar char="•"/>
            </a:pPr>
            <a:r>
              <a:rPr lang="en-GB" altLang="en-US" dirty="0">
                <a:ea typeface="+mn-ea"/>
                <a:cs typeface="+mn-cs"/>
              </a:rPr>
              <a:t>Transport Sector Plan incl. Load Security, MSD and WRRR</a:t>
            </a:r>
          </a:p>
          <a:p>
            <a:pPr marL="742950" lvl="2" indent="-342900">
              <a:spcBef>
                <a:spcPct val="40000"/>
              </a:spcBef>
              <a:buSzPct val="130000"/>
            </a:pPr>
            <a:endParaRPr lang="en-GB" altLang="en-US" dirty="0">
              <a:ea typeface="+mn-ea"/>
              <a:cs typeface="+mn-cs"/>
            </a:endParaRPr>
          </a:p>
          <a:p>
            <a:pPr marL="342900" lvl="1" indent="-342900">
              <a:spcBef>
                <a:spcPct val="40000"/>
              </a:spcBef>
              <a:buSzPct val="130000"/>
              <a:buChar char="•"/>
            </a:pPr>
            <a:endParaRPr lang="en-GB" altLang="en-US" dirty="0">
              <a:ea typeface="+mn-ea"/>
              <a:cs typeface="+mn-cs"/>
            </a:endParaRP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4" name="Picture 2" descr="https://encrypted-tbn3.gstatic.com/images?q=tbn:ANd9GcR-TsCC_8e3cGYTuhC5cIKAtT2CGAZVoHwB6ledF7Zo4yajse_bLWp3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5"/>
            <a:ext cx="2664295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08712" cy="846137"/>
          </a:xfrm>
        </p:spPr>
        <p:txBody>
          <a:bodyPr/>
          <a:lstStyle/>
          <a:p>
            <a:r>
              <a:rPr lang="en-GB" dirty="0"/>
              <a:t>Helping Britain Work Well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874"/>
            <a:ext cx="8382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49041" r="2943" b="8506"/>
          <a:stretch/>
        </p:blipFill>
        <p:spPr bwMode="auto">
          <a:xfrm>
            <a:off x="298955" y="1700808"/>
            <a:ext cx="854608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2550"/>
            <a:ext cx="9144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9819"/>
            <a:ext cx="791322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Tackling ill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752528" cy="4896544"/>
          </a:xfrm>
        </p:spPr>
        <p:txBody>
          <a:bodyPr>
            <a:noAutofit/>
          </a:bodyPr>
          <a:lstStyle/>
          <a:p>
            <a:r>
              <a:rPr lang="en-GB" sz="2400" dirty="0"/>
              <a:t>Health Priority Plan</a:t>
            </a:r>
          </a:p>
          <a:p>
            <a:r>
              <a:rPr lang="en-GB" sz="2400" dirty="0"/>
              <a:t>3 priorities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Occupational Lung Disease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Musculoskeletal Disorders (MSD)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Work-related Stress 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417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2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9819"/>
            <a:ext cx="791322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HSE contribution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752528" cy="4896544"/>
          </a:xfrm>
        </p:spPr>
        <p:txBody>
          <a:bodyPr>
            <a:noAutofit/>
          </a:bodyPr>
          <a:lstStyle/>
          <a:p>
            <a:r>
              <a:rPr lang="en-GB" sz="2400" dirty="0"/>
              <a:t>Continue as the prime mover in the health and safety system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Develop &amp; maintain regulatory framework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Encourage &amp; support action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Enforce law &amp; provide justice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5" name="Picture 4" descr="K:\Jackie\In Progress\Strategy presentation\Images\HSEstrategy16logoLO-landsc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8265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7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784B-8674-4909-93A3-A843A11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Utilities Sector Plan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2D3D00-DE2D-4BAB-A3D6-D0F97A5C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48880"/>
            <a:ext cx="4752528" cy="33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784B-8674-4909-93A3-A843A11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Utilities Sector Plan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F9CBC84-8BE5-4A79-9967-90C9B9E01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00645"/>
              </p:ext>
            </p:extLst>
          </p:nvPr>
        </p:nvGraphicFramePr>
        <p:xfrm>
          <a:off x="1403648" y="1772816"/>
          <a:ext cx="7162800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624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9824-717A-4198-893A-25080994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Utilities Sector Plan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C4A3F-B59A-4FAC-AEBF-16E9673A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7213"/>
            <a:ext cx="7774632" cy="47701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lead and engage with others to improve workplace health and safety by: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Supporting and promoting strategic industry initiatives that show leadership in tackling key problems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Working with key stakeholders, such as: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BT &amp; Openreach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(helping to improve the health, and ensure the safety, of tens of thousands of telecommunications workers)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Mast and Tower Safety Group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(improving the safety of workers employed by the key mobile telecoms infrastructure companies)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102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204864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988840"/>
            <a:ext cx="5328592" cy="2592288"/>
          </a:xfrm>
        </p:spPr>
        <p:txBody>
          <a:bodyPr/>
          <a:lstStyle/>
          <a:p>
            <a:r>
              <a:rPr lang="en-US" sz="2400" dirty="0"/>
              <a:t>Improving poorly secured loads</a:t>
            </a:r>
          </a:p>
          <a:p>
            <a:endParaRPr lang="en-US" sz="2400" dirty="0"/>
          </a:p>
          <a:p>
            <a:r>
              <a:rPr lang="en-US" sz="2400" dirty="0"/>
              <a:t>Reducing the rate of ill health caused by MSDs</a:t>
            </a:r>
          </a:p>
          <a:p>
            <a:endParaRPr lang="en-US" sz="2400" dirty="0"/>
          </a:p>
          <a:p>
            <a:r>
              <a:rPr lang="en-US" sz="2400" dirty="0"/>
              <a:t>Increasing engagement with work-related road risk</a:t>
            </a:r>
            <a:endParaRPr lang="en-GB" sz="24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Sector Plan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1122"/>
            <a:ext cx="328648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223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30000"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A7053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30000"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A7053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16409</TotalTime>
  <Words>461</Words>
  <Application>Microsoft Office PowerPoint</Application>
  <PresentationFormat>On-screen Show (4:3)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1_Default Design</vt:lpstr>
      <vt:lpstr>Photo Editor Photo</vt:lpstr>
      <vt:lpstr>Transport -   Strategy and Sector Plan    </vt:lpstr>
      <vt:lpstr>Overview</vt:lpstr>
      <vt:lpstr>Helping Britain Work Well</vt:lpstr>
      <vt:lpstr>Tackling ill health</vt:lpstr>
      <vt:lpstr>HSE contribution   </vt:lpstr>
      <vt:lpstr>Utilities Sector Plan</vt:lpstr>
      <vt:lpstr>Utilities Sector Plan</vt:lpstr>
      <vt:lpstr>Utilities Sector Plan</vt:lpstr>
      <vt:lpstr>Transport Sector Plan</vt:lpstr>
      <vt:lpstr>Transport Sector Plan:  Load security</vt:lpstr>
      <vt:lpstr>Transport Sector – ill health</vt:lpstr>
      <vt:lpstr>Transport Sector Plan:  Ill health - MSD</vt:lpstr>
      <vt:lpstr>Transport Sector Plan:  Work-related road risk (WRRR)</vt:lpstr>
      <vt:lpstr>Transport Sector Plan:  Work-related road risk (WRRR)</vt:lpstr>
      <vt:lpstr>Many thanks  </vt:lpstr>
    </vt:vector>
  </TitlesOfParts>
  <Company>Mando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gary.barnes</dc:creator>
  <cp:lastModifiedBy>Louise Pietrzykowska</cp:lastModifiedBy>
  <cp:revision>629</cp:revision>
  <cp:lastPrinted>2018-04-25T09:20:26Z</cp:lastPrinted>
  <dcterms:created xsi:type="dcterms:W3CDTF">2005-01-26T16:59:27Z</dcterms:created>
  <dcterms:modified xsi:type="dcterms:W3CDTF">2018-04-25T09:21:12Z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